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4"/>
  </p:notesMasterIdLst>
  <p:sldIdLst>
    <p:sldId id="262" r:id="rId2"/>
    <p:sldId id="261" r:id="rId3"/>
    <p:sldId id="263" r:id="rId4"/>
    <p:sldId id="272" r:id="rId5"/>
    <p:sldId id="264" r:id="rId6"/>
    <p:sldId id="265" r:id="rId7"/>
    <p:sldId id="266" r:id="rId8"/>
    <p:sldId id="267" r:id="rId9"/>
    <p:sldId id="271"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F703"/>
    <a:srgbClr val="F61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633" autoAdjust="0"/>
  </p:normalViewPr>
  <p:slideViewPr>
    <p:cSldViewPr>
      <p:cViewPr varScale="1">
        <p:scale>
          <a:sx n="116" d="100"/>
          <a:sy n="116" d="100"/>
        </p:scale>
        <p:origin x="-13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44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2EE3B-1AC2-4F8F-AE9C-3DEBE579F5F6}" type="datetimeFigureOut">
              <a:rPr lang="en-US" smtClean="0"/>
              <a:t>3/17/2024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15E07-66A2-443C-94C9-9D3A5EDEE241}" type="slidenum">
              <a:rPr lang="en-US" smtClean="0"/>
              <a:t>‹#›</a:t>
            </a:fld>
            <a:endParaRPr lang="en-US"/>
          </a:p>
        </p:txBody>
      </p:sp>
    </p:spTree>
    <p:extLst>
      <p:ext uri="{BB962C8B-B14F-4D97-AF65-F5344CB8AC3E}">
        <p14:creationId xmlns:p14="http://schemas.microsoft.com/office/powerpoint/2010/main" val="91091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ABF1DEE-DD2B-48CB-866E-0443617A223C}" type="datetimeFigureOut">
              <a:rPr lang="en-US" smtClean="0"/>
              <a:t>3/17/2024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57A2993-DDE1-491B-A9D1-8685903F48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BF1DEE-DD2B-48CB-866E-0443617A223C}"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A2993-DDE1-491B-A9D1-8685903F48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ABF1DEE-DD2B-48CB-866E-0443617A223C}" type="datetimeFigureOut">
              <a:rPr lang="en-US" smtClean="0"/>
              <a:t>3/17/2024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57A2993-DDE1-491B-A9D1-8685903F48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ABF1DEE-DD2B-48CB-866E-0443617A223C}"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57A2993-DDE1-491B-A9D1-8685903F487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ABF1DEE-DD2B-48CB-866E-0443617A223C}" type="datetimeFigureOut">
              <a:rPr lang="en-US" smtClean="0"/>
              <a:t>3/17/2024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57A2993-DDE1-491B-A9D1-8685903F487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ABF1DEE-DD2B-48CB-866E-0443617A223C}" type="datetimeFigureOut">
              <a:rPr lang="en-US" smtClean="0"/>
              <a:t>3/17/2024</a:t>
            </a:fld>
            <a:endParaRPr lang="en-US"/>
          </a:p>
        </p:txBody>
      </p:sp>
      <p:sp>
        <p:nvSpPr>
          <p:cNvPr id="10" name="Slide Number Placeholder 9"/>
          <p:cNvSpPr>
            <a:spLocks noGrp="1"/>
          </p:cNvSpPr>
          <p:nvPr>
            <p:ph type="sldNum" sz="quarter" idx="16"/>
          </p:nvPr>
        </p:nvSpPr>
        <p:spPr/>
        <p:txBody>
          <a:bodyPr rtlCol="0"/>
          <a:lstStyle/>
          <a:p>
            <a:fld id="{457A2993-DDE1-491B-A9D1-8685903F487A}"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ABF1DEE-DD2B-48CB-866E-0443617A223C}" type="datetimeFigureOut">
              <a:rPr lang="en-US" smtClean="0"/>
              <a:t>3/17/2024</a:t>
            </a:fld>
            <a:endParaRPr lang="en-US"/>
          </a:p>
        </p:txBody>
      </p:sp>
      <p:sp>
        <p:nvSpPr>
          <p:cNvPr id="12" name="Slide Number Placeholder 11"/>
          <p:cNvSpPr>
            <a:spLocks noGrp="1"/>
          </p:cNvSpPr>
          <p:nvPr>
            <p:ph type="sldNum" sz="quarter" idx="16"/>
          </p:nvPr>
        </p:nvSpPr>
        <p:spPr/>
        <p:txBody>
          <a:bodyPr rtlCol="0"/>
          <a:lstStyle/>
          <a:p>
            <a:fld id="{457A2993-DDE1-491B-A9D1-8685903F487A}"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BF1DEE-DD2B-48CB-866E-0443617A223C}"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57A2993-DDE1-491B-A9D1-8685903F48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F1DEE-DD2B-48CB-866E-0443617A223C}"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57A2993-DDE1-491B-A9D1-8685903F48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BF1DEE-DD2B-48CB-866E-0443617A223C}"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57A2993-DDE1-491B-A9D1-8685903F487A}"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ABF1DEE-DD2B-48CB-866E-0443617A223C}" type="datetimeFigureOut">
              <a:rPr lang="en-US" smtClean="0"/>
              <a:t>3/17/2024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57A2993-DDE1-491B-A9D1-8685903F487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ABF1DEE-DD2B-48CB-866E-0443617A223C}" type="datetimeFigureOut">
              <a:rPr lang="en-US" smtClean="0"/>
              <a:t>3/17/2024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57A2993-DDE1-491B-A9D1-8685903F48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400" b="1" dirty="0"/>
              <a:t>Global </a:t>
            </a:r>
            <a:r>
              <a:rPr lang="en-IN" sz="3400" b="1" dirty="0" err="1"/>
              <a:t>Hackathon</a:t>
            </a:r>
            <a:r>
              <a:rPr lang="en-IN" sz="3400" b="1" dirty="0"/>
              <a:t> Event: </a:t>
            </a:r>
            <a:r>
              <a:rPr lang="en-IN" sz="3400" b="1" dirty="0">
                <a:solidFill>
                  <a:schemeClr val="accent2"/>
                </a:solidFill>
              </a:rPr>
              <a:t>Resume Best Match</a:t>
            </a:r>
            <a:r>
              <a:rPr lang="en-IN" sz="3100" b="1" dirty="0"/>
              <a:t> </a:t>
            </a:r>
            <a:r>
              <a:rPr lang="en-IN" dirty="0"/>
              <a:t>​</a:t>
            </a:r>
            <a:endParaRPr lang="en-US" dirty="0"/>
          </a:p>
        </p:txBody>
      </p:sp>
      <p:sp>
        <p:nvSpPr>
          <p:cNvPr id="4" name="AutoShape 2" descr="https://powerpoint.officeapps.live.com/pods/GetClipboardImage.ashx?Id=2a1aaa1d-49f0-4dd8-ae63-fc2e7cd2f96e&amp;DC=PSG4&amp;pkey=60bb862a-67dc-410c-ae9f-dd6efdca40c5&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762000" y="2286000"/>
            <a:ext cx="4572000" cy="2616101"/>
          </a:xfrm>
          <a:prstGeom prst="rect">
            <a:avLst/>
          </a:prstGeom>
        </p:spPr>
        <p:txBody>
          <a:bodyPr>
            <a:spAutoFit/>
          </a:bodyPr>
          <a:lstStyle/>
          <a:p>
            <a:pPr fontAlgn="base"/>
            <a:r>
              <a:rPr lang="en-US" sz="3200" b="1" dirty="0" smtClean="0"/>
              <a:t>Team </a:t>
            </a:r>
            <a:r>
              <a:rPr lang="en-US" sz="3200" b="1" dirty="0"/>
              <a:t>282​</a:t>
            </a:r>
          </a:p>
          <a:p>
            <a:pPr marL="365760" lvl="1" indent="-365760" fontAlgn="base">
              <a:lnSpc>
                <a:spcPct val="80000"/>
              </a:lnSpc>
              <a:spcBef>
                <a:spcPct val="20000"/>
              </a:spcBef>
              <a:buClr>
                <a:schemeClr val="accent1"/>
              </a:buClr>
              <a:buFont typeface="Wingdings" pitchFamily="2" charset="2"/>
              <a:buChar char="v"/>
            </a:pPr>
            <a:r>
              <a:rPr lang="en-US" sz="2200" b="1" dirty="0" err="1">
                <a:solidFill>
                  <a:schemeClr val="tx1">
                    <a:lumMod val="85000"/>
                    <a:lumOff val="15000"/>
                  </a:schemeClr>
                </a:solidFill>
              </a:rPr>
              <a:t>Bhagabat</a:t>
            </a:r>
            <a:r>
              <a:rPr lang="en-US" sz="2200" b="1" dirty="0">
                <a:solidFill>
                  <a:schemeClr val="tx1">
                    <a:lumMod val="85000"/>
                    <a:lumOff val="15000"/>
                  </a:schemeClr>
                </a:solidFill>
              </a:rPr>
              <a:t> </a:t>
            </a:r>
            <a:r>
              <a:rPr lang="en-US" sz="2200" b="1" dirty="0" err="1">
                <a:solidFill>
                  <a:schemeClr val="tx1">
                    <a:lumMod val="85000"/>
                    <a:lumOff val="15000"/>
                  </a:schemeClr>
                </a:solidFill>
              </a:rPr>
              <a:t>Barik</a:t>
            </a:r>
            <a:r>
              <a:rPr lang="en-US" sz="2200" b="1" dirty="0">
                <a:solidFill>
                  <a:schemeClr val="tx1">
                    <a:lumMod val="85000"/>
                    <a:lumOff val="15000"/>
                  </a:schemeClr>
                </a:solidFill>
              </a:rPr>
              <a:t>​</a:t>
            </a:r>
          </a:p>
          <a:p>
            <a:pPr marL="365760" lvl="1" indent="-365760" fontAlgn="base">
              <a:lnSpc>
                <a:spcPct val="80000"/>
              </a:lnSpc>
              <a:spcBef>
                <a:spcPct val="20000"/>
              </a:spcBef>
              <a:buClr>
                <a:schemeClr val="accent1"/>
              </a:buClr>
              <a:buFont typeface="Wingdings" pitchFamily="2" charset="2"/>
              <a:buChar char="v"/>
            </a:pPr>
            <a:r>
              <a:rPr lang="en-US" sz="2200" b="1" dirty="0" err="1">
                <a:solidFill>
                  <a:schemeClr val="tx1">
                    <a:lumMod val="85000"/>
                    <a:lumOff val="15000"/>
                  </a:schemeClr>
                </a:solidFill>
              </a:rPr>
              <a:t>Arun</a:t>
            </a:r>
            <a:r>
              <a:rPr lang="en-US" sz="2200" b="1" dirty="0">
                <a:solidFill>
                  <a:schemeClr val="tx1">
                    <a:lumMod val="85000"/>
                    <a:lumOff val="15000"/>
                  </a:schemeClr>
                </a:solidFill>
              </a:rPr>
              <a:t> </a:t>
            </a:r>
            <a:r>
              <a:rPr lang="en-US" sz="2200" b="1" dirty="0" err="1">
                <a:solidFill>
                  <a:schemeClr val="tx1">
                    <a:lumMod val="85000"/>
                    <a:lumOff val="15000"/>
                  </a:schemeClr>
                </a:solidFill>
              </a:rPr>
              <a:t>Badhai</a:t>
            </a:r>
            <a:r>
              <a:rPr lang="en-US" sz="2200" b="1" dirty="0">
                <a:solidFill>
                  <a:schemeClr val="tx1">
                    <a:lumMod val="85000"/>
                    <a:lumOff val="15000"/>
                  </a:schemeClr>
                </a:solidFill>
              </a:rPr>
              <a:t>​</a:t>
            </a:r>
          </a:p>
          <a:p>
            <a:pPr marL="365760" lvl="1" indent="-365760" fontAlgn="base">
              <a:lnSpc>
                <a:spcPct val="80000"/>
              </a:lnSpc>
              <a:spcBef>
                <a:spcPct val="20000"/>
              </a:spcBef>
              <a:buClr>
                <a:schemeClr val="accent1"/>
              </a:buClr>
              <a:buFont typeface="Wingdings" pitchFamily="2" charset="2"/>
              <a:buChar char="v"/>
            </a:pPr>
            <a:r>
              <a:rPr lang="en-US" sz="2200" b="1" dirty="0" err="1">
                <a:solidFill>
                  <a:schemeClr val="tx1">
                    <a:lumMod val="85000"/>
                    <a:lumOff val="15000"/>
                  </a:schemeClr>
                </a:solidFill>
              </a:rPr>
              <a:t>Rashmi</a:t>
            </a:r>
            <a:r>
              <a:rPr lang="en-US" sz="2200" b="1" dirty="0">
                <a:solidFill>
                  <a:schemeClr val="tx1">
                    <a:lumMod val="85000"/>
                    <a:lumOff val="15000"/>
                  </a:schemeClr>
                </a:solidFill>
              </a:rPr>
              <a:t>​</a:t>
            </a:r>
          </a:p>
          <a:p>
            <a:pPr marL="365760" lvl="1" indent="-365760" fontAlgn="base">
              <a:lnSpc>
                <a:spcPct val="80000"/>
              </a:lnSpc>
              <a:spcBef>
                <a:spcPct val="20000"/>
              </a:spcBef>
              <a:buClr>
                <a:schemeClr val="accent1"/>
              </a:buClr>
              <a:buFont typeface="Wingdings" pitchFamily="2" charset="2"/>
              <a:buChar char="v"/>
            </a:pPr>
            <a:r>
              <a:rPr lang="en-US" sz="2200" b="1" dirty="0" err="1">
                <a:solidFill>
                  <a:schemeClr val="tx1">
                    <a:lumMod val="85000"/>
                    <a:lumOff val="15000"/>
                  </a:schemeClr>
                </a:solidFill>
              </a:rPr>
              <a:t>Subash</a:t>
            </a:r>
            <a:r>
              <a:rPr lang="en-US" sz="2200" b="1" dirty="0">
                <a:solidFill>
                  <a:schemeClr val="tx1">
                    <a:lumMod val="85000"/>
                    <a:lumOff val="15000"/>
                  </a:schemeClr>
                </a:solidFill>
              </a:rPr>
              <a:t>​</a:t>
            </a:r>
          </a:p>
          <a:p>
            <a:pPr marL="365760" lvl="1" indent="-365760" fontAlgn="base">
              <a:lnSpc>
                <a:spcPct val="80000"/>
              </a:lnSpc>
              <a:spcBef>
                <a:spcPct val="20000"/>
              </a:spcBef>
              <a:buClr>
                <a:schemeClr val="accent1"/>
              </a:buClr>
              <a:buFont typeface="Wingdings" pitchFamily="2" charset="2"/>
              <a:buChar char="v"/>
            </a:pPr>
            <a:r>
              <a:rPr lang="en-US" sz="2200" b="1" dirty="0" err="1">
                <a:solidFill>
                  <a:schemeClr val="tx1">
                    <a:lumMod val="85000"/>
                    <a:lumOff val="15000"/>
                  </a:schemeClr>
                </a:solidFill>
              </a:rPr>
              <a:t>Sangamesh</a:t>
            </a:r>
            <a:r>
              <a:rPr lang="en-US" sz="2200" b="1" dirty="0">
                <a:solidFill>
                  <a:schemeClr val="tx1">
                    <a:lumMod val="85000"/>
                    <a:lumOff val="15000"/>
                  </a:schemeClr>
                </a:solidFill>
              </a:rPr>
              <a:t>​</a:t>
            </a:r>
          </a:p>
          <a:p>
            <a:pPr marL="365760" lvl="1" indent="-365760" fontAlgn="base">
              <a:lnSpc>
                <a:spcPct val="80000"/>
              </a:lnSpc>
              <a:spcBef>
                <a:spcPct val="20000"/>
              </a:spcBef>
              <a:buClr>
                <a:schemeClr val="accent1"/>
              </a:buClr>
              <a:buFont typeface="Wingdings" pitchFamily="2" charset="2"/>
              <a:buChar char="v"/>
            </a:pPr>
            <a:r>
              <a:rPr lang="en-US" sz="2200" b="1" dirty="0" err="1">
                <a:solidFill>
                  <a:schemeClr val="tx1">
                    <a:lumMod val="85000"/>
                    <a:lumOff val="15000"/>
                  </a:schemeClr>
                </a:solidFill>
              </a:rPr>
              <a:t>Saritha</a:t>
            </a:r>
            <a:r>
              <a:rPr lang="en-US" sz="2200" b="1" dirty="0">
                <a:solidFill>
                  <a:schemeClr val="tx1">
                    <a:lumMod val="85000"/>
                    <a:lumOff val="15000"/>
                  </a:schemeClr>
                </a:solidFill>
              </a:rPr>
              <a:t>​</a:t>
            </a:r>
          </a:p>
        </p:txBody>
      </p:sp>
    </p:spTree>
    <p:extLst>
      <p:ext uri="{BB962C8B-B14F-4D97-AF65-F5344CB8AC3E}">
        <p14:creationId xmlns:p14="http://schemas.microsoft.com/office/powerpoint/2010/main" val="3250105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Non-functional requirements (NFR)</a:t>
            </a:r>
            <a:r>
              <a:rPr lang="en-US" dirty="0"/>
              <a:t>​</a:t>
            </a:r>
            <a:endParaRPr lang="en-US" dirty="0"/>
          </a:p>
        </p:txBody>
      </p:sp>
      <p:sp>
        <p:nvSpPr>
          <p:cNvPr id="2" name="Content Placeholder 1"/>
          <p:cNvSpPr>
            <a:spLocks noGrp="1"/>
          </p:cNvSpPr>
          <p:nvPr>
            <p:ph sz="quarter" idx="1"/>
          </p:nvPr>
        </p:nvSpPr>
        <p:spPr/>
        <p:txBody>
          <a:bodyPr>
            <a:normAutofit/>
          </a:bodyPr>
          <a:lstStyle/>
          <a:p>
            <a:pPr fontAlgn="base"/>
            <a:r>
              <a:rPr lang="en-US" b="1" dirty="0"/>
              <a:t>Performance</a:t>
            </a:r>
            <a:r>
              <a:rPr lang="en-US" dirty="0"/>
              <a:t> ​</a:t>
            </a:r>
          </a:p>
          <a:p>
            <a:pPr fontAlgn="base">
              <a:buFont typeface="Wingdings" pitchFamily="2" charset="2"/>
              <a:buChar char="Ø"/>
            </a:pPr>
            <a:r>
              <a:rPr lang="en-US" sz="1700" dirty="0"/>
              <a:t>It’s a user-friendly interface making both recruiters and candidates resume or job search.​</a:t>
            </a:r>
          </a:p>
          <a:p>
            <a:pPr fontAlgn="base">
              <a:buFont typeface="Wingdings" pitchFamily="2" charset="2"/>
              <a:buChar char="Ø"/>
            </a:pPr>
            <a:r>
              <a:rPr lang="en-US" sz="1700" dirty="0"/>
              <a:t>This will provide accuracy  percentage of the resume </a:t>
            </a:r>
            <a:r>
              <a:rPr lang="en-US" sz="1700" dirty="0" smtClean="0"/>
              <a:t>using NLP model</a:t>
            </a:r>
            <a:r>
              <a:rPr lang="en-US" sz="1700" dirty="0"/>
              <a:t>.​</a:t>
            </a:r>
          </a:p>
          <a:p>
            <a:pPr fontAlgn="base"/>
            <a:r>
              <a:rPr lang="en-US" b="1" dirty="0" smtClean="0"/>
              <a:t>Scalability</a:t>
            </a:r>
            <a:r>
              <a:rPr lang="en-US" dirty="0"/>
              <a:t>​</a:t>
            </a:r>
          </a:p>
          <a:p>
            <a:pPr fontAlgn="base">
              <a:buFont typeface="Wingdings" pitchFamily="2" charset="2"/>
              <a:buChar char="Ø"/>
            </a:pPr>
            <a:r>
              <a:rPr lang="en-IN" sz="1800" dirty="0"/>
              <a:t>We are utilizing Azure Virtual Machines which can be scaled based on the load. </a:t>
            </a:r>
            <a:endParaRPr lang="en-IN" sz="1800" dirty="0" smtClean="0"/>
          </a:p>
          <a:p>
            <a:pPr fontAlgn="base">
              <a:buFont typeface="Wingdings" pitchFamily="2" charset="2"/>
              <a:buChar char="q"/>
            </a:pPr>
            <a:r>
              <a:rPr lang="en-US" b="1" dirty="0" smtClean="0"/>
              <a:t>Portability </a:t>
            </a:r>
            <a:r>
              <a:rPr lang="en-US" b="1" dirty="0"/>
              <a:t>and Compatibility </a:t>
            </a:r>
            <a:r>
              <a:rPr lang="en-US" dirty="0"/>
              <a:t>​</a:t>
            </a:r>
          </a:p>
          <a:p>
            <a:pPr fontAlgn="base">
              <a:buFont typeface="Wingdings" pitchFamily="2" charset="2"/>
              <a:buChar char="Ø"/>
            </a:pPr>
            <a:r>
              <a:rPr lang="en-US" sz="1700" dirty="0"/>
              <a:t>We are deploying application in Azure cloud</a:t>
            </a:r>
            <a:r>
              <a:rPr lang="en-US" sz="1700" dirty="0" smtClean="0"/>
              <a:t>​.</a:t>
            </a:r>
          </a:p>
          <a:p>
            <a:pPr fontAlgn="base">
              <a:buFont typeface="Wingdings" pitchFamily="2" charset="2"/>
              <a:buChar char="Ø"/>
            </a:pPr>
            <a:r>
              <a:rPr lang="en-IN" sz="1600" dirty="0"/>
              <a:t>Additionally, </a:t>
            </a:r>
            <a:r>
              <a:rPr lang="en-IN" sz="1600" dirty="0" err="1"/>
              <a:t>Docker</a:t>
            </a:r>
            <a:r>
              <a:rPr lang="en-IN" sz="1600" dirty="0"/>
              <a:t> containers can be employed to enhance scalability and manage resources more efficiently.</a:t>
            </a:r>
          </a:p>
          <a:p>
            <a:pPr marL="0" indent="0" fontAlgn="base">
              <a:buNone/>
            </a:pPr>
            <a:endParaRPr lang="en-US" dirty="0"/>
          </a:p>
          <a:p>
            <a:endParaRPr lang="en-US" dirty="0"/>
          </a:p>
        </p:txBody>
      </p:sp>
    </p:spTree>
    <p:extLst>
      <p:ext uri="{BB962C8B-B14F-4D97-AF65-F5344CB8AC3E}">
        <p14:creationId xmlns:p14="http://schemas.microsoft.com/office/powerpoint/2010/main" val="3820405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sz="quarter" idx="1"/>
          </p:nvPr>
        </p:nvSpPr>
        <p:spPr/>
        <p:txBody>
          <a:bodyPr>
            <a:normAutofit fontScale="92500"/>
          </a:bodyPr>
          <a:lstStyle/>
          <a:p>
            <a:pPr fontAlgn="base"/>
            <a:r>
              <a:rPr lang="en-US" dirty="0"/>
              <a:t>Resume and job search process tailored opportunities, savings time both recruiters and candidates.​</a:t>
            </a:r>
          </a:p>
          <a:p>
            <a:pPr fontAlgn="base"/>
            <a:r>
              <a:rPr lang="en-US" dirty="0"/>
              <a:t>Minimized the recruiters or candidates missing suitable opportunity, job openings a comprehensive exploration of relevant candidates and job options based on their skills.​</a:t>
            </a:r>
          </a:p>
          <a:p>
            <a:pPr fontAlgn="base"/>
            <a:r>
              <a:rPr lang="en-US" dirty="0"/>
              <a:t>Improve the user experience with a user friendly web interface making the recruiters and candidates resume or job search and application process more intuitive and accessible.​</a:t>
            </a:r>
          </a:p>
          <a:p>
            <a:endParaRPr lang="en-US" dirty="0"/>
          </a:p>
        </p:txBody>
      </p:sp>
    </p:spTree>
    <p:extLst>
      <p:ext uri="{BB962C8B-B14F-4D97-AF65-F5344CB8AC3E}">
        <p14:creationId xmlns:p14="http://schemas.microsoft.com/office/powerpoint/2010/main" val="1323664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1707832"/>
            <a:ext cx="8153400" cy="4280535"/>
          </a:xfrm>
        </p:spPr>
      </p:pic>
    </p:spTree>
    <p:extLst>
      <p:ext uri="{BB962C8B-B14F-4D97-AF65-F5344CB8AC3E}">
        <p14:creationId xmlns:p14="http://schemas.microsoft.com/office/powerpoint/2010/main" val="2689421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powerpoint.officeapps.live.com/pods/GetClipboardImage.ashx?Id=d899f7e7-a4a3-43cc-bcc6-c667b1d0358c&amp;DC=PSG4&amp;pkey=9d9795b3-5b11-4380-9af4-b7d9c938ea4a&amp;wdwaccluster=PSG4"/>
          <p:cNvSpPr>
            <a:spLocks noChangeAspect="1" noChangeArrowheads="1"/>
          </p:cNvSpPr>
          <p:nvPr/>
        </p:nvSpPr>
        <p:spPr bwMode="auto">
          <a:xfrm>
            <a:off x="219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powerpoint.officeapps.live.com/pods/GetClipboardImage.ashx?Id=d899f7e7-a4a3-43cc-bcc6-c667b1d0358c&amp;DC=PSG4&amp;pkey=9d9795b3-5b11-4380-9af4-b7d9c938ea4a&amp;wdwaccluster=PSG4"/>
          <p:cNvSpPr>
            <a:spLocks noChangeAspect="1" noChangeArrowheads="1"/>
          </p:cNvSpPr>
          <p:nvPr/>
        </p:nvSpPr>
        <p:spPr bwMode="auto">
          <a:xfrm>
            <a:off x="371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powerpoint.officeapps.live.com/pods/GetClipboardImage.ashx?Id=2a1aaa1d-49f0-4dd8-ae63-fc2e7cd2f96e&amp;DC=PSG4&amp;pkey=60bb862a-67dc-410c-ae9f-dd6efdca40c5&amp;wdwaccluster=PSG4"/>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453217" y="3244334"/>
            <a:ext cx="237566" cy="369332"/>
          </a:xfrm>
          <a:prstGeom prst="rect">
            <a:avLst/>
          </a:prstGeom>
        </p:spPr>
        <p:txBody>
          <a:bodyPr wrap="none">
            <a:spAutoFit/>
          </a:bodyPr>
          <a:lstStyle/>
          <a:p>
            <a:r>
              <a:rPr lang="en-US" dirty="0"/>
              <a:t> </a:t>
            </a:r>
            <a:endParaRPr lang="en-US" dirty="0"/>
          </a:p>
        </p:txBody>
      </p:sp>
      <p:sp>
        <p:nvSpPr>
          <p:cNvPr id="10" name="Rectangle 9"/>
          <p:cNvSpPr/>
          <p:nvPr/>
        </p:nvSpPr>
        <p:spPr>
          <a:xfrm>
            <a:off x="1295400" y="3244334"/>
            <a:ext cx="3395383" cy="369332"/>
          </a:xfrm>
          <a:prstGeom prst="rect">
            <a:avLst/>
          </a:prstGeom>
        </p:spPr>
        <p:txBody>
          <a:bodyPr wrap="square">
            <a:spAutoFit/>
          </a:bodyPr>
          <a:lstStyle/>
          <a:p>
            <a:r>
              <a:rPr lang="en-US" dirty="0"/>
              <a:t> </a:t>
            </a:r>
            <a:endParaRPr lang="en-US" dirty="0"/>
          </a:p>
        </p:txBody>
      </p:sp>
      <p:sp>
        <p:nvSpPr>
          <p:cNvPr id="11" name="Rectangle 10"/>
          <p:cNvSpPr/>
          <p:nvPr/>
        </p:nvSpPr>
        <p:spPr>
          <a:xfrm>
            <a:off x="4453217" y="3244334"/>
            <a:ext cx="237566" cy="369332"/>
          </a:xfrm>
          <a:prstGeom prst="rect">
            <a:avLst/>
          </a:prstGeom>
        </p:spPr>
        <p:txBody>
          <a:bodyPr wrap="none">
            <a:spAutoFit/>
          </a:bodyPr>
          <a:lstStyle/>
          <a:p>
            <a:r>
              <a:rPr lang="en-US" dirty="0"/>
              <a:t> </a:t>
            </a:r>
            <a:endParaRPr lang="en-US" dirty="0"/>
          </a:p>
        </p:txBody>
      </p:sp>
      <p:sp>
        <p:nvSpPr>
          <p:cNvPr id="12" name="Rectangle 11"/>
          <p:cNvSpPr/>
          <p:nvPr/>
        </p:nvSpPr>
        <p:spPr>
          <a:xfrm>
            <a:off x="914400" y="2274838"/>
            <a:ext cx="4572000" cy="2394502"/>
          </a:xfrm>
          <a:prstGeom prst="rect">
            <a:avLst/>
          </a:prstGeom>
        </p:spPr>
        <p:txBody>
          <a:bodyPr>
            <a:spAutoFit/>
          </a:bodyPr>
          <a:lstStyle/>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Problem Statement​</a:t>
            </a:r>
          </a:p>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Goal​</a:t>
            </a:r>
          </a:p>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Assumption​</a:t>
            </a:r>
          </a:p>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Technology Stack ​</a:t>
            </a:r>
          </a:p>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Technical Overview ​</a:t>
            </a:r>
          </a:p>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Flow Diagram </a:t>
            </a:r>
            <a:r>
              <a:rPr lang="en-US" sz="2200" b="1" dirty="0" smtClean="0">
                <a:solidFill>
                  <a:schemeClr val="tx1">
                    <a:lumMod val="85000"/>
                    <a:lumOff val="15000"/>
                  </a:schemeClr>
                </a:solidFill>
              </a:rPr>
              <a:t>​​</a:t>
            </a:r>
            <a:endParaRPr lang="en-US" sz="2200" b="1" dirty="0">
              <a:solidFill>
                <a:schemeClr val="tx1">
                  <a:lumMod val="85000"/>
                  <a:lumOff val="15000"/>
                </a:schemeClr>
              </a:solidFill>
            </a:endParaRPr>
          </a:p>
          <a:p>
            <a:pPr marL="365760" indent="-365760" fontAlgn="base">
              <a:lnSpc>
                <a:spcPct val="80000"/>
              </a:lnSpc>
              <a:spcBef>
                <a:spcPct val="20000"/>
              </a:spcBef>
              <a:buClr>
                <a:schemeClr val="accent1"/>
              </a:buClr>
              <a:buFont typeface="Wingdings" pitchFamily="2" charset="2"/>
              <a:buChar char="v"/>
            </a:pPr>
            <a:r>
              <a:rPr lang="en-US" sz="2200" b="1" dirty="0">
                <a:solidFill>
                  <a:schemeClr val="tx1">
                    <a:lumMod val="85000"/>
                    <a:lumOff val="15000"/>
                  </a:schemeClr>
                </a:solidFill>
              </a:rPr>
              <a:t>Key Advantage​</a:t>
            </a:r>
          </a:p>
        </p:txBody>
      </p:sp>
      <p:sp>
        <p:nvSpPr>
          <p:cNvPr id="13" name="Title 1"/>
          <p:cNvSpPr>
            <a:spLocks noGrp="1"/>
          </p:cNvSpPr>
          <p:nvPr>
            <p:ph type="title"/>
          </p:nvPr>
        </p:nvSpPr>
        <p:spPr/>
        <p:txBody>
          <a:bodyPr>
            <a:normAutofit/>
          </a:bodyPr>
          <a:lstStyle/>
          <a:p>
            <a:pPr algn="l"/>
            <a:r>
              <a:rPr lang="en-IN" sz="3100" b="1" dirty="0" smtClean="0"/>
              <a:t>  </a:t>
            </a:r>
            <a:r>
              <a:rPr lang="en-IN" b="1" dirty="0"/>
              <a:t>Agenda</a:t>
            </a:r>
            <a:r>
              <a:rPr lang="en-IN" sz="3100" b="1" dirty="0"/>
              <a:t> </a:t>
            </a:r>
            <a:r>
              <a:rPr lang="en-IN" dirty="0"/>
              <a:t>​</a:t>
            </a:r>
            <a:endParaRPr lang="en-US" dirty="0"/>
          </a:p>
        </p:txBody>
      </p:sp>
    </p:spTree>
    <p:extLst>
      <p:ext uri="{BB962C8B-B14F-4D97-AF65-F5344CB8AC3E}">
        <p14:creationId xmlns:p14="http://schemas.microsoft.com/office/powerpoint/2010/main" val="3510220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Problem Statement</a:t>
            </a:r>
          </a:p>
        </p:txBody>
      </p:sp>
      <p:sp>
        <p:nvSpPr>
          <p:cNvPr id="2" name="Content Placeholder 1"/>
          <p:cNvSpPr>
            <a:spLocks noGrp="1"/>
          </p:cNvSpPr>
          <p:nvPr>
            <p:ph sz="quarter" idx="1"/>
          </p:nvPr>
        </p:nvSpPr>
        <p:spPr/>
        <p:txBody>
          <a:bodyPr>
            <a:normAutofit fontScale="25000" lnSpcReduction="20000"/>
          </a:bodyPr>
          <a:lstStyle/>
          <a:p>
            <a:pPr fontAlgn="base"/>
            <a:r>
              <a:rPr lang="en-IN" sz="6800" dirty="0"/>
              <a:t>To address your request, you would likely need to develop a software tool or platform that integrates with Wells Fargo's recruiting systems and utilizes other supporting tools to automatically search for resumes matching a given job description (JD). Here's a potential approach:</a:t>
            </a:r>
          </a:p>
          <a:p>
            <a:pPr fontAlgn="base"/>
            <a:r>
              <a:rPr lang="en-IN" sz="6800" b="1" dirty="0"/>
              <a:t>Data Integration</a:t>
            </a:r>
            <a:r>
              <a:rPr lang="en-IN" sz="6800" dirty="0"/>
              <a:t>: Establish connections with Wells Fargo's recruiting systems to access their database of resumes and job postings.</a:t>
            </a:r>
          </a:p>
          <a:p>
            <a:pPr fontAlgn="base"/>
            <a:r>
              <a:rPr lang="en-IN" sz="6800" b="1" dirty="0"/>
              <a:t>Natural Language Processing (NLP)</a:t>
            </a:r>
            <a:r>
              <a:rPr lang="en-IN" sz="6800" dirty="0"/>
              <a:t>: Implement NLP algorithms to </a:t>
            </a:r>
            <a:r>
              <a:rPr lang="en-IN" sz="6800" dirty="0" err="1"/>
              <a:t>analyze</a:t>
            </a:r>
            <a:r>
              <a:rPr lang="en-IN" sz="6800" dirty="0"/>
              <a:t> job descriptions and resumes. This involves parsing the job description to identify key skills, qualifications, and requirements.</a:t>
            </a:r>
          </a:p>
          <a:p>
            <a:pPr fontAlgn="base"/>
            <a:r>
              <a:rPr lang="en-IN" sz="6800" b="1" dirty="0"/>
              <a:t>Resume Parsing</a:t>
            </a:r>
            <a:r>
              <a:rPr lang="en-IN" sz="6800" dirty="0"/>
              <a:t>: Develop a resume parsing tool to extract relevant information from resumes, such as work experience, skills, education, and certifications.</a:t>
            </a:r>
          </a:p>
          <a:p>
            <a:pPr fontAlgn="base"/>
            <a:r>
              <a:rPr lang="en-IN" sz="6800" b="1" dirty="0"/>
              <a:t>Matching Algorithm</a:t>
            </a:r>
            <a:r>
              <a:rPr lang="en-IN" sz="6800" dirty="0"/>
              <a:t>: Create an algorithm that compares the requirements outlined in the job description with the content of each resume. This algorithm should prioritize resumes that closely match the JD.</a:t>
            </a:r>
          </a:p>
          <a:p>
            <a:pPr fontAlgn="base"/>
            <a:r>
              <a:rPr lang="en-IN" sz="6800" b="1" dirty="0"/>
              <a:t>Machine Learning</a:t>
            </a:r>
            <a:r>
              <a:rPr lang="en-IN" sz="6800" dirty="0"/>
              <a:t>: Train machine learning models to improve the accuracy of resume-job description matching over time. </a:t>
            </a:r>
            <a:r>
              <a:rPr lang="en-IN" sz="6800" dirty="0"/>
              <a:t>This involves providing feedback on the relevance of matched resumes to continuously refine the algorithm</a:t>
            </a:r>
            <a:r>
              <a:rPr lang="en-IN" sz="6800" dirty="0" smtClean="0"/>
              <a:t>.</a:t>
            </a:r>
            <a:endParaRPr lang="en-IN" sz="6800" dirty="0"/>
          </a:p>
        </p:txBody>
      </p:sp>
    </p:spTree>
    <p:extLst>
      <p:ext uri="{BB962C8B-B14F-4D97-AF65-F5344CB8AC3E}">
        <p14:creationId xmlns:p14="http://schemas.microsoft.com/office/powerpoint/2010/main" val="634151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US" dirty="0"/>
          </a:p>
        </p:txBody>
      </p:sp>
      <p:sp>
        <p:nvSpPr>
          <p:cNvPr id="3" name="Content Placeholder 2"/>
          <p:cNvSpPr>
            <a:spLocks noGrp="1"/>
          </p:cNvSpPr>
          <p:nvPr>
            <p:ph sz="quarter" idx="1"/>
          </p:nvPr>
        </p:nvSpPr>
        <p:spPr/>
        <p:txBody>
          <a:bodyPr>
            <a:normAutofit fontScale="55000" lnSpcReduction="20000"/>
          </a:bodyPr>
          <a:lstStyle/>
          <a:p>
            <a:pPr fontAlgn="base"/>
            <a:r>
              <a:rPr lang="en-IN" sz="3200" b="1" dirty="0"/>
              <a:t>Integration with Supporting Tools</a:t>
            </a:r>
            <a:r>
              <a:rPr lang="en-IN" sz="3200" dirty="0"/>
              <a:t>: Integrate with other tools or databases that provide additional information or context, such as LinkedIn profiles, </a:t>
            </a:r>
            <a:r>
              <a:rPr lang="en-IN" sz="3200" dirty="0" err="1"/>
              <a:t>GitHub</a:t>
            </a:r>
            <a:r>
              <a:rPr lang="en-IN" sz="3200" dirty="0"/>
              <a:t> repositories, or online portfolios. This can enhance the evaluation of candidates beyond the information provided in their resumes.</a:t>
            </a:r>
          </a:p>
          <a:p>
            <a:pPr fontAlgn="base"/>
            <a:r>
              <a:rPr lang="en-IN" sz="3200" b="1" dirty="0" smtClean="0"/>
              <a:t>Automation</a:t>
            </a:r>
            <a:r>
              <a:rPr lang="en-IN" sz="3200" b="1" dirty="0"/>
              <a:t>:</a:t>
            </a:r>
            <a:r>
              <a:rPr lang="en-IN" sz="3200" dirty="0"/>
              <a:t> Implement automation features to streamline the entire process, from retrieving job descriptions to presenting matched resumes, reducing manual intervention as much as possible.</a:t>
            </a:r>
          </a:p>
          <a:p>
            <a:pPr fontAlgn="base"/>
            <a:r>
              <a:rPr lang="en-IN" sz="3200" b="1" dirty="0"/>
              <a:t>Testing and Validation</a:t>
            </a:r>
            <a:r>
              <a:rPr lang="en-IN" sz="3200" dirty="0"/>
              <a:t>: Thoroughly </a:t>
            </a:r>
            <a:r>
              <a:rPr lang="en-IN" sz="3200" dirty="0" smtClean="0"/>
              <a:t>tested </a:t>
            </a:r>
            <a:r>
              <a:rPr lang="en-IN" sz="3200" dirty="0"/>
              <a:t>the product to ensure accuracy, efficiency, and reliability. Validate the results against manual searches conducted by recruiters to confirm the effectiveness of the tool.</a:t>
            </a:r>
          </a:p>
          <a:p>
            <a:pPr fontAlgn="base"/>
            <a:r>
              <a:rPr lang="en-IN" sz="3200" b="1" dirty="0"/>
              <a:t>Feedback Loop:</a:t>
            </a:r>
            <a:r>
              <a:rPr lang="en-IN" sz="3200" dirty="0"/>
              <a:t> Establish a feedback loop with recruiters to gather input on the tool's performance and identify areas for improvement.</a:t>
            </a:r>
          </a:p>
          <a:p>
            <a:pPr fontAlgn="base"/>
            <a:r>
              <a:rPr lang="en-IN" sz="3200" dirty="0"/>
              <a:t>By following these steps, you can develop a product that automates the process of retrieving resumes from Wells Fargo's recruiting systems and matching them to specific job descriptions, reducing the manual effort required by recruiters.</a:t>
            </a:r>
          </a:p>
          <a:p>
            <a:pPr marL="0" indent="0">
              <a:buNone/>
            </a:pPr>
            <a:r>
              <a:rPr lang="en-IN" dirty="0"/>
              <a:t/>
            </a:r>
            <a:br>
              <a:rPr lang="en-IN" dirty="0"/>
            </a:br>
            <a:endParaRPr lang="en-US" dirty="0"/>
          </a:p>
          <a:p>
            <a:endParaRPr lang="en-US" dirty="0"/>
          </a:p>
        </p:txBody>
      </p:sp>
    </p:spTree>
    <p:extLst>
      <p:ext uri="{BB962C8B-B14F-4D97-AF65-F5344CB8AC3E}">
        <p14:creationId xmlns:p14="http://schemas.microsoft.com/office/powerpoint/2010/main" val="255468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Goal</a:t>
            </a:r>
          </a:p>
        </p:txBody>
      </p:sp>
      <p:sp>
        <p:nvSpPr>
          <p:cNvPr id="2" name="Content Placeholder 1"/>
          <p:cNvSpPr>
            <a:spLocks noGrp="1"/>
          </p:cNvSpPr>
          <p:nvPr>
            <p:ph sz="quarter" idx="1"/>
          </p:nvPr>
        </p:nvSpPr>
        <p:spPr/>
        <p:txBody>
          <a:bodyPr>
            <a:normAutofit fontScale="77500" lnSpcReduction="20000"/>
          </a:bodyPr>
          <a:lstStyle/>
          <a:p>
            <a:r>
              <a:rPr lang="en-IN" dirty="0"/>
              <a:t>The goal of the architecture redesign project is to address these challenges by developing an architecture that enables the system to utilize existing resumes and job descriptions from Workday and perform the following requirements.</a:t>
            </a:r>
          </a:p>
          <a:p>
            <a:r>
              <a:rPr lang="en-IN" dirty="0"/>
              <a:t>Recruiters and candidates should be able to search resumes and jobs using keywords, with capabilities akin to Google-like keyword searches, allowing them to search using a combination of skills, experience domains, and other relevant criteria.</a:t>
            </a:r>
          </a:p>
          <a:p>
            <a:r>
              <a:rPr lang="en-IN" dirty="0"/>
              <a:t>Additionally, the ML-based recommendation algorithm should effectively </a:t>
            </a:r>
            <a:r>
              <a:rPr lang="en-IN" dirty="0" smtClean="0"/>
              <a:t>analyse </a:t>
            </a:r>
            <a:r>
              <a:rPr lang="en-IN" dirty="0"/>
              <a:t>search keywords, resumes, and job listings to generate relevant and meaningful suggestions.</a:t>
            </a:r>
          </a:p>
          <a:p>
            <a:r>
              <a:rPr lang="en-IN" dirty="0"/>
              <a:t>Note: </a:t>
            </a:r>
            <a:r>
              <a:rPr lang="en-IN" dirty="0" smtClean="0"/>
              <a:t>We have exposed </a:t>
            </a:r>
            <a:r>
              <a:rPr lang="en-IN" dirty="0"/>
              <a:t>a REST API to evaluate the model's efficiency. The API contract will be provided in this document at the bottom.</a:t>
            </a:r>
          </a:p>
          <a:p>
            <a:endParaRPr lang="en-US" dirty="0"/>
          </a:p>
        </p:txBody>
      </p:sp>
    </p:spTree>
    <p:extLst>
      <p:ext uri="{BB962C8B-B14F-4D97-AF65-F5344CB8AC3E}">
        <p14:creationId xmlns:p14="http://schemas.microsoft.com/office/powerpoint/2010/main" val="2336169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Assumptions</a:t>
            </a:r>
          </a:p>
        </p:txBody>
      </p:sp>
      <p:sp>
        <p:nvSpPr>
          <p:cNvPr id="2" name="Content Placeholder 1"/>
          <p:cNvSpPr>
            <a:spLocks noGrp="1"/>
          </p:cNvSpPr>
          <p:nvPr>
            <p:ph sz="quarter" idx="1"/>
          </p:nvPr>
        </p:nvSpPr>
        <p:spPr/>
        <p:txBody>
          <a:bodyPr>
            <a:normAutofit fontScale="92500" lnSpcReduction="20000"/>
          </a:bodyPr>
          <a:lstStyle/>
          <a:p>
            <a:pPr fontAlgn="base"/>
            <a:r>
              <a:rPr lang="en-US" b="1" dirty="0"/>
              <a:t>Workday</a:t>
            </a:r>
            <a:r>
              <a:rPr lang="en-US" dirty="0"/>
              <a:t> portal  functionalities are pre- existing in the system and that includes features such as a the creation of accounts, the capability to upload resumes </a:t>
            </a:r>
            <a:r>
              <a:rPr lang="en-US" b="1" dirty="0"/>
              <a:t>PDF/Word</a:t>
            </a:r>
            <a:r>
              <a:rPr lang="en-US" dirty="0"/>
              <a:t> format ​</a:t>
            </a:r>
          </a:p>
          <a:p>
            <a:pPr fontAlgn="base"/>
            <a:r>
              <a:rPr lang="en-US" dirty="0"/>
              <a:t>User provide accurate and up-to-date information regarding their job description, skills, experience and preferences.​</a:t>
            </a:r>
          </a:p>
          <a:p>
            <a:pPr fontAlgn="base"/>
            <a:r>
              <a:rPr lang="en-US" dirty="0"/>
              <a:t>The system is designed to handle a growing number of users, job listings, and the data without compromising performance.​</a:t>
            </a:r>
          </a:p>
          <a:p>
            <a:pPr fontAlgn="base"/>
            <a:r>
              <a:rPr lang="en-US" dirty="0"/>
              <a:t>Focused effort is required on building recommendation engine which can be plugged – in with Workday.</a:t>
            </a:r>
          </a:p>
          <a:p>
            <a:endParaRPr lang="en-US" dirty="0"/>
          </a:p>
        </p:txBody>
      </p:sp>
    </p:spTree>
    <p:extLst>
      <p:ext uri="{BB962C8B-B14F-4D97-AF65-F5344CB8AC3E}">
        <p14:creationId xmlns:p14="http://schemas.microsoft.com/office/powerpoint/2010/main" val="413076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Tech Stack</a:t>
            </a:r>
          </a:p>
        </p:txBody>
      </p:sp>
      <p:sp>
        <p:nvSpPr>
          <p:cNvPr id="2" name="Content Placeholder 1"/>
          <p:cNvSpPr>
            <a:spLocks noGrp="1"/>
          </p:cNvSpPr>
          <p:nvPr>
            <p:ph sz="quarter" idx="1"/>
          </p:nvPr>
        </p:nvSpPr>
        <p:spPr/>
        <p:txBody>
          <a:bodyPr/>
          <a:lstStyle/>
          <a:p>
            <a:pPr fontAlgn="base"/>
            <a:r>
              <a:rPr lang="en-US" b="1" dirty="0"/>
              <a:t>Language</a:t>
            </a:r>
            <a:r>
              <a:rPr lang="en-US" dirty="0"/>
              <a:t>: Python​</a:t>
            </a:r>
          </a:p>
          <a:p>
            <a:pPr fontAlgn="base"/>
            <a:r>
              <a:rPr lang="en-US" b="1" dirty="0"/>
              <a:t>Framework</a:t>
            </a:r>
            <a:r>
              <a:rPr lang="en-US" dirty="0"/>
              <a:t>: Flask​</a:t>
            </a:r>
          </a:p>
          <a:p>
            <a:pPr fontAlgn="base"/>
            <a:r>
              <a:rPr lang="en-US" b="1" dirty="0"/>
              <a:t>API</a:t>
            </a:r>
            <a:r>
              <a:rPr lang="en-US" dirty="0"/>
              <a:t>: REST Service ​</a:t>
            </a:r>
          </a:p>
          <a:p>
            <a:pPr fontAlgn="base"/>
            <a:r>
              <a:rPr lang="en-US" b="1" dirty="0"/>
              <a:t>Platform</a:t>
            </a:r>
            <a:r>
              <a:rPr lang="en-US" dirty="0"/>
              <a:t>: Azure cloud​</a:t>
            </a:r>
          </a:p>
          <a:p>
            <a:pPr fontAlgn="base"/>
            <a:r>
              <a:rPr lang="en-US" b="1" dirty="0"/>
              <a:t>Build</a:t>
            </a:r>
            <a:r>
              <a:rPr lang="en-US" dirty="0"/>
              <a:t>: </a:t>
            </a:r>
            <a:r>
              <a:rPr lang="en-US" dirty="0" err="1"/>
              <a:t>Docker</a:t>
            </a:r>
            <a:r>
              <a:rPr lang="en-US" dirty="0"/>
              <a:t>​</a:t>
            </a:r>
          </a:p>
          <a:p>
            <a:pPr fontAlgn="base"/>
            <a:r>
              <a:rPr lang="en-US" b="1" dirty="0"/>
              <a:t>Version</a:t>
            </a:r>
            <a:r>
              <a:rPr lang="en-US" dirty="0"/>
              <a:t> </a:t>
            </a:r>
            <a:r>
              <a:rPr lang="en-US" b="1" dirty="0"/>
              <a:t>Control</a:t>
            </a:r>
            <a:r>
              <a:rPr lang="en-US" dirty="0"/>
              <a:t>: </a:t>
            </a:r>
            <a:r>
              <a:rPr lang="en-US" dirty="0" err="1"/>
              <a:t>GitHub</a:t>
            </a:r>
            <a:r>
              <a:rPr lang="en-US" dirty="0"/>
              <a:t>​</a:t>
            </a:r>
          </a:p>
          <a:p>
            <a:pPr fontAlgn="base"/>
            <a:r>
              <a:rPr lang="en-US" b="1" dirty="0"/>
              <a:t>ML</a:t>
            </a:r>
            <a:r>
              <a:rPr lang="en-US" dirty="0"/>
              <a:t> </a:t>
            </a:r>
            <a:r>
              <a:rPr lang="en-US" b="1" dirty="0"/>
              <a:t>Library</a:t>
            </a:r>
            <a:r>
              <a:rPr lang="en-US" dirty="0"/>
              <a:t> </a:t>
            </a:r>
            <a:r>
              <a:rPr lang="en-US" b="1" dirty="0"/>
              <a:t>Used</a:t>
            </a:r>
            <a:r>
              <a:rPr lang="en-US" dirty="0"/>
              <a:t>: </a:t>
            </a:r>
            <a:r>
              <a:rPr lang="en-US" dirty="0" err="1"/>
              <a:t>nltk</a:t>
            </a:r>
            <a:r>
              <a:rPr lang="en-US" dirty="0"/>
              <a:t>, </a:t>
            </a:r>
            <a:r>
              <a:rPr lang="en-US" dirty="0" err="1" smtClean="0"/>
              <a:t>tika</a:t>
            </a:r>
            <a:r>
              <a:rPr lang="en-US" dirty="0"/>
              <a:t>, </a:t>
            </a:r>
            <a:r>
              <a:rPr lang="en-US" dirty="0" err="1" smtClean="0"/>
              <a:t>scikit</a:t>
            </a:r>
            <a:r>
              <a:rPr lang="en-US" dirty="0" smtClean="0"/>
              <a:t>-learn.</a:t>
            </a:r>
            <a:r>
              <a:rPr lang="en-US" dirty="0"/>
              <a:t>​</a:t>
            </a:r>
          </a:p>
        </p:txBody>
      </p:sp>
    </p:spTree>
    <p:extLst>
      <p:ext uri="{BB962C8B-B14F-4D97-AF65-F5344CB8AC3E}">
        <p14:creationId xmlns:p14="http://schemas.microsoft.com/office/powerpoint/2010/main" val="3944871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Technical Overview</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17525" y="1631589"/>
            <a:ext cx="8153400" cy="4406761"/>
          </a:xfrm>
          <a:prstGeom prst="rect">
            <a:avLst/>
          </a:prstGeom>
        </p:spPr>
      </p:pic>
      <p:sp>
        <p:nvSpPr>
          <p:cNvPr id="5" name="AutoShape 2" descr="data:image/png;base64,iVBORw0KGgoAAAANSUhEUgAAACQAAAAiCAMAAAAAh4u3AAAAAXNSR0IArs4c6QAAAARnQU1BAACxjwv8YQUAAAEsUExURQAAAP8AAP8AAP8AAP9AQP8zM/8rK9skJOYzGusnJ+0kJO4iIu8gIPAtHvErHPIoKOgjI+orIOsnHe4rIugnH+kkJOopIusoIusnIe0kJO0qJOsnIu0oJOkoI+omIeolIesoJOkoIOonI+omIusnIewmI+woIuonIeonIesmI+wnIewmIewmI+ooI+onIuonIesmIesmIesoI9kkIbsfHa0eGZQZFYkXFYAWEm8TD2cYD14ODl8UDk4ODF0bDFUXCj0TB0EaBzcTBjUVBi4WBCYVAyAgAB0SAi8vADc3ACYmAA8PABkQASMjAFZWAD09ABMNAVhYABcTAXp6AGtrAAoIAQUEAAAAAI+PAJeXAJ+fAK+vAL+/AM/PANfXAN/fAOfnAO/vAPf3AP//AFo33+QAAABXdFJOUwABAgMEBQYHCg0ODxAREhMWGBoeISMlJicqKzQ5Oj0+QEdISk5RUlVWWFxdXmBiY2RlZmt0eYOIjJaeoKOpqq/AxMbN2OLl6+vr7O3v8PDx8/P39/j6/ABYIbYAAAAJcEhZcwAAFxEAABcRAcom8z8AAAHHSURBVDhPtZRpd5pAFIadQWeQKFHUgCLuuBBEaLa2WVs1+2LapGmMaVL5//+hlzgaMT0nnNPT5yM8h/fOvXMJ/ScQwi8gxB68AWEuQggFCIlw+K8eDlNeiInLgBgTeBrG7MUrCBM+nkxlZFlRZDmTSsZ5svgxxNFoIp1TtUIRKGhqLp2IUs5ngbMkKWqpUtPrgF6rlFRFWvJbmApSNl/WW8aqCawaLb2cz0oCnasLk6iU1aoNo211bKBjtY1GVctKUTKzUJhPKPlq07Rsh2FbZrOaVxJ8eBqIaTytlhue82H7a7/f3V3zrEZZTcdngRyfzJV0A5yto+v70Wh4c/YJLEMv5ZI8N3FQREiplVYbnNNH94Xnq8+O3W5V1JQQmeQhEstoNcNyNg6fJ47rjo+3HMuoaZkYmUiYiCsF3ew4Bz+ZAjz0nI6pF1ZEdj5MRblYN23niIV5/L51bLNelEVW+UwaPDEDGP9YkKZx3SEzgFHfHzcr/OPJmCmue7njL/y1BXuXU+v7l4UWzDVz/9vwl+s+PVyA42/m/FjWu+d3d4Pe5tuxBBpwoKviBb5/6YJd30CLAFaAlQICLCcQZM093v9h/BOh0B89MmyL01wT2wAAAABJRU5ErkJggg=="/>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CQAAAAiCAMAAAAAh4u3AAAAAXNSR0IArs4c6QAAAARnQU1BAACxjwv8YQUAAAEsUExURQAAAP8AAP8AAP8AAP9AQP8zM/8rK9skJOYzGusnJ+0kJO4iIu8gIPAtHvErHPIoKOgjI+orIOsnHe4rIugnH+kkJOopIusoIusnIe0kJO0qJOsnIu0oJOkoI+omIeolIesoJOkoIOonI+omIusnIewmI+woIuonIeonIesmI+wnIewmIewmI+ooI+onIuonIesmIesmIesoI9kkIbsfHa0eGZQZFYkXFYAWEm8TD2cYD14ODl8UDk4ODF0bDFUXCj0TB0EaBzcTBjUVBi4WBCYVAyAgAB0SAi8vADc3ACYmAA8PABkQASMjAFZWAD09ABMNAVhYABcTAXp6AGtrAAoIAQUEAAAAAI+PAJeXAJ+fAK+vAL+/AM/PANfXAN/fAOfnAO/vAPf3AP//AFo33+QAAABXdFJOUwABAgMEBQYHCg0ODxAREhMWGBoeISMlJicqKzQ5Oj0+QEdISk5RUlVWWFxdXmBiY2RlZmt0eYOIjJaeoKOpqq/AxMbN2OLl6+vr7O3v8PDx8/P39/j6/ABYIbYAAAAJcEhZcwAAFxEAABcRAcom8z8AAAHHSURBVDhPtZRpd5pAFIadQWeQKFHUgCLuuBBEaLa2WVs1+2LapGmMaVL5//+hlzgaMT0nnNPT5yM8h/fOvXMJ/ScQwi8gxB68AWEuQggFCIlw+K8eDlNeiInLgBgTeBrG7MUrCBM+nkxlZFlRZDmTSsZ5svgxxNFoIp1TtUIRKGhqLp2IUs5ngbMkKWqpUtPrgF6rlFRFWvJbmApSNl/WW8aqCawaLb2cz0oCnasLk6iU1aoNo211bKBjtY1GVctKUTKzUJhPKPlq07Rsh2FbZrOaVxJ8eBqIaTytlhue82H7a7/f3V3zrEZZTcdngRyfzJV0A5yto+v70Wh4c/YJLEMv5ZI8N3FQREiplVYbnNNH94Xnq8+O3W5V1JQQmeQhEstoNcNyNg6fJ47rjo+3HMuoaZkYmUiYiCsF3ew4Bz+ZAjz0nI6pF1ZEdj5MRblYN23niIV5/L51bLNelEVW+UwaPDEDGP9YkKZx3SEzgFHfHzcr/OPJmCmue7njL/y1BXuXU+v7l4UWzDVz/9vwl+s+PVyA42/m/FjWu+d3d4Pe5tuxBBpwoKviBb5/6YJd30CLAFaAlQICLCcQZM093v9h/BOh0B89MmyL01wT2wAAAABJRU5ErkJggg=="/>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838200" y="2971800"/>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14400" y="4572000"/>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28800" y="3742553"/>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00400" y="3742553"/>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742553"/>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1600" y="3801247"/>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715000" y="4580753"/>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620000" y="3581400"/>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229600" y="3590153"/>
            <a:ext cx="76200" cy="67447"/>
          </a:xfrm>
          <a:prstGeom prst="ellipse">
            <a:avLst/>
          </a:prstGeom>
          <a:solidFill>
            <a:srgbClr val="FFFF00"/>
          </a:solidFill>
          <a:ln w="3175">
            <a:solidFill>
              <a:schemeClr val="tx1"/>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6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243 0.00509 L 0.05105 0.00509 L 0.05191 0.05436 " pathEditMode="relative" ptsTypes="AAA">
                                      <p:cBhvr>
                                        <p:cTn id="6" dur="1750" fill="hold"/>
                                        <p:tgtEl>
                                          <p:spTgt spid="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5.27778E-6 4.52926E-6 L 0.04964 4.52926E-6 L 0.04964 -0.08397 " pathEditMode="relative" ptsTypes="AAA">
                                      <p:cBhvr>
                                        <p:cTn id="8" dur="1750" fill="hold"/>
                                        <p:tgtEl>
                                          <p:spTgt spid="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3.05556E-6 2.82905E-6 L 0.06024 -0.00347 " pathEditMode="relative" ptsTypes="AA">
                                      <p:cBhvr>
                                        <p:cTn id="10" dur="175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4.16667E-6 6.03747E-6 L 0.06667 -0.00254 " pathEditMode="relative" ptsTypes="AA">
                                      <p:cBhvr>
                                        <p:cTn id="12" dur="175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555 0.0007 L 0.06771 0.00093 " pathEditMode="relative" ptsTypes="AA">
                                      <p:cBhvr>
                                        <p:cTn id="14" dur="175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1.11111E-6 -5.096E-6 L -0.00104 0.06708 " pathEditMode="relative" ptsTypes="AA">
                                      <p:cBhvr>
                                        <p:cTn id="16" dur="175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00052 0.00092 L 0.14739 -0.00509 " pathEditMode="relative" ptsTypes="AA">
                                      <p:cBhvr>
                                        <p:cTn id="18" dur="1750" fill="hold"/>
                                        <p:tgtEl>
                                          <p:spTgt spid="1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5.55556E-7 -1.32084E-6 L -0.00174 -0.11173 " pathEditMode="relative" ptsTypes="AA">
                                      <p:cBhvr>
                                        <p:cTn id="20" dur="1750" fill="hold"/>
                                        <p:tgtEl>
                                          <p:spTgt spid="14"/>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7.22222E-6 -6.79158E-6 L 0.00017 -0.12238 " pathEditMode="relative" ptsTypes="AA">
                                      <p:cBhvr>
                                        <p:cTn id="22" dur="175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Diagram</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524000"/>
            <a:ext cx="495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3087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766</TotalTime>
  <Words>548</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Global Hackathon Event: Resume Best Match ​</vt:lpstr>
      <vt:lpstr>  Agenda ​</vt:lpstr>
      <vt:lpstr>Problem Statement</vt:lpstr>
      <vt:lpstr>Problem Statement</vt:lpstr>
      <vt:lpstr>Goal</vt:lpstr>
      <vt:lpstr>Assumptions</vt:lpstr>
      <vt:lpstr>Tech Stack</vt:lpstr>
      <vt:lpstr>Technical Overview</vt:lpstr>
      <vt:lpstr>Low Level Diagram</vt:lpstr>
      <vt:lpstr>Non-functional requirements (NFR)​</vt:lpstr>
      <vt:lpstr>Advantages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64</cp:revision>
  <dcterms:created xsi:type="dcterms:W3CDTF">2024-03-17T04:57:10Z</dcterms:created>
  <dcterms:modified xsi:type="dcterms:W3CDTF">2024-03-17T18:39:03Z</dcterms:modified>
</cp:coreProperties>
</file>