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5B24-973E-7E4F-B56D-47C54FCD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061B-E424-F24E-83E7-028C66915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2BCE-022C-7542-A579-3B680C5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3435-D071-6149-85EF-CB4E6FC0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0B1D-BA9F-5E43-805E-1922E881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973-48AC-284A-93B2-6D1209B1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C98D0-1054-2146-8C95-CBAB1FDC7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B491-00A7-C144-8FE8-436ADA0F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B90B-6B05-864B-9BC4-24899864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0FE5-26EC-6F40-8400-25DB0ACC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EF2D7-9FA8-C34E-9044-984AA2056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E773D-DFD8-654F-A057-2F2353A0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69AA-F1D0-F84D-8F9B-352A834A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1E36-29DA-D04C-AEB7-BB6627A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1318-8F0A-FD42-B84A-BA55B32D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8353-2905-EF4E-B459-62302B09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AC5C-01D8-9C45-87D1-5187FAB7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EB84-7F91-6A49-885F-529095A2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B3CE-1226-0D45-BA31-1AB9D312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F979-F0B0-0140-9DBA-D895308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DBB7-ABC1-2443-9FBF-D72B880B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F4EB-C692-E049-99FA-5025E926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C6F7F-1A96-3B44-A736-6A470748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EC2D-E5F1-EE4D-BCDF-567B858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D279-78E3-C54C-B8D2-96E1CE39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10A5-1717-254D-91A2-115E8A0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F273-8FA6-4848-9752-5FB913744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90B99-2761-FF40-849B-299FAD19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64CE-B60E-DE47-AC03-9D170EA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2E79-0592-DD4D-B086-2EC01A0E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1802-DDB3-D24A-A1A7-EF4F5E1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CC21-85A2-5A4C-A972-8C4A192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2179-5DEF-BE49-9B87-3BDB48E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462DE-860A-DC47-8526-D538999BD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3358-BFD0-B340-B40C-775F0B9F4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5FB0D-921C-F343-A838-5EA254E2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11A68-2BDC-4642-826A-81F1976F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13428-3198-204B-B163-3CCAC0F5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DEC9D-05CB-3E41-A707-003DCCAC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CC72-8F1B-7F4F-967F-7AFE2F42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85910-B7C6-8943-906D-677CAC19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12F83-7CA8-6948-B8E5-A86951F0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89B7-5DAF-6149-A9EF-74FAE38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4EC9C-0FAD-0D4B-93BF-4441BC61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540A9-C876-674D-96FD-B9FB153C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49715-CA52-794A-A456-7DAC6E84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8A49-8701-7A4B-A330-4398AA3D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0D4B-026F-2D48-9E43-CB43F945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821E0-3DA2-4D47-909F-7E48EAFF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1236-55F1-F341-B48A-E930BE95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0404-0382-C244-9354-DE5436E0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9C79-1EFF-3B46-B9FF-01D0DDDF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789-9051-FE47-8485-DFC76FC3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7EC84-561F-234C-9B67-73FD46C0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C688D-6C12-FF4B-8652-EE783849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5821-DB49-BD45-9F0C-CF210967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F5E7-4978-8F4C-A428-2BC300A0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A646-2551-0D44-B5CD-308F6AC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06692-58D9-C141-9260-480884F8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7369-9E35-6B4A-A381-09B0D9A5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7B13-A2FC-DA47-A542-D7B2A9488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FE68-F52E-974D-AA82-9230C187CF9A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55EE-11F3-1C48-8934-70A4A20F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A5A7-5722-9C43-9552-930489FBD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F241-6F58-2547-B879-4DC06E0A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543187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3429000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6371-Statistical Foundation for Data Science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By-Rashmi Patel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4274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543187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212" y="4722658"/>
            <a:ext cx="6102730" cy="141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4EE58-258A-8A4A-BAA0-8567AEAA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63" y="1763979"/>
            <a:ext cx="8001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6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543187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212" y="4722658"/>
            <a:ext cx="6102730" cy="141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A6F0B-70C8-0F4A-BA31-FA9DAB80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544" y="1774081"/>
            <a:ext cx="8483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745" y="260303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45" y="5053399"/>
            <a:ext cx="6102730" cy="141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B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8F882-8A56-6B4C-98D9-ACEBB6BE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49" y="1674236"/>
            <a:ext cx="6796121" cy="32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0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745" y="260303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796" y="5406644"/>
            <a:ext cx="5758760" cy="1121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C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BF3BD-7EE4-8B41-B5D2-91030CAC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97" y="1310291"/>
            <a:ext cx="7598383" cy="38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745" y="260303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14.13.2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45" y="2040874"/>
            <a:ext cx="5758760" cy="1121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014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745" y="260303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14-Takeaways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44" y="2040874"/>
            <a:ext cx="7581349" cy="44280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 a multiple linear regression model, the parameter estimates are highly context dependent.</a:t>
            </a:r>
          </a:p>
          <a:p>
            <a:r>
              <a:rPr lang="en-US" dirty="0"/>
              <a:t>Magnitude of correlations depends on:</a:t>
            </a:r>
          </a:p>
          <a:p>
            <a:r>
              <a:rPr lang="en-US" dirty="0"/>
              <a:t>Range of values</a:t>
            </a:r>
          </a:p>
          <a:p>
            <a:r>
              <a:rPr lang="en-US" dirty="0"/>
              <a:t>Reliability of measurement</a:t>
            </a:r>
          </a:p>
          <a:p>
            <a:r>
              <a:rPr lang="en-US" dirty="0"/>
              <a:t>Type of participants included in study</a:t>
            </a:r>
          </a:p>
          <a:p>
            <a:r>
              <a:rPr lang="en-US" dirty="0"/>
              <a:t>Specific slope estimate depends </a:t>
            </a:r>
            <a:r>
              <a:rPr lang="en-US" dirty="0" err="1"/>
              <a:t>on:Range</a:t>
            </a:r>
            <a:r>
              <a:rPr lang="en-US" dirty="0"/>
              <a:t> of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y</a:t>
            </a:r>
            <a:r>
              <a:rPr lang="en-US" dirty="0"/>
              <a:t> scores</a:t>
            </a:r>
          </a:p>
          <a:p>
            <a:r>
              <a:rPr lang="en-US" dirty="0"/>
              <a:t>Type of participants in sample</a:t>
            </a:r>
          </a:p>
          <a:p>
            <a:r>
              <a:rPr lang="en-US" dirty="0"/>
              <a:t>Context of specific set of predictor variables</a:t>
            </a:r>
          </a:p>
          <a:p>
            <a:r>
              <a:rPr lang="en-US" dirty="0"/>
              <a:t>If we encounter an outlier, we should not delete it and move on with the analysis.</a:t>
            </a:r>
          </a:p>
          <a:p>
            <a:r>
              <a:rPr lang="en-US" dirty="0"/>
              <a:t>Regression analysis not resistant to outliers; some may be influential</a:t>
            </a:r>
          </a:p>
          <a:p>
            <a:pPr lvl="1"/>
            <a:r>
              <a:rPr lang="en-US" dirty="0"/>
              <a:t>Removing particular outliers may change parameter estimates</a:t>
            </a:r>
          </a:p>
          <a:p>
            <a:r>
              <a:rPr lang="en-US" dirty="0"/>
              <a:t>Outlier influence can be tested with measurements</a:t>
            </a:r>
          </a:p>
          <a:p>
            <a:pPr lvl="1"/>
            <a:r>
              <a:rPr lang="en-US" dirty="0"/>
              <a:t>DFFITS</a:t>
            </a:r>
          </a:p>
          <a:p>
            <a:pPr lvl="1"/>
            <a:r>
              <a:rPr lang="en-US" dirty="0"/>
              <a:t>Cook's distance</a:t>
            </a:r>
          </a:p>
          <a:p>
            <a:pPr lvl="1"/>
            <a:r>
              <a:rPr lang="en-US" dirty="0" err="1"/>
              <a:t>DFBetas</a:t>
            </a:r>
            <a:endParaRPr lang="en-US" dirty="0"/>
          </a:p>
          <a:p>
            <a:r>
              <a:rPr lang="en-US" dirty="0"/>
              <a:t>All measurement uses “leave one out” strategy.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85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D6B-8990-44C0-ABE6-FC1051A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745" y="260303"/>
            <a:ext cx="7345891" cy="14139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Session Assignment Unit 14-Takeaways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8E0-0D1C-42EB-BCA5-9DF23706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44" y="2040874"/>
            <a:ext cx="7581349" cy="44280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Strategies for refining the model</a:t>
            </a:r>
          </a:p>
          <a:p>
            <a:r>
              <a:rPr lang="en-US" dirty="0"/>
              <a:t>Examine data for outliers and influential observations, and make decisions about them.</a:t>
            </a:r>
          </a:p>
          <a:p>
            <a:r>
              <a:rPr lang="en-US" dirty="0"/>
              <a:t>Remove terms that don't help answer the study questions; remove nuisance variables.</a:t>
            </a:r>
          </a:p>
          <a:p>
            <a:r>
              <a:rPr lang="en-US" dirty="0"/>
              <a:t>Use partial residual plots to determine influence.</a:t>
            </a:r>
          </a:p>
          <a:p>
            <a:pPr lvl="1"/>
            <a:r>
              <a:rPr lang="en-US" dirty="0"/>
              <a:t>Remove terms that do not have linear relationship.</a:t>
            </a:r>
          </a:p>
          <a:p>
            <a:pPr lvl="1"/>
            <a:r>
              <a:rPr lang="en-US" dirty="0"/>
              <a:t>Be aware that removing non-statistically significant term may change significance of other terms.</a:t>
            </a:r>
          </a:p>
          <a:p>
            <a:r>
              <a:rPr lang="en-US" dirty="0"/>
              <a:t>Check the model after every change.</a:t>
            </a:r>
          </a:p>
          <a:p>
            <a:r>
              <a:rPr lang="en-US" b="1" dirty="0"/>
              <a:t>Strategies for Numerous Outliers or Nonconstant Variance</a:t>
            </a:r>
          </a:p>
          <a:p>
            <a:r>
              <a:rPr lang="en-US" dirty="0"/>
              <a:t>Weighted least squares</a:t>
            </a:r>
          </a:p>
          <a:p>
            <a:pPr lvl="1"/>
            <a:r>
              <a:rPr lang="en-US" dirty="0"/>
              <a:t>Weights values with large variants less than values with small variants</a:t>
            </a:r>
          </a:p>
          <a:p>
            <a:r>
              <a:rPr lang="en-US" dirty="0"/>
              <a:t>Measurement error models</a:t>
            </a:r>
          </a:p>
          <a:p>
            <a:pPr lvl="1"/>
            <a:r>
              <a:rPr lang="en-US" dirty="0"/>
              <a:t>Appropriate when X is measured with error as well as Y</a:t>
            </a:r>
          </a:p>
          <a:p>
            <a:pPr lvl="1"/>
            <a:r>
              <a:rPr lang="en-US" dirty="0"/>
              <a:t>Not an issue if the purpose is prediction.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72D0391-C932-4EC5-AD76-A2C7C894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8" r="3852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39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284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Live Session Assignment Unit 14</vt:lpstr>
      <vt:lpstr>Live Session Assignment Unit 14</vt:lpstr>
      <vt:lpstr>Live Session Assignment Unit 14</vt:lpstr>
      <vt:lpstr>Live Session Assignment Unit 14</vt:lpstr>
      <vt:lpstr>Live Session Assignment Unit 14</vt:lpstr>
      <vt:lpstr>Live Session Assignment Unit 14.13.2</vt:lpstr>
      <vt:lpstr>Live Session Assignment Unit 14-Takeaways</vt:lpstr>
      <vt:lpstr>Live Session Assignment Unit 14-Takeaways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Assignment Unit 14</dc:title>
  <dc:creator>Patel, Rashmi</dc:creator>
  <cp:lastModifiedBy>Patel, Rashmi</cp:lastModifiedBy>
  <cp:revision>9</cp:revision>
  <dcterms:created xsi:type="dcterms:W3CDTF">2021-04-07T21:13:38Z</dcterms:created>
  <dcterms:modified xsi:type="dcterms:W3CDTF">2021-04-07T21:56:31Z</dcterms:modified>
</cp:coreProperties>
</file>