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450" r:id="rId5"/>
    <p:sldId id="452" r:id="rId6"/>
    <p:sldId id="453" r:id="rId7"/>
    <p:sldId id="455" r:id="rId8"/>
    <p:sldId id="454" r:id="rId9"/>
    <p:sldId id="451"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2C2408-9787-4541-92C3-76AA67921B89}" v="11" dt="2022-05-02T16:51:51.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p:cViewPr varScale="1">
        <p:scale>
          <a:sx n="83" d="100"/>
          <a:sy n="83" d="100"/>
        </p:scale>
        <p:origin x="461"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12718-587C-4181-9417-D24B47DA8823}"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8837C-AED2-4D92-9C1C-25EE044F97AA}" type="slidenum">
              <a:rPr lang="en-US" smtClean="0"/>
              <a:t>‹#›</a:t>
            </a:fld>
            <a:endParaRPr lang="en-US"/>
          </a:p>
        </p:txBody>
      </p:sp>
    </p:spTree>
    <p:extLst>
      <p:ext uri="{BB962C8B-B14F-4D97-AF65-F5344CB8AC3E}">
        <p14:creationId xmlns:p14="http://schemas.microsoft.com/office/powerpoint/2010/main" val="450453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883F-F3F0-386A-E5AA-7CF9AA0DC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20CD5-BA1E-24C4-409A-5EB1E33C2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4E7690-77D6-8511-B80B-88970C9C9ECD}"/>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5" name="Footer Placeholder 4">
            <a:extLst>
              <a:ext uri="{FF2B5EF4-FFF2-40B4-BE49-F238E27FC236}">
                <a16:creationId xmlns:a16="http://schemas.microsoft.com/office/drawing/2014/main" id="{F0928125-FDCD-5FDC-2B72-FE3539880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9C91D-0E23-0DAC-211C-2BB527909B69}"/>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159492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7B5A-AE29-EB6E-1F15-2923EB547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91872-51A9-91C8-98CD-08290CB70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EA50C-D086-C5EE-051B-19ED1C20918B}"/>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5" name="Footer Placeholder 4">
            <a:extLst>
              <a:ext uri="{FF2B5EF4-FFF2-40B4-BE49-F238E27FC236}">
                <a16:creationId xmlns:a16="http://schemas.microsoft.com/office/drawing/2014/main" id="{E81BE9F2-9B15-F7E1-F734-895DB9C87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56C4D-E733-3301-F6E0-47B4E1521FF8}"/>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77863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A43A5-9C48-AAEF-2909-BCBEB7879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6CAD9D-9B6C-BAB3-1B67-5AB9680AE9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F1A48-72DF-884F-8499-7863DAB09FF0}"/>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5" name="Footer Placeholder 4">
            <a:extLst>
              <a:ext uri="{FF2B5EF4-FFF2-40B4-BE49-F238E27FC236}">
                <a16:creationId xmlns:a16="http://schemas.microsoft.com/office/drawing/2014/main" id="{49C718B1-A0CF-F239-810F-5A7276797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F418-2140-6C3C-C00B-B351B6C504B6}"/>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134625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A0F4-8832-2844-47F3-1ED42ED92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8560D-4C57-47ED-1A73-983D4F48C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5951C-8023-9E95-E416-594E1E574088}"/>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5" name="Footer Placeholder 4">
            <a:extLst>
              <a:ext uri="{FF2B5EF4-FFF2-40B4-BE49-F238E27FC236}">
                <a16:creationId xmlns:a16="http://schemas.microsoft.com/office/drawing/2014/main" id="{678A0CE7-561B-DE37-886C-55C71EC93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0A25-30FC-746A-7D77-CD54C5A7B615}"/>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70807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20C3-D074-CB13-6E6D-5B31C738C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4F698E-AA14-4D50-8A82-12D219CFB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91B4D-4398-2C83-1574-82932E21EEC1}"/>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5" name="Footer Placeholder 4">
            <a:extLst>
              <a:ext uri="{FF2B5EF4-FFF2-40B4-BE49-F238E27FC236}">
                <a16:creationId xmlns:a16="http://schemas.microsoft.com/office/drawing/2014/main" id="{050FFDDA-F852-6095-BACA-81BD69D55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E0528-5B92-6E69-D53D-DFA9C5E16F60}"/>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307103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6E0-F4BD-F5BD-EE33-E850B738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EC4B5-F388-FF8D-443E-A1BB49BB2A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C22E94-69A1-7424-5311-AE6E989EF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AE29A6-CA79-5F4D-9279-E12AA1766D89}"/>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6" name="Footer Placeholder 5">
            <a:extLst>
              <a:ext uri="{FF2B5EF4-FFF2-40B4-BE49-F238E27FC236}">
                <a16:creationId xmlns:a16="http://schemas.microsoft.com/office/drawing/2014/main" id="{AA767694-6E81-B031-454E-94A6D7556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70F48-0E46-BDC3-6242-7F93226C096D}"/>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291323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E537-0CAF-BBE1-BF8D-CC0269C04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C5A956-7089-917E-6402-00E153424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149A2-4436-DB7E-917D-CB632B3AC4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CF2E9-E050-1D9F-B515-E8E344716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34A7E-2071-3A2A-6930-8A4C32C55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3E3984-FF7B-78CC-CA80-05AFB13F71E1}"/>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8" name="Footer Placeholder 7">
            <a:extLst>
              <a:ext uri="{FF2B5EF4-FFF2-40B4-BE49-F238E27FC236}">
                <a16:creationId xmlns:a16="http://schemas.microsoft.com/office/drawing/2014/main" id="{C55BABDB-02D8-21BA-3EE6-E5349433F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C28813-451D-379B-77F8-76DBBB87D90C}"/>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9902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7209-2E8C-C17E-AC70-196A2D4A9F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BAE1D-28ED-0200-519E-EDF7DFE7D95D}"/>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4" name="Footer Placeholder 3">
            <a:extLst>
              <a:ext uri="{FF2B5EF4-FFF2-40B4-BE49-F238E27FC236}">
                <a16:creationId xmlns:a16="http://schemas.microsoft.com/office/drawing/2014/main" id="{928FA098-D036-F3B2-F247-E2E3C39232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3CA69C-1B4F-7BDB-E377-3BB174FCB09C}"/>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13353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40424-C5DE-C78E-720B-24A091F43CA2}"/>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3" name="Footer Placeholder 2">
            <a:extLst>
              <a:ext uri="{FF2B5EF4-FFF2-40B4-BE49-F238E27FC236}">
                <a16:creationId xmlns:a16="http://schemas.microsoft.com/office/drawing/2014/main" id="{7C611E5A-4907-BFC2-ACAF-5102896688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3B41F-1721-6CDB-E9CE-9A3D8943CDBF}"/>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378085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1E7C-6F49-D0A6-7F80-ECFDC4656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1E397-CD02-74A0-67BB-BD4CF37DD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2F576-C544-A23A-9738-DAF2B6F5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3854E-4351-784A-4BF2-E7F85C0AA549}"/>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6" name="Footer Placeholder 5">
            <a:extLst>
              <a:ext uri="{FF2B5EF4-FFF2-40B4-BE49-F238E27FC236}">
                <a16:creationId xmlns:a16="http://schemas.microsoft.com/office/drawing/2014/main" id="{F64D9DDC-63A5-677A-031D-DA3C5F625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0777F-0E61-7D84-4FF2-BA07413E866B}"/>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65495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AB01-A78B-EE32-1685-FD70D1D14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915B6F-6E59-115F-285C-99A9F371B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0FB52A-3020-5289-FDFF-523F16A79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77623-3E94-977B-6566-E5468CB5E416}"/>
              </a:ext>
            </a:extLst>
          </p:cNvPr>
          <p:cNvSpPr>
            <a:spLocks noGrp="1"/>
          </p:cNvSpPr>
          <p:nvPr>
            <p:ph type="dt" sz="half" idx="10"/>
          </p:nvPr>
        </p:nvSpPr>
        <p:spPr/>
        <p:txBody>
          <a:bodyPr/>
          <a:lstStyle/>
          <a:p>
            <a:fld id="{F34D667C-24E2-418E-9302-FD7B48D68881}" type="datetimeFigureOut">
              <a:rPr lang="en-US" smtClean="0"/>
              <a:t>5/16/2022</a:t>
            </a:fld>
            <a:endParaRPr lang="en-US"/>
          </a:p>
        </p:txBody>
      </p:sp>
      <p:sp>
        <p:nvSpPr>
          <p:cNvPr id="6" name="Footer Placeholder 5">
            <a:extLst>
              <a:ext uri="{FF2B5EF4-FFF2-40B4-BE49-F238E27FC236}">
                <a16:creationId xmlns:a16="http://schemas.microsoft.com/office/drawing/2014/main" id="{F55F2E65-2062-8B7D-5207-499695D37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DB800-FE10-C3AC-04BF-8DA96667D693}"/>
              </a:ext>
            </a:extLst>
          </p:cNvPr>
          <p:cNvSpPr>
            <a:spLocks noGrp="1"/>
          </p:cNvSpPr>
          <p:nvPr>
            <p:ph type="sldNum" sz="quarter" idx="12"/>
          </p:nvPr>
        </p:nvSpPr>
        <p:spPr/>
        <p:txBody>
          <a:bodyPr/>
          <a:lstStyle/>
          <a:p>
            <a:fld id="{7A0F2BF6-DF5A-4068-AB17-BC07BD3F82EC}" type="slidenum">
              <a:rPr lang="en-US" smtClean="0"/>
              <a:t>‹#›</a:t>
            </a:fld>
            <a:endParaRPr lang="en-US"/>
          </a:p>
        </p:txBody>
      </p:sp>
    </p:spTree>
    <p:extLst>
      <p:ext uri="{BB962C8B-B14F-4D97-AF65-F5344CB8AC3E}">
        <p14:creationId xmlns:p14="http://schemas.microsoft.com/office/powerpoint/2010/main" val="55398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2633D-138F-8FDE-FBA2-2DFDD088E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2D8D9-72FA-AEB9-D72D-F19594215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927CC-53FE-CD9D-F824-144DE4F9F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D667C-24E2-418E-9302-FD7B48D68881}" type="datetimeFigureOut">
              <a:rPr lang="en-US" smtClean="0"/>
              <a:t>5/16/2022</a:t>
            </a:fld>
            <a:endParaRPr lang="en-US"/>
          </a:p>
        </p:txBody>
      </p:sp>
      <p:sp>
        <p:nvSpPr>
          <p:cNvPr id="5" name="Footer Placeholder 4">
            <a:extLst>
              <a:ext uri="{FF2B5EF4-FFF2-40B4-BE49-F238E27FC236}">
                <a16:creationId xmlns:a16="http://schemas.microsoft.com/office/drawing/2014/main" id="{F588BE03-E904-BAB4-65A9-817EFFCF7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A67377-5532-74F7-AA4A-9A27D9C82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F2BF6-DF5A-4068-AB17-BC07BD3F82EC}" type="slidenum">
              <a:rPr lang="en-US" smtClean="0"/>
              <a:t>‹#›</a:t>
            </a:fld>
            <a:endParaRPr lang="en-US"/>
          </a:p>
        </p:txBody>
      </p:sp>
    </p:spTree>
    <p:extLst>
      <p:ext uri="{BB962C8B-B14F-4D97-AF65-F5344CB8AC3E}">
        <p14:creationId xmlns:p14="http://schemas.microsoft.com/office/powerpoint/2010/main" val="385678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uthern Methodist University's (SMU) Simmons School of Education and Human  Development, M.Ed. in Reading and Writing Program - International Dyslexia  Association">
            <a:extLst>
              <a:ext uri="{FF2B5EF4-FFF2-40B4-BE49-F238E27FC236}">
                <a16:creationId xmlns:a16="http://schemas.microsoft.com/office/drawing/2014/main" id="{291FBB86-F690-EBD6-C008-95074DBBA4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9303" y="1119116"/>
            <a:ext cx="6863984" cy="2213635"/>
          </a:xfrm>
          <a:prstGeom prst="rect">
            <a:avLst/>
          </a:prstGeom>
          <a:noFill/>
          <a:extLst>
            <a:ext uri="{909E8E84-426E-40DD-AFC4-6F175D3DCCD1}">
              <a14:hiddenFill xmlns:a14="http://schemas.microsoft.com/office/drawing/2010/main">
                <a:solidFill>
                  <a:srgbClr val="FFFFFF"/>
                </a:solidFill>
              </a14:hiddenFill>
            </a:ext>
          </a:extLst>
        </p:spPr>
      </p:pic>
      <p:sp>
        <p:nvSpPr>
          <p:cNvPr id="73" name="Right Triangle 7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07BBC-41E2-0FF8-AC2E-A1D48976F9D2}"/>
              </a:ext>
            </a:extLst>
          </p:cNvPr>
          <p:cNvSpPr>
            <a:spLocks noGrp="1"/>
          </p:cNvSpPr>
          <p:nvPr>
            <p:ph type="ctrTitle"/>
          </p:nvPr>
        </p:nvSpPr>
        <p:spPr>
          <a:xfrm>
            <a:off x="1289304" y="3429000"/>
            <a:ext cx="8921672" cy="1713305"/>
          </a:xfrm>
        </p:spPr>
        <p:txBody>
          <a:bodyPr anchor="b">
            <a:normAutofit/>
          </a:bodyPr>
          <a:lstStyle/>
          <a:p>
            <a:pPr algn="l"/>
            <a:r>
              <a:rPr lang="en-US" sz="5600" b="1" dirty="0"/>
              <a:t>MSDS-6373 Time Series</a:t>
            </a:r>
            <a:br>
              <a:rPr lang="en-US" sz="5600" b="1" dirty="0"/>
            </a:br>
            <a:r>
              <a:rPr lang="en-US" sz="5600" b="1" dirty="0"/>
              <a:t>FLS </a:t>
            </a:r>
            <a:r>
              <a:rPr lang="en-US" sz="5600" b="1"/>
              <a:t>Unit 4</a:t>
            </a:r>
            <a:endParaRPr lang="en-US" sz="5600" b="1" dirty="0"/>
          </a:p>
        </p:txBody>
      </p:sp>
      <p:sp>
        <p:nvSpPr>
          <p:cNvPr id="3" name="Subtitle 2">
            <a:extLst>
              <a:ext uri="{FF2B5EF4-FFF2-40B4-BE49-F238E27FC236}">
                <a16:creationId xmlns:a16="http://schemas.microsoft.com/office/drawing/2014/main" id="{F0F343D7-805A-602F-8733-4C2BF27BF241}"/>
              </a:ext>
            </a:extLst>
          </p:cNvPr>
          <p:cNvSpPr>
            <a:spLocks noGrp="1"/>
          </p:cNvSpPr>
          <p:nvPr>
            <p:ph type="subTitle" idx="1"/>
          </p:nvPr>
        </p:nvSpPr>
        <p:spPr>
          <a:xfrm>
            <a:off x="1289303" y="5142305"/>
            <a:ext cx="7321298" cy="753165"/>
          </a:xfrm>
        </p:spPr>
        <p:txBody>
          <a:bodyPr anchor="t">
            <a:normAutofit/>
          </a:bodyPr>
          <a:lstStyle/>
          <a:p>
            <a:pPr algn="l"/>
            <a:r>
              <a:rPr lang="en-US" b="1"/>
              <a:t>By-Rashmi Patel</a:t>
            </a:r>
          </a:p>
        </p:txBody>
      </p:sp>
    </p:spTree>
    <p:extLst>
      <p:ext uri="{BB962C8B-B14F-4D97-AF65-F5344CB8AC3E}">
        <p14:creationId xmlns:p14="http://schemas.microsoft.com/office/powerpoint/2010/main" val="174867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7"/>
            <a:ext cx="12192000" cy="1325563"/>
          </a:xfrm>
          <a:solidFill>
            <a:srgbClr val="354CA1"/>
          </a:solidFill>
        </p:spPr>
        <p:txBody>
          <a:bodyPr/>
          <a:lstStyle/>
          <a:p>
            <a:pPr algn="ctr"/>
            <a:r>
              <a:rPr lang="en-US" b="1" dirty="0">
                <a:solidFill>
                  <a:schemeClr val="bg1"/>
                </a:solidFill>
              </a:rPr>
              <a:t>Takeaways</a:t>
            </a:r>
          </a:p>
        </p:txBody>
      </p:sp>
      <p:sp>
        <p:nvSpPr>
          <p:cNvPr id="9" name="Content Placeholder 8">
            <a:extLst>
              <a:ext uri="{FF2B5EF4-FFF2-40B4-BE49-F238E27FC236}">
                <a16:creationId xmlns:a16="http://schemas.microsoft.com/office/drawing/2014/main" id="{1C76903F-F246-9A7D-3A74-077218206F65}"/>
              </a:ext>
            </a:extLst>
          </p:cNvPr>
          <p:cNvSpPr>
            <a:spLocks noGrp="1"/>
          </p:cNvSpPr>
          <p:nvPr>
            <p:ph idx="1"/>
          </p:nvPr>
        </p:nvSpPr>
        <p:spPr>
          <a:xfrm>
            <a:off x="350981" y="1514764"/>
            <a:ext cx="11665527" cy="5024581"/>
          </a:xfrm>
        </p:spPr>
        <p:txBody>
          <a:bodyPr>
            <a:normAutofit/>
          </a:bodyPr>
          <a:lstStyle/>
          <a:p>
            <a:pPr marL="0" indent="0">
              <a:lnSpc>
                <a:spcPct val="100000"/>
              </a:lnSpc>
              <a:buNone/>
            </a:pPr>
            <a:r>
              <a:rPr lang="en-US" sz="1400" b="0" i="0" dirty="0">
                <a:solidFill>
                  <a:srgbClr val="282828"/>
                </a:solidFill>
                <a:effectLst/>
              </a:rPr>
              <a:t> For an AR(2) model, the only way to get a system frequency between 0 and .5 is if the roots of the characteristic equation are imaginary.</a:t>
            </a:r>
          </a:p>
          <a:p>
            <a:pPr marL="0" indent="0">
              <a:lnSpc>
                <a:spcPct val="100000"/>
              </a:lnSpc>
              <a:buNone/>
            </a:pPr>
            <a:r>
              <a:rPr lang="en-US" sz="1400" dirty="0">
                <a:solidFill>
                  <a:srgbClr val="282828"/>
                </a:solidFill>
              </a:rPr>
              <a:t>All polynomials can be factored using first and second order factors.</a:t>
            </a:r>
          </a:p>
          <a:p>
            <a:pPr marL="0" indent="0">
              <a:buSzPct val="45000"/>
              <a:buNone/>
            </a:pPr>
            <a:r>
              <a:rPr lang="en-US" sz="1400" dirty="0"/>
              <a:t>The fundamental behavior of autocorrelations and spectral density depends on whether the roots of the characteristic equation are real or complex.</a:t>
            </a:r>
          </a:p>
          <a:p>
            <a:pPr marL="0" indent="0">
              <a:buSzPct val="45000"/>
              <a:buNone/>
            </a:pPr>
            <a:r>
              <a:rPr lang="en-US" sz="1400" dirty="0"/>
              <a:t>A stationary AR(2) model with second degree order whose characteristic equation has complex conjugate roots</a:t>
            </a:r>
          </a:p>
          <a:p>
            <a:pPr marL="0" indent="0">
              <a:buSzPct val="45000"/>
              <a:buNone/>
            </a:pPr>
            <a:r>
              <a:rPr lang="en-US" sz="1400" dirty="0"/>
              <a:t>	Has realizations that shows a pseudo-cyclic behavior with cycle length about 1/</a:t>
            </a:r>
            <a:r>
              <a:rPr lang="en-US" sz="1400" i="1" dirty="0"/>
              <a:t>f</a:t>
            </a:r>
            <a:r>
              <a:rPr lang="en-US" sz="1400" i="1" baseline="-33000" dirty="0"/>
              <a:t>0</a:t>
            </a:r>
            <a:r>
              <a:rPr lang="en-US" sz="1400" dirty="0"/>
              <a:t>.</a:t>
            </a:r>
          </a:p>
          <a:p>
            <a:pPr marL="0" indent="0">
              <a:buSzPct val="45000"/>
              <a:buNone/>
            </a:pPr>
            <a:r>
              <a:rPr lang="en-US" sz="1400" dirty="0"/>
              <a:t>	The autocorrelation function has the appearance of a damped sinusoidal with frequency </a:t>
            </a:r>
            <a:r>
              <a:rPr lang="en-US" sz="1400" i="1" dirty="0"/>
              <a:t>f</a:t>
            </a:r>
            <a:r>
              <a:rPr lang="en-US" sz="1400" i="1" baseline="-33000" dirty="0"/>
              <a:t>0</a:t>
            </a:r>
            <a:r>
              <a:rPr lang="en-US" sz="1400" baseline="-33000" dirty="0"/>
              <a:t>.</a:t>
            </a:r>
          </a:p>
          <a:p>
            <a:pPr marL="0" indent="0">
              <a:buSzPct val="45000"/>
              <a:buNone/>
            </a:pPr>
            <a:r>
              <a:rPr lang="en-US" sz="1400" dirty="0"/>
              <a:t>	The spectral density has a peak at about </a:t>
            </a:r>
            <a:r>
              <a:rPr lang="en-US" sz="1400" i="1" dirty="0"/>
              <a:t>f</a:t>
            </a:r>
            <a:r>
              <a:rPr lang="en-US" sz="1400" i="1" baseline="-33000" dirty="0"/>
              <a:t>0</a:t>
            </a:r>
            <a:r>
              <a:rPr lang="en-US" sz="1400" dirty="0"/>
              <a:t>.</a:t>
            </a:r>
          </a:p>
          <a:p>
            <a:pPr marL="0" indent="0">
              <a:buSzPct val="45000"/>
              <a:buNone/>
            </a:pPr>
            <a:r>
              <a:rPr lang="en-US" sz="1400" dirty="0"/>
              <a:t>There are 3 types of model with first and second order factor with AR(P):</a:t>
            </a:r>
          </a:p>
          <a:p>
            <a:pPr marL="0" indent="0">
              <a:buSzPct val="45000"/>
              <a:buNone/>
            </a:pPr>
            <a:r>
              <a:rPr lang="en-US" sz="1400" dirty="0"/>
              <a:t>	Model A: With roots equally close to the unit circle.</a:t>
            </a:r>
          </a:p>
          <a:p>
            <a:pPr marL="0" indent="0">
              <a:buSzPct val="45000"/>
              <a:buNone/>
            </a:pPr>
            <a:r>
              <a:rPr lang="en-US" sz="1400" dirty="0"/>
              <a:t>	Model A-r: Real root closer to the unit circle than complex roots.</a:t>
            </a:r>
          </a:p>
          <a:p>
            <a:pPr marL="0" indent="0">
              <a:buSzPct val="45000"/>
              <a:buNone/>
            </a:pPr>
            <a:r>
              <a:rPr lang="en-US" sz="1400" dirty="0"/>
              <a:t>	Model A-c: Complex root closer to the unit circle than real root.</a:t>
            </a:r>
          </a:p>
          <a:p>
            <a:pPr marL="0" indent="0">
              <a:buSzPct val="45000"/>
              <a:buNone/>
            </a:pPr>
            <a:r>
              <a:rPr lang="en-US" sz="1400" dirty="0"/>
              <a:t>Which ever root that is closer to the unit circle in an AR(P) model would be more prominent in the realizations, functions and spectral densities.</a:t>
            </a:r>
          </a:p>
          <a:p>
            <a:pPr marL="0" indent="0">
              <a:buSzPct val="45000"/>
              <a:buNone/>
            </a:pPr>
            <a:r>
              <a:rPr lang="en-US" sz="1400" dirty="0"/>
              <a:t>When roots were equally close to the unit circle, we saw both first and second order behaviors.</a:t>
            </a:r>
          </a:p>
          <a:p>
            <a:pPr marL="0" indent="0">
              <a:buSzPct val="45000"/>
              <a:buNone/>
            </a:pPr>
            <a:r>
              <a:rPr lang="en-US" sz="1400" dirty="0"/>
              <a:t>When the positive real root was closest to the unit circle, the first order behavior dominated.</a:t>
            </a:r>
          </a:p>
          <a:p>
            <a:pPr marL="0" indent="0">
              <a:buSzPct val="45000"/>
              <a:buNone/>
            </a:pPr>
            <a:r>
              <a:rPr lang="en-US" sz="1400" dirty="0"/>
              <a:t>When complex roots are closer to the unit circle, second order behavior dominates.</a:t>
            </a:r>
          </a:p>
          <a:p>
            <a:pPr marL="0" indent="0">
              <a:lnSpc>
                <a:spcPct val="100000"/>
              </a:lnSpc>
              <a:buNone/>
            </a:pPr>
            <a:endParaRPr lang="en-US" sz="1400" dirty="0"/>
          </a:p>
        </p:txBody>
      </p:sp>
    </p:spTree>
    <p:extLst>
      <p:ext uri="{BB962C8B-B14F-4D97-AF65-F5344CB8AC3E}">
        <p14:creationId xmlns:p14="http://schemas.microsoft.com/office/powerpoint/2010/main" val="221297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55418"/>
            <a:ext cx="12192000" cy="1325563"/>
          </a:xfrm>
          <a:solidFill>
            <a:srgbClr val="354CA1"/>
          </a:solidFill>
        </p:spPr>
        <p:txBody>
          <a:bodyPr/>
          <a:lstStyle/>
          <a:p>
            <a:pPr algn="ctr"/>
            <a:r>
              <a:rPr lang="en-US" b="1" dirty="0">
                <a:solidFill>
                  <a:schemeClr val="bg1"/>
                </a:solidFill>
              </a:rPr>
              <a:t>AR(p) model</a:t>
            </a:r>
          </a:p>
        </p:txBody>
      </p:sp>
      <p:pic>
        <p:nvPicPr>
          <p:cNvPr id="9" name="Content Placeholder 8">
            <a:extLst>
              <a:ext uri="{FF2B5EF4-FFF2-40B4-BE49-F238E27FC236}">
                <a16:creationId xmlns:a16="http://schemas.microsoft.com/office/drawing/2014/main" id="{BB9A3A53-AA6C-EECE-65E4-039A81414C61}"/>
              </a:ext>
            </a:extLst>
          </p:cNvPr>
          <p:cNvPicPr>
            <a:picLocks noGrp="1" noChangeAspect="1"/>
          </p:cNvPicPr>
          <p:nvPr>
            <p:ph idx="1"/>
          </p:nvPr>
        </p:nvPicPr>
        <p:blipFill>
          <a:blip r:embed="rId2"/>
          <a:stretch>
            <a:fillRect/>
          </a:stretch>
        </p:blipFill>
        <p:spPr>
          <a:xfrm>
            <a:off x="255630" y="2435863"/>
            <a:ext cx="5334462" cy="329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a:extLst>
              <a:ext uri="{FF2B5EF4-FFF2-40B4-BE49-F238E27FC236}">
                <a16:creationId xmlns:a16="http://schemas.microsoft.com/office/drawing/2014/main" id="{FFF99CCC-BE2E-45AA-8830-03A1DC924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055" y="1663914"/>
            <a:ext cx="3785612" cy="5539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2B3E6F3-79AB-10B2-3AD1-4C107A65D742}"/>
              </a:ext>
            </a:extLst>
          </p:cNvPr>
          <p:cNvPicPr>
            <a:picLocks noChangeAspect="1"/>
          </p:cNvPicPr>
          <p:nvPr/>
        </p:nvPicPr>
        <p:blipFill>
          <a:blip r:embed="rId4"/>
          <a:stretch>
            <a:fillRect/>
          </a:stretch>
        </p:blipFill>
        <p:spPr>
          <a:xfrm>
            <a:off x="6959600" y="1432706"/>
            <a:ext cx="3973830" cy="5298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1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0"/>
            <a:ext cx="12192000" cy="1325563"/>
          </a:xfrm>
          <a:solidFill>
            <a:srgbClr val="354CA1"/>
          </a:solidFill>
        </p:spPr>
        <p:txBody>
          <a:bodyPr/>
          <a:lstStyle/>
          <a:p>
            <a:pPr algn="ctr"/>
            <a:r>
              <a:rPr lang="en-US" b="1" dirty="0">
                <a:solidFill>
                  <a:schemeClr val="bg1"/>
                </a:solidFill>
              </a:rPr>
              <a:t>Walmart data (Store 9 Item 50)</a:t>
            </a:r>
          </a:p>
        </p:txBody>
      </p:sp>
      <p:sp>
        <p:nvSpPr>
          <p:cNvPr id="8" name="TextBox 7">
            <a:extLst>
              <a:ext uri="{FF2B5EF4-FFF2-40B4-BE49-F238E27FC236}">
                <a16:creationId xmlns:a16="http://schemas.microsoft.com/office/drawing/2014/main" id="{41597675-FC90-C4A2-7833-6F74274EB7CC}"/>
              </a:ext>
            </a:extLst>
          </p:cNvPr>
          <p:cNvSpPr txBox="1"/>
          <p:nvPr/>
        </p:nvSpPr>
        <p:spPr>
          <a:xfrm>
            <a:off x="406400" y="2210159"/>
            <a:ext cx="6123709" cy="1754326"/>
          </a:xfrm>
          <a:prstGeom prst="rect">
            <a:avLst/>
          </a:prstGeom>
          <a:noFill/>
        </p:spPr>
        <p:txBody>
          <a:bodyPr wrap="square" rtlCol="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The plot shows that the data has a some sinusoidal for the autocorrelation and frequency peaks are occurring at 0, 0.14,0.28, and 0.42. We must look for models that has frequencies close to this. The frequency occurrence between 0-0.5 tells us that the model should be A-r model type.</a:t>
            </a:r>
            <a:endParaRPr lang="en-US" dirty="0"/>
          </a:p>
        </p:txBody>
      </p:sp>
      <p:pic>
        <p:nvPicPr>
          <p:cNvPr id="4" name="Picture 3">
            <a:extLst>
              <a:ext uri="{FF2B5EF4-FFF2-40B4-BE49-F238E27FC236}">
                <a16:creationId xmlns:a16="http://schemas.microsoft.com/office/drawing/2014/main" id="{7E376A9D-62F6-D791-8ECD-46A842416E21}"/>
              </a:ext>
            </a:extLst>
          </p:cNvPr>
          <p:cNvPicPr>
            <a:picLocks noChangeAspect="1"/>
          </p:cNvPicPr>
          <p:nvPr/>
        </p:nvPicPr>
        <p:blipFill>
          <a:blip r:embed="rId2"/>
          <a:stretch>
            <a:fillRect/>
          </a:stretch>
        </p:blipFill>
        <p:spPr>
          <a:xfrm>
            <a:off x="6698442" y="2210159"/>
            <a:ext cx="5334462" cy="329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78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6"/>
            <a:ext cx="12192000" cy="1325563"/>
          </a:xfrm>
          <a:solidFill>
            <a:srgbClr val="354CA1"/>
          </a:solidFill>
        </p:spPr>
        <p:txBody>
          <a:bodyPr/>
          <a:lstStyle/>
          <a:p>
            <a:pPr algn="ctr"/>
            <a:r>
              <a:rPr lang="en-US" b="1" dirty="0">
                <a:solidFill>
                  <a:schemeClr val="bg1"/>
                </a:solidFill>
              </a:rPr>
              <a:t>AR(1)  Model</a:t>
            </a:r>
          </a:p>
        </p:txBody>
      </p:sp>
      <p:sp>
        <p:nvSpPr>
          <p:cNvPr id="8" name="TextBox 7">
            <a:extLst>
              <a:ext uri="{FF2B5EF4-FFF2-40B4-BE49-F238E27FC236}">
                <a16:creationId xmlns:a16="http://schemas.microsoft.com/office/drawing/2014/main" id="{41597675-FC90-C4A2-7833-6F74274EB7CC}"/>
              </a:ext>
            </a:extLst>
          </p:cNvPr>
          <p:cNvSpPr txBox="1"/>
          <p:nvPr/>
        </p:nvSpPr>
        <p:spPr>
          <a:xfrm>
            <a:off x="699654" y="2466618"/>
            <a:ext cx="10792691" cy="1200329"/>
          </a:xfrm>
          <a:prstGeom prst="rect">
            <a:avLst/>
          </a:prstGeom>
          <a:noFill/>
        </p:spPr>
        <p:txBody>
          <a:bodyPr wrap="square" rtlCol="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Looking at AR(1) model, we can conclude that the model is not complex enough to be a better model. </a:t>
            </a:r>
            <a:r>
              <a:rPr lang="en-US" dirty="0">
                <a:latin typeface="Liberation Sans" pitchFamily="18"/>
                <a:ea typeface="DejaVu Sans" pitchFamily="2"/>
                <a:cs typeface="DejaVu Sans" pitchFamily="2"/>
              </a:rPr>
              <a:t>Reading the observation from the Factor table we can say that there is peak at 0.5 and no conjugate roots are obtained, the model will not have sinusoidal ACF plot.</a:t>
            </a:r>
            <a:endParaRPr lang="en-US" sz="1800" b="0" i="0" u="none" strike="noStrike" kern="1200" cap="none" dirty="0">
              <a:ln>
                <a:noFill/>
              </a:ln>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dirty="0">
              <a:latin typeface="Liberation Sans" pitchFamily="18"/>
              <a:ea typeface="DejaVu Sans" pitchFamily="2"/>
              <a:cs typeface="DejaVu Sans" pitchFamily="2"/>
            </a:endParaRPr>
          </a:p>
        </p:txBody>
      </p:sp>
      <p:pic>
        <p:nvPicPr>
          <p:cNvPr id="7" name="Picture 6">
            <a:extLst>
              <a:ext uri="{FF2B5EF4-FFF2-40B4-BE49-F238E27FC236}">
                <a16:creationId xmlns:a16="http://schemas.microsoft.com/office/drawing/2014/main" id="{42A52499-6A39-0424-3226-839049A09950}"/>
              </a:ext>
            </a:extLst>
          </p:cNvPr>
          <p:cNvPicPr>
            <a:picLocks noChangeAspect="1"/>
          </p:cNvPicPr>
          <p:nvPr/>
        </p:nvPicPr>
        <p:blipFill>
          <a:blip r:embed="rId2"/>
          <a:stretch>
            <a:fillRect/>
          </a:stretch>
        </p:blipFill>
        <p:spPr>
          <a:xfrm>
            <a:off x="1110871" y="4095295"/>
            <a:ext cx="9282147" cy="1462362"/>
          </a:xfrm>
          <a:prstGeom prst="rect">
            <a:avLst/>
          </a:prstGeom>
        </p:spPr>
      </p:pic>
    </p:spTree>
    <p:extLst>
      <p:ext uri="{BB962C8B-B14F-4D97-AF65-F5344CB8AC3E}">
        <p14:creationId xmlns:p14="http://schemas.microsoft.com/office/powerpoint/2010/main" val="19657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6"/>
            <a:ext cx="12192000" cy="1325563"/>
          </a:xfrm>
          <a:solidFill>
            <a:srgbClr val="354CA1"/>
          </a:solidFill>
        </p:spPr>
        <p:txBody>
          <a:bodyPr/>
          <a:lstStyle/>
          <a:p>
            <a:pPr algn="ctr"/>
            <a:r>
              <a:rPr lang="en-US" b="1" dirty="0">
                <a:solidFill>
                  <a:schemeClr val="bg1"/>
                </a:solidFill>
              </a:rPr>
              <a:t>AR(6)  Model</a:t>
            </a:r>
          </a:p>
        </p:txBody>
      </p:sp>
      <p:sp>
        <p:nvSpPr>
          <p:cNvPr id="8" name="TextBox 7">
            <a:extLst>
              <a:ext uri="{FF2B5EF4-FFF2-40B4-BE49-F238E27FC236}">
                <a16:creationId xmlns:a16="http://schemas.microsoft.com/office/drawing/2014/main" id="{41597675-FC90-C4A2-7833-6F74274EB7CC}"/>
              </a:ext>
            </a:extLst>
          </p:cNvPr>
          <p:cNvSpPr txBox="1"/>
          <p:nvPr/>
        </p:nvSpPr>
        <p:spPr>
          <a:xfrm>
            <a:off x="390236" y="2249875"/>
            <a:ext cx="11411527" cy="1754326"/>
          </a:xfrm>
          <a:prstGeom prst="rect">
            <a:avLst/>
          </a:prstGeom>
          <a:noFill/>
        </p:spPr>
        <p:txBody>
          <a:bodyPr wrap="square" rtlCol="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Looking at AR(6) model, we can conclude that the model is a better model compared to AR(1) model. </a:t>
            </a:r>
            <a:r>
              <a:rPr lang="en-US" dirty="0">
                <a:latin typeface="Liberation Sans" pitchFamily="18"/>
                <a:ea typeface="DejaVu Sans" pitchFamily="2"/>
                <a:cs typeface="DejaVu Sans" pitchFamily="2"/>
              </a:rPr>
              <a:t>Reading the observation from the Factor table we can say that there is peak at 0, 0.1493 and 0.4062 and conjugate roots are suggested that the model will have sinusoidal ACF plot. But since the Absolute reciprocal of Real roots (1-0.9428B) is dominating with value of 0.9428, therefore, we will see damped autocorrelations  but no sinusoidal patterns.</a:t>
            </a:r>
            <a:endParaRPr lang="en-US" sz="1800" b="0" i="0" u="none" strike="noStrike" kern="1200" cap="none" dirty="0">
              <a:ln>
                <a:noFill/>
              </a:ln>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dirty="0">
              <a:latin typeface="Liberation Sans" pitchFamily="18"/>
              <a:ea typeface="DejaVu Sans" pitchFamily="2"/>
              <a:cs typeface="DejaVu Sans" pitchFamily="2"/>
            </a:endParaRPr>
          </a:p>
        </p:txBody>
      </p:sp>
      <p:pic>
        <p:nvPicPr>
          <p:cNvPr id="10" name="Picture 9">
            <a:extLst>
              <a:ext uri="{FF2B5EF4-FFF2-40B4-BE49-F238E27FC236}">
                <a16:creationId xmlns:a16="http://schemas.microsoft.com/office/drawing/2014/main" id="{B7166458-E7DF-1CFC-40BF-EB9B81087AE3}"/>
              </a:ext>
            </a:extLst>
          </p:cNvPr>
          <p:cNvPicPr>
            <a:picLocks noChangeAspect="1"/>
          </p:cNvPicPr>
          <p:nvPr/>
        </p:nvPicPr>
        <p:blipFill>
          <a:blip r:embed="rId2"/>
          <a:stretch>
            <a:fillRect/>
          </a:stretch>
        </p:blipFill>
        <p:spPr>
          <a:xfrm>
            <a:off x="2311379" y="4344191"/>
            <a:ext cx="6832161" cy="1520899"/>
          </a:xfrm>
          <a:prstGeom prst="rect">
            <a:avLst/>
          </a:prstGeom>
        </p:spPr>
      </p:pic>
    </p:spTree>
    <p:extLst>
      <p:ext uri="{BB962C8B-B14F-4D97-AF65-F5344CB8AC3E}">
        <p14:creationId xmlns:p14="http://schemas.microsoft.com/office/powerpoint/2010/main" val="95256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6"/>
            <a:ext cx="12192000" cy="1325563"/>
          </a:xfrm>
          <a:solidFill>
            <a:srgbClr val="354CA1"/>
          </a:solidFill>
        </p:spPr>
        <p:txBody>
          <a:bodyPr/>
          <a:lstStyle/>
          <a:p>
            <a:pPr algn="ctr"/>
            <a:r>
              <a:rPr lang="en-US" b="1" dirty="0">
                <a:solidFill>
                  <a:schemeClr val="bg1"/>
                </a:solidFill>
              </a:rPr>
              <a:t>AR(8)  Model</a:t>
            </a:r>
          </a:p>
        </p:txBody>
      </p:sp>
      <p:sp>
        <p:nvSpPr>
          <p:cNvPr id="8" name="TextBox 7">
            <a:extLst>
              <a:ext uri="{FF2B5EF4-FFF2-40B4-BE49-F238E27FC236}">
                <a16:creationId xmlns:a16="http://schemas.microsoft.com/office/drawing/2014/main" id="{41597675-FC90-C4A2-7833-6F74274EB7CC}"/>
              </a:ext>
            </a:extLst>
          </p:cNvPr>
          <p:cNvSpPr txBox="1"/>
          <p:nvPr/>
        </p:nvSpPr>
        <p:spPr>
          <a:xfrm>
            <a:off x="390236" y="2249875"/>
            <a:ext cx="11411527" cy="923330"/>
          </a:xfrm>
          <a:prstGeom prst="rect">
            <a:avLst/>
          </a:prstGeom>
          <a:noFill/>
        </p:spPr>
        <p:txBody>
          <a:bodyPr wrap="square" rtlCol="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Looking at AR(8) model, we can conclude that the model is not stationary because one of the real roots lie inside the unit circle so we can eliminate from the comparison list.</a:t>
            </a:r>
          </a:p>
          <a:p>
            <a:pPr marL="0" marR="0" lvl="0" indent="0" rtl="0" hangingPunct="0">
              <a:lnSpc>
                <a:spcPct val="100000"/>
              </a:lnSpc>
              <a:spcBef>
                <a:spcPts val="0"/>
              </a:spcBef>
              <a:spcAft>
                <a:spcPts val="0"/>
              </a:spcAft>
              <a:buNone/>
              <a:tabLst/>
            </a:pPr>
            <a:endParaRPr lang="en-US" dirty="0">
              <a:latin typeface="Liberation Sans" pitchFamily="18"/>
              <a:ea typeface="DejaVu Sans" pitchFamily="2"/>
              <a:cs typeface="DejaVu Sans" pitchFamily="2"/>
            </a:endParaRPr>
          </a:p>
        </p:txBody>
      </p:sp>
      <p:pic>
        <p:nvPicPr>
          <p:cNvPr id="4" name="Picture 3">
            <a:extLst>
              <a:ext uri="{FF2B5EF4-FFF2-40B4-BE49-F238E27FC236}">
                <a16:creationId xmlns:a16="http://schemas.microsoft.com/office/drawing/2014/main" id="{7C5E1E16-E6AD-24FE-9063-C018D43CFF6E}"/>
              </a:ext>
            </a:extLst>
          </p:cNvPr>
          <p:cNvPicPr>
            <a:picLocks noChangeAspect="1"/>
          </p:cNvPicPr>
          <p:nvPr/>
        </p:nvPicPr>
        <p:blipFill>
          <a:blip r:embed="rId2"/>
          <a:stretch>
            <a:fillRect/>
          </a:stretch>
        </p:blipFill>
        <p:spPr>
          <a:xfrm>
            <a:off x="2270948" y="3962812"/>
            <a:ext cx="6884097" cy="1797908"/>
          </a:xfrm>
          <a:prstGeom prst="rect">
            <a:avLst/>
          </a:prstGeom>
        </p:spPr>
      </p:pic>
    </p:spTree>
    <p:extLst>
      <p:ext uri="{BB962C8B-B14F-4D97-AF65-F5344CB8AC3E}">
        <p14:creationId xmlns:p14="http://schemas.microsoft.com/office/powerpoint/2010/main" val="165141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6"/>
            <a:ext cx="12192000" cy="1325563"/>
          </a:xfrm>
          <a:solidFill>
            <a:srgbClr val="354CA1"/>
          </a:solidFill>
        </p:spPr>
        <p:txBody>
          <a:bodyPr/>
          <a:lstStyle/>
          <a:p>
            <a:pPr algn="ctr"/>
            <a:r>
              <a:rPr lang="en-US" b="1" dirty="0">
                <a:solidFill>
                  <a:schemeClr val="bg1"/>
                </a:solidFill>
              </a:rPr>
              <a:t>AR(9)  Model</a:t>
            </a:r>
          </a:p>
        </p:txBody>
      </p:sp>
      <p:sp>
        <p:nvSpPr>
          <p:cNvPr id="8" name="TextBox 7">
            <a:extLst>
              <a:ext uri="{FF2B5EF4-FFF2-40B4-BE49-F238E27FC236}">
                <a16:creationId xmlns:a16="http://schemas.microsoft.com/office/drawing/2014/main" id="{41597675-FC90-C4A2-7833-6F74274EB7CC}"/>
              </a:ext>
            </a:extLst>
          </p:cNvPr>
          <p:cNvSpPr txBox="1"/>
          <p:nvPr/>
        </p:nvSpPr>
        <p:spPr>
          <a:xfrm>
            <a:off x="390236" y="1951672"/>
            <a:ext cx="11411527" cy="1754326"/>
          </a:xfrm>
          <a:prstGeom prst="rect">
            <a:avLst/>
          </a:prstGeom>
          <a:noFill/>
        </p:spPr>
        <p:txBody>
          <a:bodyPr wrap="square" rtlCol="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Looking at AR(9) model, we can conclude that the model is a better model compared to AR(1)  and AR(6) model. </a:t>
            </a:r>
            <a:r>
              <a:rPr lang="en-US" dirty="0">
                <a:latin typeface="Liberation Sans" pitchFamily="18"/>
                <a:ea typeface="DejaVu Sans" pitchFamily="2"/>
                <a:cs typeface="DejaVu Sans" pitchFamily="2"/>
              </a:rPr>
              <a:t>Reading the observation from the Factor table we can say that there is peak at 0, 0.1423, 0.2870 and 0.4287 and conjugate roots are suggested that the model will have sinusoidal ACF plot. But since the Absolute reciprocal of Real roots (1-0.9916B) is dominating with value of 0.9916, therefore, we will see damped autocorrelations with some sinusoidal patterns.</a:t>
            </a:r>
            <a:endParaRPr lang="en-US" sz="1800" b="0" i="0" u="none" strike="noStrike" kern="1200" cap="none" dirty="0">
              <a:ln>
                <a:noFill/>
              </a:ln>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dirty="0">
              <a:latin typeface="Liberation Sans" pitchFamily="18"/>
              <a:ea typeface="DejaVu Sans" pitchFamily="2"/>
              <a:cs typeface="DejaVu Sans" pitchFamily="2"/>
            </a:endParaRPr>
          </a:p>
        </p:txBody>
      </p:sp>
      <p:pic>
        <p:nvPicPr>
          <p:cNvPr id="5" name="Picture 4">
            <a:extLst>
              <a:ext uri="{FF2B5EF4-FFF2-40B4-BE49-F238E27FC236}">
                <a16:creationId xmlns:a16="http://schemas.microsoft.com/office/drawing/2014/main" id="{6309F943-CE32-4770-12DE-5EC9F217CCFB}"/>
              </a:ext>
            </a:extLst>
          </p:cNvPr>
          <p:cNvPicPr>
            <a:picLocks noChangeAspect="1"/>
          </p:cNvPicPr>
          <p:nvPr/>
        </p:nvPicPr>
        <p:blipFill>
          <a:blip r:embed="rId2"/>
          <a:stretch>
            <a:fillRect/>
          </a:stretch>
        </p:blipFill>
        <p:spPr>
          <a:xfrm>
            <a:off x="2368930" y="4064201"/>
            <a:ext cx="7454138" cy="1803216"/>
          </a:xfrm>
          <a:prstGeom prst="rect">
            <a:avLst/>
          </a:prstGeom>
        </p:spPr>
      </p:pic>
    </p:spTree>
    <p:extLst>
      <p:ext uri="{BB962C8B-B14F-4D97-AF65-F5344CB8AC3E}">
        <p14:creationId xmlns:p14="http://schemas.microsoft.com/office/powerpoint/2010/main" val="136940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6"/>
            <a:ext cx="12192000" cy="1325563"/>
          </a:xfrm>
          <a:solidFill>
            <a:srgbClr val="354CA1"/>
          </a:solidFill>
        </p:spPr>
        <p:txBody>
          <a:bodyPr/>
          <a:lstStyle/>
          <a:p>
            <a:pPr algn="ctr"/>
            <a:r>
              <a:rPr lang="en-US" b="1" dirty="0">
                <a:solidFill>
                  <a:schemeClr val="bg1"/>
                </a:solidFill>
              </a:rPr>
              <a:t>Model Comparison</a:t>
            </a:r>
          </a:p>
        </p:txBody>
      </p:sp>
      <p:sp>
        <p:nvSpPr>
          <p:cNvPr id="8" name="TextBox 7">
            <a:extLst>
              <a:ext uri="{FF2B5EF4-FFF2-40B4-BE49-F238E27FC236}">
                <a16:creationId xmlns:a16="http://schemas.microsoft.com/office/drawing/2014/main" id="{41597675-FC90-C4A2-7833-6F74274EB7CC}"/>
              </a:ext>
            </a:extLst>
          </p:cNvPr>
          <p:cNvSpPr txBox="1"/>
          <p:nvPr/>
        </p:nvSpPr>
        <p:spPr>
          <a:xfrm>
            <a:off x="390236" y="2967672"/>
            <a:ext cx="11411527" cy="646331"/>
          </a:xfrm>
          <a:prstGeom prst="rect">
            <a:avLst/>
          </a:prstGeom>
          <a:noFill/>
        </p:spPr>
        <p:txBody>
          <a:bodyPr wrap="square" rtlCol="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Comparing all the models we can say that AR(9) model is best for Walmart data for Store 9 Item 50.</a:t>
            </a:r>
          </a:p>
          <a:p>
            <a:pPr marL="0" marR="0" lvl="0" indent="0" rtl="0" hangingPunct="0">
              <a:lnSpc>
                <a:spcPct val="100000"/>
              </a:lnSpc>
              <a:spcBef>
                <a:spcPts val="0"/>
              </a:spcBef>
              <a:spcAft>
                <a:spcPts val="0"/>
              </a:spcAft>
              <a:buNone/>
              <a:tabLst/>
            </a:pPr>
            <a:endParaRPr lang="en-US" dirty="0">
              <a:latin typeface="Liberation Sans" pitchFamily="18"/>
              <a:ea typeface="DejaVu Sans" pitchFamily="2"/>
              <a:cs typeface="DejaVu Sans" pitchFamily="2"/>
            </a:endParaRPr>
          </a:p>
        </p:txBody>
      </p:sp>
    </p:spTree>
    <p:extLst>
      <p:ext uri="{BB962C8B-B14F-4D97-AF65-F5344CB8AC3E}">
        <p14:creationId xmlns:p14="http://schemas.microsoft.com/office/powerpoint/2010/main" val="160539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38BA-EE68-9B98-C8B7-52DF81F64892}"/>
              </a:ext>
            </a:extLst>
          </p:cNvPr>
          <p:cNvSpPr>
            <a:spLocks noGrp="1"/>
          </p:cNvSpPr>
          <p:nvPr>
            <p:ph type="title"/>
          </p:nvPr>
        </p:nvSpPr>
        <p:spPr>
          <a:xfrm>
            <a:off x="0" y="-110836"/>
            <a:ext cx="12192000" cy="1325563"/>
          </a:xfrm>
          <a:solidFill>
            <a:srgbClr val="354CA1"/>
          </a:solidFill>
        </p:spPr>
        <p:txBody>
          <a:bodyPr/>
          <a:lstStyle/>
          <a:p>
            <a:pPr algn="ctr"/>
            <a:r>
              <a:rPr lang="en-US" b="1" dirty="0">
                <a:solidFill>
                  <a:schemeClr val="bg1"/>
                </a:solidFill>
              </a:rPr>
              <a:t>Plots</a:t>
            </a:r>
          </a:p>
        </p:txBody>
      </p:sp>
      <p:pic>
        <p:nvPicPr>
          <p:cNvPr id="4" name="Picture 3">
            <a:extLst>
              <a:ext uri="{FF2B5EF4-FFF2-40B4-BE49-F238E27FC236}">
                <a16:creationId xmlns:a16="http://schemas.microsoft.com/office/drawing/2014/main" id="{7DACE94A-906B-E9CB-431D-DBF9042DBF17}"/>
              </a:ext>
            </a:extLst>
          </p:cNvPr>
          <p:cNvPicPr>
            <a:picLocks noChangeAspect="1"/>
          </p:cNvPicPr>
          <p:nvPr/>
        </p:nvPicPr>
        <p:blipFill>
          <a:blip r:embed="rId2"/>
          <a:stretch>
            <a:fillRect/>
          </a:stretch>
        </p:blipFill>
        <p:spPr>
          <a:xfrm>
            <a:off x="2088699" y="1434607"/>
            <a:ext cx="3931331" cy="2426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C29A856-6437-A024-F5E6-BEC6168E8B11}"/>
              </a:ext>
            </a:extLst>
          </p:cNvPr>
          <p:cNvPicPr>
            <a:picLocks noChangeAspect="1"/>
          </p:cNvPicPr>
          <p:nvPr/>
        </p:nvPicPr>
        <p:blipFill>
          <a:blip r:embed="rId3"/>
          <a:stretch>
            <a:fillRect/>
          </a:stretch>
        </p:blipFill>
        <p:spPr>
          <a:xfrm>
            <a:off x="8103420" y="1434607"/>
            <a:ext cx="3931331" cy="2426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DEAAB950-B2CD-9A8D-22B5-8743832BAD31}"/>
              </a:ext>
            </a:extLst>
          </p:cNvPr>
          <p:cNvPicPr>
            <a:picLocks noChangeAspect="1"/>
          </p:cNvPicPr>
          <p:nvPr/>
        </p:nvPicPr>
        <p:blipFill>
          <a:blip r:embed="rId4"/>
          <a:stretch>
            <a:fillRect/>
          </a:stretch>
        </p:blipFill>
        <p:spPr>
          <a:xfrm>
            <a:off x="4852218" y="4210296"/>
            <a:ext cx="3931332" cy="2426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C8D270FF-314B-163C-D81F-CD917AC47E6A}"/>
              </a:ext>
            </a:extLst>
          </p:cNvPr>
          <p:cNvSpPr txBox="1"/>
          <p:nvPr/>
        </p:nvSpPr>
        <p:spPr>
          <a:xfrm>
            <a:off x="194194" y="2555554"/>
            <a:ext cx="1662315" cy="369332"/>
          </a:xfrm>
          <a:prstGeom prst="rect">
            <a:avLst/>
          </a:prstGeom>
          <a:noFill/>
        </p:spPr>
        <p:txBody>
          <a:bodyPr wrap="square" rtlCol="0">
            <a:spAutoFit/>
          </a:bodyPr>
          <a:lstStyle/>
          <a:p>
            <a:r>
              <a:rPr lang="en-US" dirty="0"/>
              <a:t>AR(1) Model</a:t>
            </a:r>
          </a:p>
        </p:txBody>
      </p:sp>
      <p:sp>
        <p:nvSpPr>
          <p:cNvPr id="14" name="TextBox 13">
            <a:extLst>
              <a:ext uri="{FF2B5EF4-FFF2-40B4-BE49-F238E27FC236}">
                <a16:creationId xmlns:a16="http://schemas.microsoft.com/office/drawing/2014/main" id="{EF864D19-662F-08AD-3E8D-547271ED09D1}"/>
              </a:ext>
            </a:extLst>
          </p:cNvPr>
          <p:cNvSpPr txBox="1"/>
          <p:nvPr/>
        </p:nvSpPr>
        <p:spPr>
          <a:xfrm>
            <a:off x="6590375" y="2555554"/>
            <a:ext cx="1662315" cy="369332"/>
          </a:xfrm>
          <a:prstGeom prst="rect">
            <a:avLst/>
          </a:prstGeom>
          <a:noFill/>
        </p:spPr>
        <p:txBody>
          <a:bodyPr wrap="square" rtlCol="0">
            <a:spAutoFit/>
          </a:bodyPr>
          <a:lstStyle/>
          <a:p>
            <a:r>
              <a:rPr lang="en-US" dirty="0"/>
              <a:t>AR(6)Model</a:t>
            </a:r>
          </a:p>
        </p:txBody>
      </p:sp>
      <p:sp>
        <p:nvSpPr>
          <p:cNvPr id="15" name="TextBox 14">
            <a:extLst>
              <a:ext uri="{FF2B5EF4-FFF2-40B4-BE49-F238E27FC236}">
                <a16:creationId xmlns:a16="http://schemas.microsoft.com/office/drawing/2014/main" id="{DAC2AB75-38FF-055D-3DE0-40DE71C720F3}"/>
              </a:ext>
            </a:extLst>
          </p:cNvPr>
          <p:cNvSpPr txBox="1"/>
          <p:nvPr/>
        </p:nvSpPr>
        <p:spPr>
          <a:xfrm>
            <a:off x="3189903" y="5238726"/>
            <a:ext cx="1662315" cy="369332"/>
          </a:xfrm>
          <a:prstGeom prst="rect">
            <a:avLst/>
          </a:prstGeom>
          <a:noFill/>
        </p:spPr>
        <p:txBody>
          <a:bodyPr wrap="square" rtlCol="0">
            <a:spAutoFit/>
          </a:bodyPr>
          <a:lstStyle/>
          <a:p>
            <a:r>
              <a:rPr lang="en-US" dirty="0"/>
              <a:t>AR(9) Model</a:t>
            </a:r>
          </a:p>
        </p:txBody>
      </p:sp>
    </p:spTree>
    <p:extLst>
      <p:ext uri="{BB962C8B-B14F-4D97-AF65-F5344CB8AC3E}">
        <p14:creationId xmlns:p14="http://schemas.microsoft.com/office/powerpoint/2010/main" val="2553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688</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Liberation Sans</vt:lpstr>
      <vt:lpstr>Office Theme</vt:lpstr>
      <vt:lpstr>MSDS-6373 Time Series FLS Unit 4</vt:lpstr>
      <vt:lpstr>AR(p) model</vt:lpstr>
      <vt:lpstr>Walmart data (Store 9 Item 50)</vt:lpstr>
      <vt:lpstr>AR(1)  Model</vt:lpstr>
      <vt:lpstr>AR(6)  Model</vt:lpstr>
      <vt:lpstr>AR(8)  Model</vt:lpstr>
      <vt:lpstr>AR(9)  Model</vt:lpstr>
      <vt:lpstr>Model Comparison</vt:lpstr>
      <vt:lpstr>Plots</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SMU-MSDS-6373 Time Series FLS Unit 2</dc:title>
  <dc:creator>Patel, Rashmi</dc:creator>
  <cp:lastModifiedBy>Patel, Rashmi</cp:lastModifiedBy>
  <cp:revision>82</cp:revision>
  <dcterms:created xsi:type="dcterms:W3CDTF">2022-04-30T20:41:09Z</dcterms:created>
  <dcterms:modified xsi:type="dcterms:W3CDTF">2022-05-16T21:50:43Z</dcterms:modified>
</cp:coreProperties>
</file>