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92" r:id="rId4"/>
    <p:sldId id="257" r:id="rId5"/>
    <p:sldId id="258" r:id="rId6"/>
    <p:sldId id="297" r:id="rId7"/>
    <p:sldId id="29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rth/Downloads/case_study_3_-_new_ad_reven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rth/Downloads/case_study_3_-_new_ad_revenu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rth/Downloads/case_study_3_-_new_ad_revenu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rth/Downloads/case_study_3_-_new_ad_revenu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Advertisers Age vs Yearly % Revenue in 1</a:t>
            </a:r>
            <a:r>
              <a:rPr lang="en-US" baseline="30000" dirty="0"/>
              <a:t>st</a:t>
            </a:r>
            <a:r>
              <a:rPr lang="en-US" dirty="0"/>
              <a:t> Quarter </a:t>
            </a:r>
          </a:p>
        </c:rich>
      </c:tx>
      <c:layout>
        <c:manualLayout>
          <c:xMode val="edge"/>
          <c:yMode val="edge"/>
          <c:x val="0.17950414513163829"/>
          <c:y val="3.5398230088495575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Sheet1!$B$4</c:f>
              <c:strCache>
                <c:ptCount val="1"/>
                <c:pt idx="0">
                  <c:v>2015Q1</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Sheet1!$B$5:$B$20</c:f>
              <c:numCache>
                <c:formatCode>0%</c:formatCode>
                <c:ptCount val="16"/>
                <c:pt idx="0">
                  <c:v>0.13</c:v>
                </c:pt>
                <c:pt idx="1">
                  <c:v>0.21</c:v>
                </c:pt>
                <c:pt idx="2">
                  <c:v>0.19999999999999998</c:v>
                </c:pt>
                <c:pt idx="3">
                  <c:v>0.19999999999999998</c:v>
                </c:pt>
                <c:pt idx="4">
                  <c:v>0.21</c:v>
                </c:pt>
                <c:pt idx="5">
                  <c:v>0.25</c:v>
                </c:pt>
                <c:pt idx="6">
                  <c:v>0.28000000000000003</c:v>
                </c:pt>
                <c:pt idx="7">
                  <c:v>0.29000000000000004</c:v>
                </c:pt>
                <c:pt idx="8">
                  <c:v>0.30000000000000004</c:v>
                </c:pt>
                <c:pt idx="9">
                  <c:v>0.30000000000000004</c:v>
                </c:pt>
                <c:pt idx="10">
                  <c:v>0.31</c:v>
                </c:pt>
                <c:pt idx="11">
                  <c:v>0.35000000000000003</c:v>
                </c:pt>
                <c:pt idx="12">
                  <c:v>0.38</c:v>
                </c:pt>
                <c:pt idx="13">
                  <c:v>0.42000000000000004</c:v>
                </c:pt>
                <c:pt idx="14">
                  <c:v>0.44</c:v>
                </c:pt>
                <c:pt idx="15">
                  <c:v>0.47000000000000003</c:v>
                </c:pt>
              </c:numCache>
            </c:numRef>
          </c:val>
          <c:smooth val="0"/>
          <c:extLst>
            <c:ext xmlns:c16="http://schemas.microsoft.com/office/drawing/2014/chart" uri="{C3380CC4-5D6E-409C-BE32-E72D297353CC}">
              <c16:uniqueId val="{00000000-95DA-7A46-92C2-7E7C3E77E00F}"/>
            </c:ext>
          </c:extLst>
        </c:ser>
        <c:ser>
          <c:idx val="1"/>
          <c:order val="1"/>
          <c:tx>
            <c:strRef>
              <c:f>Sheet1!$F$4</c:f>
              <c:strCache>
                <c:ptCount val="1"/>
                <c:pt idx="0">
                  <c:v>2016Q1</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Sheet1!$F$5:$F$20</c:f>
              <c:numCache>
                <c:formatCode>0%</c:formatCode>
                <c:ptCount val="16"/>
                <c:pt idx="0">
                  <c:v>0.16</c:v>
                </c:pt>
                <c:pt idx="1">
                  <c:v>0.19</c:v>
                </c:pt>
                <c:pt idx="2">
                  <c:v>0.19999999999999998</c:v>
                </c:pt>
                <c:pt idx="3">
                  <c:v>0.22999999999999998</c:v>
                </c:pt>
                <c:pt idx="4">
                  <c:v>0.25</c:v>
                </c:pt>
                <c:pt idx="5">
                  <c:v>0.27</c:v>
                </c:pt>
                <c:pt idx="6">
                  <c:v>0.28000000000000003</c:v>
                </c:pt>
                <c:pt idx="7">
                  <c:v>0.28000000000000003</c:v>
                </c:pt>
                <c:pt idx="8">
                  <c:v>0.28000000000000003</c:v>
                </c:pt>
                <c:pt idx="9">
                  <c:v>0.33</c:v>
                </c:pt>
                <c:pt idx="10">
                  <c:v>0.37</c:v>
                </c:pt>
                <c:pt idx="11">
                  <c:v>0.39</c:v>
                </c:pt>
                <c:pt idx="12">
                  <c:v>0.42000000000000004</c:v>
                </c:pt>
              </c:numCache>
            </c:numRef>
          </c:val>
          <c:smooth val="0"/>
          <c:extLst>
            <c:ext xmlns:c16="http://schemas.microsoft.com/office/drawing/2014/chart" uri="{C3380CC4-5D6E-409C-BE32-E72D297353CC}">
              <c16:uniqueId val="{00000001-95DA-7A46-92C2-7E7C3E77E00F}"/>
            </c:ext>
          </c:extLst>
        </c:ser>
        <c:ser>
          <c:idx val="2"/>
          <c:order val="2"/>
          <c:tx>
            <c:strRef>
              <c:f>Sheet1!$J$4</c:f>
              <c:strCache>
                <c:ptCount val="1"/>
                <c:pt idx="0">
                  <c:v>2017Q1</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Sheet1!$J$5:$J$20</c:f>
              <c:numCache>
                <c:formatCode>0%</c:formatCode>
                <c:ptCount val="16"/>
                <c:pt idx="0">
                  <c:v>0.21</c:v>
                </c:pt>
                <c:pt idx="1">
                  <c:v>0.22999999999999998</c:v>
                </c:pt>
                <c:pt idx="2">
                  <c:v>0.22</c:v>
                </c:pt>
                <c:pt idx="3">
                  <c:v>0.24</c:v>
                </c:pt>
                <c:pt idx="4">
                  <c:v>0.26</c:v>
                </c:pt>
                <c:pt idx="5">
                  <c:v>0.29000000000000004</c:v>
                </c:pt>
                <c:pt idx="6">
                  <c:v>0.31</c:v>
                </c:pt>
                <c:pt idx="7">
                  <c:v>0.35000000000000003</c:v>
                </c:pt>
                <c:pt idx="8">
                  <c:v>0.39</c:v>
                </c:pt>
              </c:numCache>
            </c:numRef>
          </c:val>
          <c:smooth val="0"/>
          <c:extLst>
            <c:ext xmlns:c16="http://schemas.microsoft.com/office/drawing/2014/chart" uri="{C3380CC4-5D6E-409C-BE32-E72D297353CC}">
              <c16:uniqueId val="{00000002-95DA-7A46-92C2-7E7C3E77E00F}"/>
            </c:ext>
          </c:extLst>
        </c:ser>
        <c:ser>
          <c:idx val="3"/>
          <c:order val="3"/>
          <c:tx>
            <c:strRef>
              <c:f>Sheet1!$N$4</c:f>
              <c:strCache>
                <c:ptCount val="1"/>
                <c:pt idx="0">
                  <c:v>2018Q1</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Sheet1!$N$5:$N$20</c:f>
              <c:numCache>
                <c:formatCode>0%</c:formatCode>
                <c:ptCount val="16"/>
                <c:pt idx="0">
                  <c:v>0.24</c:v>
                </c:pt>
                <c:pt idx="1">
                  <c:v>0.26</c:v>
                </c:pt>
                <c:pt idx="2">
                  <c:v>0.29000000000000004</c:v>
                </c:pt>
                <c:pt idx="3">
                  <c:v>0.33</c:v>
                </c:pt>
                <c:pt idx="4">
                  <c:v>0.34</c:v>
                </c:pt>
              </c:numCache>
            </c:numRef>
          </c:val>
          <c:smooth val="0"/>
          <c:extLst>
            <c:ext xmlns:c16="http://schemas.microsoft.com/office/drawing/2014/chart" uri="{C3380CC4-5D6E-409C-BE32-E72D297353CC}">
              <c16:uniqueId val="{00000003-95DA-7A46-92C2-7E7C3E77E00F}"/>
            </c:ext>
          </c:extLst>
        </c:ser>
        <c:ser>
          <c:idx val="4"/>
          <c:order val="4"/>
          <c:tx>
            <c:strRef>
              <c:f>Sheet1!$R$5</c:f>
              <c:strCache>
                <c:ptCount val="1"/>
                <c:pt idx="0">
                  <c:v>28%</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val>
            <c:numRef>
              <c:f>Sheet1!$R$6:$R$20</c:f>
              <c:numCache>
                <c:formatCode>General</c:formatCode>
                <c:ptCount val="15"/>
              </c:numCache>
            </c:numRef>
          </c:val>
          <c:smooth val="0"/>
          <c:extLst>
            <c:ext xmlns:c16="http://schemas.microsoft.com/office/drawing/2014/chart" uri="{C3380CC4-5D6E-409C-BE32-E72D297353CC}">
              <c16:uniqueId val="{00000004-95DA-7A46-92C2-7E7C3E77E00F}"/>
            </c:ext>
          </c:extLst>
        </c:ser>
        <c:dLbls>
          <c:showLegendKey val="0"/>
          <c:showVal val="0"/>
          <c:showCatName val="0"/>
          <c:showSerName val="0"/>
          <c:showPercent val="0"/>
          <c:showBubbleSize val="0"/>
        </c:dLbls>
        <c:smooth val="0"/>
        <c:axId val="750095215"/>
        <c:axId val="771220799"/>
      </c:lineChart>
      <c:catAx>
        <c:axId val="75009521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dirty="0"/>
                  <a:t>Advertiser Age (Years)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220799"/>
        <c:crosses val="autoZero"/>
        <c:auto val="1"/>
        <c:lblAlgn val="ctr"/>
        <c:lblOffset val="100"/>
        <c:noMultiLvlLbl val="0"/>
      </c:catAx>
      <c:valAx>
        <c:axId val="771220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Yearyly revenue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095215"/>
        <c:crosses val="autoZero"/>
        <c:crossBetween val="between"/>
      </c:valAx>
      <c:spPr>
        <a:noFill/>
        <a:ln>
          <a:noFill/>
        </a:ln>
        <a:effectLst/>
      </c:spPr>
    </c:plotArea>
    <c:legend>
      <c:legendPos val="b"/>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Advertisers Age vs Yearly % Revenue in 2</a:t>
            </a:r>
            <a:r>
              <a:rPr lang="en-US" baseline="30000" dirty="0"/>
              <a:t>nd</a:t>
            </a:r>
            <a:r>
              <a:rPr lang="en-US" baseline="0" dirty="0"/>
              <a:t> Quarter</a:t>
            </a:r>
            <a:r>
              <a:rPr lang="en-US" dirty="0"/>
              <a:t> </a:t>
            </a:r>
          </a:p>
        </c:rich>
      </c:tx>
      <c:layout>
        <c:manualLayout>
          <c:xMode val="edge"/>
          <c:yMode val="edge"/>
          <c:x val="0.2587992125984252"/>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Sheet1!$C$4</c:f>
              <c:strCache>
                <c:ptCount val="1"/>
                <c:pt idx="0">
                  <c:v>2015Q2</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Sheet1!$C$5:$C$20</c:f>
              <c:numCache>
                <c:formatCode>0%</c:formatCode>
                <c:ptCount val="16"/>
                <c:pt idx="0">
                  <c:v>0.16999999999999998</c:v>
                </c:pt>
                <c:pt idx="1">
                  <c:v>0.18</c:v>
                </c:pt>
                <c:pt idx="2">
                  <c:v>0.19999999999999998</c:v>
                </c:pt>
                <c:pt idx="3">
                  <c:v>0.27</c:v>
                </c:pt>
                <c:pt idx="4">
                  <c:v>0.26</c:v>
                </c:pt>
                <c:pt idx="5">
                  <c:v>0.33</c:v>
                </c:pt>
                <c:pt idx="6">
                  <c:v>0.35000000000000003</c:v>
                </c:pt>
                <c:pt idx="7">
                  <c:v>0.35000000000000003</c:v>
                </c:pt>
                <c:pt idx="8">
                  <c:v>0.37</c:v>
                </c:pt>
                <c:pt idx="9">
                  <c:v>0.38</c:v>
                </c:pt>
                <c:pt idx="10">
                  <c:v>0.38</c:v>
                </c:pt>
                <c:pt idx="11">
                  <c:v>0.41000000000000003</c:v>
                </c:pt>
                <c:pt idx="12">
                  <c:v>0.43</c:v>
                </c:pt>
                <c:pt idx="13">
                  <c:v>0.46</c:v>
                </c:pt>
                <c:pt idx="14">
                  <c:v>0.47000000000000003</c:v>
                </c:pt>
                <c:pt idx="15">
                  <c:v>0.49</c:v>
                </c:pt>
              </c:numCache>
            </c:numRef>
          </c:val>
          <c:smooth val="0"/>
          <c:extLst>
            <c:ext xmlns:c16="http://schemas.microsoft.com/office/drawing/2014/chart" uri="{C3380CC4-5D6E-409C-BE32-E72D297353CC}">
              <c16:uniqueId val="{00000000-A6F6-224D-9FAC-CAE746ABC530}"/>
            </c:ext>
          </c:extLst>
        </c:ser>
        <c:ser>
          <c:idx val="1"/>
          <c:order val="1"/>
          <c:tx>
            <c:strRef>
              <c:f>Sheet1!$G$4</c:f>
              <c:strCache>
                <c:ptCount val="1"/>
                <c:pt idx="0">
                  <c:v>2016Q2</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Sheet1!$G$5:$G$20</c:f>
              <c:numCache>
                <c:formatCode>0%</c:formatCode>
                <c:ptCount val="16"/>
                <c:pt idx="0">
                  <c:v>0.18</c:v>
                </c:pt>
                <c:pt idx="1">
                  <c:v>0.21</c:v>
                </c:pt>
                <c:pt idx="2">
                  <c:v>0.22</c:v>
                </c:pt>
                <c:pt idx="3">
                  <c:v>0.24</c:v>
                </c:pt>
                <c:pt idx="4">
                  <c:v>0.24</c:v>
                </c:pt>
                <c:pt idx="5">
                  <c:v>0.25</c:v>
                </c:pt>
                <c:pt idx="6">
                  <c:v>0.25</c:v>
                </c:pt>
                <c:pt idx="7">
                  <c:v>0.30000000000000004</c:v>
                </c:pt>
                <c:pt idx="8">
                  <c:v>0.32</c:v>
                </c:pt>
                <c:pt idx="9">
                  <c:v>0.32</c:v>
                </c:pt>
                <c:pt idx="10">
                  <c:v>0.35000000000000003</c:v>
                </c:pt>
                <c:pt idx="11">
                  <c:v>0.4</c:v>
                </c:pt>
              </c:numCache>
            </c:numRef>
          </c:val>
          <c:smooth val="0"/>
          <c:extLst>
            <c:ext xmlns:c16="http://schemas.microsoft.com/office/drawing/2014/chart" uri="{C3380CC4-5D6E-409C-BE32-E72D297353CC}">
              <c16:uniqueId val="{00000001-A6F6-224D-9FAC-CAE746ABC530}"/>
            </c:ext>
          </c:extLst>
        </c:ser>
        <c:ser>
          <c:idx val="2"/>
          <c:order val="2"/>
          <c:tx>
            <c:strRef>
              <c:f>Sheet1!$K$4</c:f>
              <c:strCache>
                <c:ptCount val="1"/>
                <c:pt idx="0">
                  <c:v>2017Q2</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Sheet1!$K$5:$K$20</c:f>
              <c:numCache>
                <c:formatCode>0%</c:formatCode>
                <c:ptCount val="16"/>
                <c:pt idx="0">
                  <c:v>0.22</c:v>
                </c:pt>
                <c:pt idx="1">
                  <c:v>0.25</c:v>
                </c:pt>
                <c:pt idx="2">
                  <c:v>0.22</c:v>
                </c:pt>
                <c:pt idx="3">
                  <c:v>0.24</c:v>
                </c:pt>
                <c:pt idx="4">
                  <c:v>0.28000000000000003</c:v>
                </c:pt>
                <c:pt idx="5">
                  <c:v>0.29000000000000004</c:v>
                </c:pt>
                <c:pt idx="6">
                  <c:v>0.31</c:v>
                </c:pt>
                <c:pt idx="7">
                  <c:v>0.33</c:v>
                </c:pt>
              </c:numCache>
            </c:numRef>
          </c:val>
          <c:smooth val="0"/>
          <c:extLst>
            <c:ext xmlns:c16="http://schemas.microsoft.com/office/drawing/2014/chart" uri="{C3380CC4-5D6E-409C-BE32-E72D297353CC}">
              <c16:uniqueId val="{00000002-A6F6-224D-9FAC-CAE746ABC530}"/>
            </c:ext>
          </c:extLst>
        </c:ser>
        <c:ser>
          <c:idx val="3"/>
          <c:order val="3"/>
          <c:tx>
            <c:strRef>
              <c:f>Sheet1!$O$4</c:f>
              <c:strCache>
                <c:ptCount val="1"/>
                <c:pt idx="0">
                  <c:v>2018Q2</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Sheet1!$O$5:$O$20</c:f>
              <c:numCache>
                <c:formatCode>0%</c:formatCode>
                <c:ptCount val="16"/>
                <c:pt idx="0">
                  <c:v>0.25</c:v>
                </c:pt>
                <c:pt idx="1">
                  <c:v>0.31</c:v>
                </c:pt>
                <c:pt idx="2">
                  <c:v>0.31</c:v>
                </c:pt>
                <c:pt idx="3">
                  <c:v>0.34</c:v>
                </c:pt>
              </c:numCache>
            </c:numRef>
          </c:val>
          <c:smooth val="0"/>
          <c:extLst>
            <c:ext xmlns:c16="http://schemas.microsoft.com/office/drawing/2014/chart" uri="{C3380CC4-5D6E-409C-BE32-E72D297353CC}">
              <c16:uniqueId val="{00000003-A6F6-224D-9FAC-CAE746ABC530}"/>
            </c:ext>
          </c:extLst>
        </c:ser>
        <c:dLbls>
          <c:showLegendKey val="0"/>
          <c:showVal val="0"/>
          <c:showCatName val="0"/>
          <c:showSerName val="0"/>
          <c:showPercent val="0"/>
          <c:showBubbleSize val="0"/>
        </c:dLbls>
        <c:smooth val="0"/>
        <c:axId val="750095215"/>
        <c:axId val="771220799"/>
      </c:lineChart>
      <c:catAx>
        <c:axId val="75009521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dirty="0"/>
                  <a:t>Advertiser Age (Years)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220799"/>
        <c:crosses val="autoZero"/>
        <c:auto val="1"/>
        <c:lblAlgn val="ctr"/>
        <c:lblOffset val="100"/>
        <c:noMultiLvlLbl val="0"/>
      </c:catAx>
      <c:valAx>
        <c:axId val="771220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Yearyly revenue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095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Advertisers Age vs Yearly % Revenue in 3rd</a:t>
            </a:r>
            <a:r>
              <a:rPr lang="en-US" baseline="0"/>
              <a:t> Quarter</a:t>
            </a:r>
            <a:r>
              <a:rPr lang="en-US"/>
              <a:t> </a:t>
            </a:r>
          </a:p>
        </c:rich>
      </c:tx>
      <c:layout>
        <c:manualLayout>
          <c:xMode val="edge"/>
          <c:yMode val="edge"/>
          <c:x val="0.2587992125984252"/>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Sheet1!$D$4</c:f>
              <c:strCache>
                <c:ptCount val="1"/>
                <c:pt idx="0">
                  <c:v>2015Q3</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Sheet1!$D$5:$D$20</c:f>
              <c:numCache>
                <c:formatCode>0%</c:formatCode>
                <c:ptCount val="16"/>
                <c:pt idx="0">
                  <c:v>0.13999999999999999</c:v>
                </c:pt>
                <c:pt idx="1">
                  <c:v>0.18</c:v>
                </c:pt>
                <c:pt idx="2">
                  <c:v>0.19999999999999998</c:v>
                </c:pt>
                <c:pt idx="3">
                  <c:v>0.26</c:v>
                </c:pt>
                <c:pt idx="4">
                  <c:v>0.27</c:v>
                </c:pt>
                <c:pt idx="5">
                  <c:v>0.30000000000000004</c:v>
                </c:pt>
                <c:pt idx="6">
                  <c:v>0.31</c:v>
                </c:pt>
                <c:pt idx="7">
                  <c:v>0.32</c:v>
                </c:pt>
                <c:pt idx="8">
                  <c:v>0.32</c:v>
                </c:pt>
                <c:pt idx="9">
                  <c:v>0.30000000000000004</c:v>
                </c:pt>
                <c:pt idx="10">
                  <c:v>0.33</c:v>
                </c:pt>
                <c:pt idx="11">
                  <c:v>0.37</c:v>
                </c:pt>
                <c:pt idx="12">
                  <c:v>0.4</c:v>
                </c:pt>
                <c:pt idx="13">
                  <c:v>0.43</c:v>
                </c:pt>
                <c:pt idx="14">
                  <c:v>0.43</c:v>
                </c:pt>
              </c:numCache>
            </c:numRef>
          </c:val>
          <c:smooth val="0"/>
          <c:extLst>
            <c:ext xmlns:c16="http://schemas.microsoft.com/office/drawing/2014/chart" uri="{C3380CC4-5D6E-409C-BE32-E72D297353CC}">
              <c16:uniqueId val="{00000000-AB43-204B-AC66-3F797F3CC090}"/>
            </c:ext>
          </c:extLst>
        </c:ser>
        <c:ser>
          <c:idx val="1"/>
          <c:order val="1"/>
          <c:tx>
            <c:strRef>
              <c:f>Sheet1!$H$4</c:f>
              <c:strCache>
                <c:ptCount val="1"/>
                <c:pt idx="0">
                  <c:v>2016Q3</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Sheet1!$H$5:$H$20</c:f>
              <c:numCache>
                <c:formatCode>0%</c:formatCode>
                <c:ptCount val="16"/>
                <c:pt idx="0">
                  <c:v>0.16999999999999998</c:v>
                </c:pt>
                <c:pt idx="1">
                  <c:v>0.22</c:v>
                </c:pt>
                <c:pt idx="2">
                  <c:v>0.24</c:v>
                </c:pt>
                <c:pt idx="3">
                  <c:v>0.22999999999999998</c:v>
                </c:pt>
                <c:pt idx="4">
                  <c:v>0.25</c:v>
                </c:pt>
                <c:pt idx="5">
                  <c:v>0.25</c:v>
                </c:pt>
                <c:pt idx="6">
                  <c:v>0.29000000000000004</c:v>
                </c:pt>
                <c:pt idx="7">
                  <c:v>0.33</c:v>
                </c:pt>
                <c:pt idx="8">
                  <c:v>0.35000000000000003</c:v>
                </c:pt>
                <c:pt idx="9">
                  <c:v>0.39</c:v>
                </c:pt>
                <c:pt idx="10">
                  <c:v>0.41000000000000003</c:v>
                </c:pt>
              </c:numCache>
            </c:numRef>
          </c:val>
          <c:smooth val="0"/>
          <c:extLst>
            <c:ext xmlns:c16="http://schemas.microsoft.com/office/drawing/2014/chart" uri="{C3380CC4-5D6E-409C-BE32-E72D297353CC}">
              <c16:uniqueId val="{00000001-AB43-204B-AC66-3F797F3CC090}"/>
            </c:ext>
          </c:extLst>
        </c:ser>
        <c:ser>
          <c:idx val="2"/>
          <c:order val="2"/>
          <c:tx>
            <c:strRef>
              <c:f>Sheet1!$L$4</c:f>
              <c:strCache>
                <c:ptCount val="1"/>
                <c:pt idx="0">
                  <c:v>2017Q3</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Sheet1!$L$5:$L$20</c:f>
              <c:numCache>
                <c:formatCode>0%</c:formatCode>
                <c:ptCount val="16"/>
                <c:pt idx="0">
                  <c:v>0.24</c:v>
                </c:pt>
                <c:pt idx="1">
                  <c:v>0.26</c:v>
                </c:pt>
                <c:pt idx="2">
                  <c:v>0.22999999999999998</c:v>
                </c:pt>
                <c:pt idx="3">
                  <c:v>0.27</c:v>
                </c:pt>
                <c:pt idx="4">
                  <c:v>0.29000000000000004</c:v>
                </c:pt>
                <c:pt idx="5">
                  <c:v>0.33</c:v>
                </c:pt>
                <c:pt idx="6">
                  <c:v>0.34</c:v>
                </c:pt>
              </c:numCache>
            </c:numRef>
          </c:val>
          <c:smooth val="0"/>
          <c:extLst>
            <c:ext xmlns:c16="http://schemas.microsoft.com/office/drawing/2014/chart" uri="{C3380CC4-5D6E-409C-BE32-E72D297353CC}">
              <c16:uniqueId val="{00000002-AB43-204B-AC66-3F797F3CC090}"/>
            </c:ext>
          </c:extLst>
        </c:ser>
        <c:ser>
          <c:idx val="3"/>
          <c:order val="3"/>
          <c:tx>
            <c:strRef>
              <c:f>Sheet1!$P$4</c:f>
              <c:strCache>
                <c:ptCount val="1"/>
                <c:pt idx="0">
                  <c:v>2018Q3</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Sheet1!$P$5:$P$20</c:f>
              <c:numCache>
                <c:formatCode>0%</c:formatCode>
                <c:ptCount val="16"/>
                <c:pt idx="0">
                  <c:v>0.26</c:v>
                </c:pt>
                <c:pt idx="1">
                  <c:v>0.30000000000000004</c:v>
                </c:pt>
                <c:pt idx="2">
                  <c:v>0.32</c:v>
                </c:pt>
              </c:numCache>
            </c:numRef>
          </c:val>
          <c:smooth val="0"/>
          <c:extLst>
            <c:ext xmlns:c16="http://schemas.microsoft.com/office/drawing/2014/chart" uri="{C3380CC4-5D6E-409C-BE32-E72D297353CC}">
              <c16:uniqueId val="{00000003-AB43-204B-AC66-3F797F3CC090}"/>
            </c:ext>
          </c:extLst>
        </c:ser>
        <c:dLbls>
          <c:showLegendKey val="0"/>
          <c:showVal val="0"/>
          <c:showCatName val="0"/>
          <c:showSerName val="0"/>
          <c:showPercent val="0"/>
          <c:showBubbleSize val="0"/>
        </c:dLbls>
        <c:smooth val="0"/>
        <c:axId val="750095215"/>
        <c:axId val="771220799"/>
      </c:lineChart>
      <c:catAx>
        <c:axId val="75009521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dirty="0"/>
                  <a:t>Advertiser Age (Years)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220799"/>
        <c:crosses val="autoZero"/>
        <c:auto val="1"/>
        <c:lblAlgn val="ctr"/>
        <c:lblOffset val="100"/>
        <c:noMultiLvlLbl val="0"/>
      </c:catAx>
      <c:valAx>
        <c:axId val="771220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Yearyly revenue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095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Advertisers Age vs Yearly % Revenue in 4th</a:t>
            </a:r>
            <a:r>
              <a:rPr lang="en-US" baseline="0"/>
              <a:t> Quarter</a:t>
            </a:r>
            <a:r>
              <a:rPr lang="en-US"/>
              <a:t> </a:t>
            </a:r>
          </a:p>
        </c:rich>
      </c:tx>
      <c:layout>
        <c:manualLayout>
          <c:xMode val="edge"/>
          <c:yMode val="edge"/>
          <c:x val="0.2587992125984252"/>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Sheet1!$E$4</c:f>
              <c:strCache>
                <c:ptCount val="1"/>
                <c:pt idx="0">
                  <c:v>2015Q4</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Sheet1!$E$5:$E$20</c:f>
              <c:numCache>
                <c:formatCode>0%</c:formatCode>
                <c:ptCount val="16"/>
                <c:pt idx="0">
                  <c:v>0.16999999999999998</c:v>
                </c:pt>
                <c:pt idx="1">
                  <c:v>0.18</c:v>
                </c:pt>
                <c:pt idx="2">
                  <c:v>0.19</c:v>
                </c:pt>
                <c:pt idx="3">
                  <c:v>0.22999999999999998</c:v>
                </c:pt>
                <c:pt idx="4">
                  <c:v>0.26</c:v>
                </c:pt>
                <c:pt idx="5">
                  <c:v>0.26</c:v>
                </c:pt>
                <c:pt idx="6">
                  <c:v>0.27</c:v>
                </c:pt>
                <c:pt idx="7">
                  <c:v>0.30000000000000004</c:v>
                </c:pt>
                <c:pt idx="8">
                  <c:v>0.33</c:v>
                </c:pt>
                <c:pt idx="9">
                  <c:v>0.35000000000000003</c:v>
                </c:pt>
                <c:pt idx="10">
                  <c:v>0.35000000000000003</c:v>
                </c:pt>
                <c:pt idx="11">
                  <c:v>0.35000000000000003</c:v>
                </c:pt>
                <c:pt idx="12">
                  <c:v>0.39</c:v>
                </c:pt>
                <c:pt idx="13">
                  <c:v>0.43</c:v>
                </c:pt>
              </c:numCache>
            </c:numRef>
          </c:val>
          <c:smooth val="0"/>
          <c:extLst>
            <c:ext xmlns:c16="http://schemas.microsoft.com/office/drawing/2014/chart" uri="{C3380CC4-5D6E-409C-BE32-E72D297353CC}">
              <c16:uniqueId val="{00000000-6CA9-564E-8803-687002FA474C}"/>
            </c:ext>
          </c:extLst>
        </c:ser>
        <c:ser>
          <c:idx val="1"/>
          <c:order val="1"/>
          <c:tx>
            <c:strRef>
              <c:f>Sheet1!$I$4</c:f>
              <c:strCache>
                <c:ptCount val="1"/>
                <c:pt idx="0">
                  <c:v>2016Q4</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Sheet1!$I$5:$I$20</c:f>
              <c:numCache>
                <c:formatCode>0%</c:formatCode>
                <c:ptCount val="16"/>
                <c:pt idx="0">
                  <c:v>0.19</c:v>
                </c:pt>
                <c:pt idx="1">
                  <c:v>0.22999999999999998</c:v>
                </c:pt>
                <c:pt idx="2">
                  <c:v>0.25</c:v>
                </c:pt>
                <c:pt idx="3">
                  <c:v>0.22999999999999998</c:v>
                </c:pt>
                <c:pt idx="4">
                  <c:v>0.22999999999999998</c:v>
                </c:pt>
                <c:pt idx="5">
                  <c:v>0.22999999999999998</c:v>
                </c:pt>
                <c:pt idx="6">
                  <c:v>0.27</c:v>
                </c:pt>
                <c:pt idx="7">
                  <c:v>0.28000000000000003</c:v>
                </c:pt>
                <c:pt idx="8">
                  <c:v>0.32</c:v>
                </c:pt>
                <c:pt idx="9">
                  <c:v>0.34</c:v>
                </c:pt>
              </c:numCache>
            </c:numRef>
          </c:val>
          <c:smooth val="0"/>
          <c:extLst>
            <c:ext xmlns:c16="http://schemas.microsoft.com/office/drawing/2014/chart" uri="{C3380CC4-5D6E-409C-BE32-E72D297353CC}">
              <c16:uniqueId val="{00000001-6CA9-564E-8803-687002FA474C}"/>
            </c:ext>
          </c:extLst>
        </c:ser>
        <c:ser>
          <c:idx val="2"/>
          <c:order val="2"/>
          <c:tx>
            <c:strRef>
              <c:f>Sheet1!$M$4</c:f>
              <c:strCache>
                <c:ptCount val="1"/>
                <c:pt idx="0">
                  <c:v>2017Q4</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Sheet1!$M$5:$M$20</c:f>
              <c:numCache>
                <c:formatCode>0%</c:formatCode>
                <c:ptCount val="16"/>
                <c:pt idx="0">
                  <c:v>0.23</c:v>
                </c:pt>
                <c:pt idx="1">
                  <c:v>0.22999999999999998</c:v>
                </c:pt>
                <c:pt idx="2">
                  <c:v>0.25</c:v>
                </c:pt>
                <c:pt idx="3">
                  <c:v>0.27</c:v>
                </c:pt>
                <c:pt idx="4">
                  <c:v>0.30000000000000004</c:v>
                </c:pt>
                <c:pt idx="5">
                  <c:v>0.32</c:v>
                </c:pt>
              </c:numCache>
            </c:numRef>
          </c:val>
          <c:smooth val="0"/>
          <c:extLst>
            <c:ext xmlns:c16="http://schemas.microsoft.com/office/drawing/2014/chart" uri="{C3380CC4-5D6E-409C-BE32-E72D297353CC}">
              <c16:uniqueId val="{00000002-6CA9-564E-8803-687002FA474C}"/>
            </c:ext>
          </c:extLst>
        </c:ser>
        <c:ser>
          <c:idx val="3"/>
          <c:order val="3"/>
          <c:tx>
            <c:strRef>
              <c:f>Sheet1!$Q$4</c:f>
              <c:strCache>
                <c:ptCount val="1"/>
                <c:pt idx="0">
                  <c:v>2018Q4</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Sheet1!$Q$5:$Q$20</c:f>
              <c:numCache>
                <c:formatCode>0%</c:formatCode>
                <c:ptCount val="16"/>
                <c:pt idx="0">
                  <c:v>0.25</c:v>
                </c:pt>
                <c:pt idx="1">
                  <c:v>0.33</c:v>
                </c:pt>
              </c:numCache>
            </c:numRef>
          </c:val>
          <c:smooth val="0"/>
          <c:extLst>
            <c:ext xmlns:c16="http://schemas.microsoft.com/office/drawing/2014/chart" uri="{C3380CC4-5D6E-409C-BE32-E72D297353CC}">
              <c16:uniqueId val="{00000003-6CA9-564E-8803-687002FA474C}"/>
            </c:ext>
          </c:extLst>
        </c:ser>
        <c:dLbls>
          <c:showLegendKey val="0"/>
          <c:showVal val="0"/>
          <c:showCatName val="0"/>
          <c:showSerName val="0"/>
          <c:showPercent val="0"/>
          <c:showBubbleSize val="0"/>
        </c:dLbls>
        <c:smooth val="0"/>
        <c:axId val="750095215"/>
        <c:axId val="771220799"/>
      </c:lineChart>
      <c:catAx>
        <c:axId val="75009521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Advertiser Age (Years)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220799"/>
        <c:crosses val="autoZero"/>
        <c:auto val="1"/>
        <c:lblAlgn val="ctr"/>
        <c:lblOffset val="100"/>
        <c:noMultiLvlLbl val="0"/>
      </c:catAx>
      <c:valAx>
        <c:axId val="771220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Yearyly revenue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095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6837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78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0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3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06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3537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7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22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1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284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lasses on top of a book">
            <a:extLst>
              <a:ext uri="{FF2B5EF4-FFF2-40B4-BE49-F238E27FC236}">
                <a16:creationId xmlns:a16="http://schemas.microsoft.com/office/drawing/2014/main" id="{5F385E4F-2425-47BA-8909-8173D53F842C}"/>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brightnessContrast bright="-40000" contrast="40000"/>
                    </a14:imgEffect>
                  </a14:imgLayer>
                </a14:imgProps>
              </a:ext>
            </a:extLst>
          </a:blip>
          <a:srcRect t="13660" b="1435"/>
          <a:stretch/>
        </p:blipFill>
        <p:spPr>
          <a:xfrm>
            <a:off x="20" y="10"/>
            <a:ext cx="12191980" cy="6857990"/>
          </a:xfrm>
          <a:prstGeom prst="rect">
            <a:avLst/>
          </a:prstGeom>
        </p:spPr>
      </p:pic>
      <p:sp>
        <p:nvSpPr>
          <p:cNvPr id="2" name="Title 1">
            <a:extLst>
              <a:ext uri="{FF2B5EF4-FFF2-40B4-BE49-F238E27FC236}">
                <a16:creationId xmlns:a16="http://schemas.microsoft.com/office/drawing/2014/main" id="{DED4A9AE-8269-3743-9139-7BB1C63667A3}"/>
              </a:ext>
            </a:extLst>
          </p:cNvPr>
          <p:cNvSpPr>
            <a:spLocks noGrp="1"/>
          </p:cNvSpPr>
          <p:nvPr>
            <p:ph type="ctrTitle"/>
          </p:nvPr>
        </p:nvSpPr>
        <p:spPr>
          <a:xfrm>
            <a:off x="918013" y="1148980"/>
            <a:ext cx="10059227" cy="1532255"/>
          </a:xfrm>
        </p:spPr>
        <p:txBody>
          <a:bodyPr anchor="b">
            <a:normAutofit/>
          </a:bodyPr>
          <a:lstStyle/>
          <a:p>
            <a:pPr algn="ctr"/>
            <a:r>
              <a:rPr lang="en-US" b="1" dirty="0"/>
              <a:t>6390 Case Study 3</a:t>
            </a:r>
          </a:p>
        </p:txBody>
      </p:sp>
      <p:sp>
        <p:nvSpPr>
          <p:cNvPr id="3" name="Subtitle 2">
            <a:extLst>
              <a:ext uri="{FF2B5EF4-FFF2-40B4-BE49-F238E27FC236}">
                <a16:creationId xmlns:a16="http://schemas.microsoft.com/office/drawing/2014/main" id="{29D672D6-2A1D-5E4C-8532-E1D6758189FF}"/>
              </a:ext>
            </a:extLst>
          </p:cNvPr>
          <p:cNvSpPr>
            <a:spLocks noGrp="1"/>
          </p:cNvSpPr>
          <p:nvPr>
            <p:ph type="subTitle" idx="1"/>
          </p:nvPr>
        </p:nvSpPr>
        <p:spPr>
          <a:xfrm>
            <a:off x="3410615" y="2919471"/>
            <a:ext cx="5074022" cy="1257295"/>
          </a:xfrm>
        </p:spPr>
        <p:txBody>
          <a:bodyPr anchor="t">
            <a:normAutofit/>
          </a:bodyPr>
          <a:lstStyle/>
          <a:p>
            <a:pPr algn="ctr"/>
            <a:r>
              <a:rPr lang="en-US" dirty="0"/>
              <a:t>By-Rashmi Patel</a:t>
            </a:r>
          </a:p>
        </p:txBody>
      </p:sp>
      <p:pic>
        <p:nvPicPr>
          <p:cNvPr id="19" name="Picture 18" descr="Icon&#10;&#10;Description automatically generated">
            <a:extLst>
              <a:ext uri="{FF2B5EF4-FFF2-40B4-BE49-F238E27FC236}">
                <a16:creationId xmlns:a16="http://schemas.microsoft.com/office/drawing/2014/main" id="{F812E50A-7374-644C-AED7-BA43CB95AB74}"/>
              </a:ext>
            </a:extLst>
          </p:cNvPr>
          <p:cNvPicPr>
            <a:picLocks noChangeAspect="1"/>
          </p:cNvPicPr>
          <p:nvPr/>
        </p:nvPicPr>
        <p:blipFill>
          <a:blip r:embed="rId4"/>
          <a:stretch>
            <a:fillRect/>
          </a:stretch>
        </p:blipFill>
        <p:spPr>
          <a:xfrm>
            <a:off x="11105829" y="5851525"/>
            <a:ext cx="876300" cy="812800"/>
          </a:xfrm>
          <a:prstGeom prst="rect">
            <a:avLst/>
          </a:prstGeom>
        </p:spPr>
      </p:pic>
    </p:spTree>
    <p:extLst>
      <p:ext uri="{BB962C8B-B14F-4D97-AF65-F5344CB8AC3E}">
        <p14:creationId xmlns:p14="http://schemas.microsoft.com/office/powerpoint/2010/main" val="6884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F032-1ECC-4CCD-8822-FE0740027DB5}"/>
              </a:ext>
            </a:extLst>
          </p:cNvPr>
          <p:cNvSpPr>
            <a:spLocks noGrp="1"/>
          </p:cNvSpPr>
          <p:nvPr>
            <p:ph type="title"/>
          </p:nvPr>
        </p:nvSpPr>
        <p:spPr/>
        <p:txBody>
          <a:bodyPr/>
          <a:lstStyle/>
          <a:p>
            <a:r>
              <a:rPr lang="en-US" dirty="0"/>
              <a:t>Case Study #3 (Practice w/ Stories)</a:t>
            </a:r>
          </a:p>
        </p:txBody>
      </p:sp>
      <p:sp>
        <p:nvSpPr>
          <p:cNvPr id="3" name="Content Placeholder 2">
            <a:extLst>
              <a:ext uri="{FF2B5EF4-FFF2-40B4-BE49-F238E27FC236}">
                <a16:creationId xmlns:a16="http://schemas.microsoft.com/office/drawing/2014/main" id="{97CF2736-FE59-41F2-A855-E5F7A608DDA3}"/>
              </a:ext>
            </a:extLst>
          </p:cNvPr>
          <p:cNvSpPr>
            <a:spLocks noGrp="1"/>
          </p:cNvSpPr>
          <p:nvPr>
            <p:ph idx="1"/>
          </p:nvPr>
        </p:nvSpPr>
        <p:spPr/>
        <p:txBody>
          <a:bodyPr/>
          <a:lstStyle/>
          <a:p>
            <a:r>
              <a:rPr lang="en-US" sz="1600" dirty="0"/>
              <a:t>Imagine you are an analyst at a digital marketing company. A new feature was recently rolled out that allows your company’s clients to create better ads and will introduce a new revenue stream for your platform. The challenge is that the feature has a steep learning curve, and client adoption levels are currently low. Overall, you have seen improvement over time, in terms of clients using the feature and increased revenue from it. The head of client support wants to know what the feature’s adoption level looks like for new advertisers specifically (First time advertisers on your platform.)  Your colleague put together a heatmap as a first look at the data. Complete the following steps:</a:t>
            </a:r>
          </a:p>
          <a:p>
            <a:r>
              <a:rPr lang="en-US" sz="1600" dirty="0"/>
              <a:t>1) Review the heatmap and reflect on what you like about the current visual by writing a few sentences about its positive points.</a:t>
            </a:r>
          </a:p>
          <a:p>
            <a:r>
              <a:rPr lang="en-US" sz="1600" dirty="0"/>
              <a:t>2) Make a list about what is not ideal about the current visual.</a:t>
            </a:r>
          </a:p>
          <a:p>
            <a:r>
              <a:rPr lang="en-US" sz="1600" dirty="0"/>
              <a:t>3) How would you show the data? Use the data and iterate in the tool of your choice to create your preferred view.</a:t>
            </a:r>
          </a:p>
        </p:txBody>
      </p:sp>
    </p:spTree>
    <p:extLst>
      <p:ext uri="{BB962C8B-B14F-4D97-AF65-F5344CB8AC3E}">
        <p14:creationId xmlns:p14="http://schemas.microsoft.com/office/powerpoint/2010/main" val="22482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C2A8E-636C-4BC2-8CD2-7176E29A9299}"/>
              </a:ext>
            </a:extLst>
          </p:cNvPr>
          <p:cNvPicPr>
            <a:picLocks noChangeAspect="1"/>
          </p:cNvPicPr>
          <p:nvPr/>
        </p:nvPicPr>
        <p:blipFill>
          <a:blip r:embed="rId2"/>
          <a:stretch>
            <a:fillRect/>
          </a:stretch>
        </p:blipFill>
        <p:spPr>
          <a:xfrm>
            <a:off x="844826" y="608029"/>
            <a:ext cx="11069887" cy="5946828"/>
          </a:xfrm>
          <a:prstGeom prst="rect">
            <a:avLst/>
          </a:prstGeom>
        </p:spPr>
      </p:pic>
    </p:spTree>
    <p:extLst>
      <p:ext uri="{BB962C8B-B14F-4D97-AF65-F5344CB8AC3E}">
        <p14:creationId xmlns:p14="http://schemas.microsoft.com/office/powerpoint/2010/main" val="88386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3DC3-60E1-664E-993E-F2DB43005873}"/>
              </a:ext>
            </a:extLst>
          </p:cNvPr>
          <p:cNvSpPr>
            <a:spLocks noGrp="1"/>
          </p:cNvSpPr>
          <p:nvPr>
            <p:ph type="title"/>
          </p:nvPr>
        </p:nvSpPr>
        <p:spPr/>
        <p:txBody>
          <a:bodyPr>
            <a:normAutofit/>
          </a:bodyPr>
          <a:lstStyle/>
          <a:p>
            <a:r>
              <a:rPr lang="en-US" sz="2800" dirty="0"/>
              <a:t>Review the heatmap and reflect on what you like about the current visual by writing a few sentences about its positive points.</a:t>
            </a:r>
          </a:p>
        </p:txBody>
      </p:sp>
      <p:sp>
        <p:nvSpPr>
          <p:cNvPr id="3" name="TextBox 2">
            <a:extLst>
              <a:ext uri="{FF2B5EF4-FFF2-40B4-BE49-F238E27FC236}">
                <a16:creationId xmlns:a16="http://schemas.microsoft.com/office/drawing/2014/main" id="{6F49A810-4E61-704A-9C96-6E76D6264BD2}"/>
              </a:ext>
            </a:extLst>
          </p:cNvPr>
          <p:cNvSpPr txBox="1"/>
          <p:nvPr/>
        </p:nvSpPr>
        <p:spPr>
          <a:xfrm>
            <a:off x="609600" y="1805688"/>
            <a:ext cx="1073176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 like that the axes are totally aligned with the data.  This makes looking up a cell from a column and row index easy and intuitive.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box squared around the main “message” of the data clearly supports its point.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title of the plot does a good job of summarizing the point of this plot, even prior to looking at the plot.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heatmap is useful and is a powerful tool for guiding the eyes of the audience.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Assuming the audience can understand this visual, it leaves nothing to interpretation and provides all the data points and causes the audience to only draw the correct conclusions from this chart.</a:t>
            </a:r>
          </a:p>
        </p:txBody>
      </p:sp>
    </p:spTree>
    <p:extLst>
      <p:ext uri="{BB962C8B-B14F-4D97-AF65-F5344CB8AC3E}">
        <p14:creationId xmlns:p14="http://schemas.microsoft.com/office/powerpoint/2010/main" val="11960570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3DC3-60E1-664E-993E-F2DB43005873}"/>
              </a:ext>
            </a:extLst>
          </p:cNvPr>
          <p:cNvSpPr>
            <a:spLocks noGrp="1"/>
          </p:cNvSpPr>
          <p:nvPr>
            <p:ph type="title"/>
          </p:nvPr>
        </p:nvSpPr>
        <p:spPr/>
        <p:txBody>
          <a:bodyPr/>
          <a:lstStyle/>
          <a:p>
            <a:r>
              <a:rPr lang="en-US" dirty="0"/>
              <a:t>What is not ideal about the current visual?</a:t>
            </a:r>
          </a:p>
        </p:txBody>
      </p:sp>
      <p:sp>
        <p:nvSpPr>
          <p:cNvPr id="3" name="TextBox 2">
            <a:extLst>
              <a:ext uri="{FF2B5EF4-FFF2-40B4-BE49-F238E27FC236}">
                <a16:creationId xmlns:a16="http://schemas.microsoft.com/office/drawing/2014/main" id="{6F49A810-4E61-704A-9C96-6E76D6264BD2}"/>
              </a:ext>
            </a:extLst>
          </p:cNvPr>
          <p:cNvSpPr txBox="1"/>
          <p:nvPr/>
        </p:nvSpPr>
        <p:spPr>
          <a:xfrm>
            <a:off x="609600" y="1552300"/>
            <a:ext cx="1073176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My initial impression is that this visual is trying to tell a story; but I do not know where to begin.  My eyes are drawn to the dark red cells in the top left-hand corner of the visual, but this may not be where the author intended the audience to first examine.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table contains a ton of data, while the color coding (heatmapping) certainly helps greatly, the table is a bit intimidating and throws a ton of data at the audience.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Color coding can be useful; colorblind audience members will have great difficulty with this.</a:t>
            </a:r>
          </a:p>
        </p:txBody>
      </p:sp>
    </p:spTree>
    <p:extLst>
      <p:ext uri="{BB962C8B-B14F-4D97-AF65-F5344CB8AC3E}">
        <p14:creationId xmlns:p14="http://schemas.microsoft.com/office/powerpoint/2010/main" val="34324546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621D21-F99A-B24A-9E19-5A77BE7C764C}"/>
              </a:ext>
            </a:extLst>
          </p:cNvPr>
          <p:cNvGraphicFramePr>
            <a:graphicFrameLocks/>
          </p:cNvGraphicFramePr>
          <p:nvPr>
            <p:extLst>
              <p:ext uri="{D42A27DB-BD31-4B8C-83A1-F6EECF244321}">
                <p14:modId xmlns:p14="http://schemas.microsoft.com/office/powerpoint/2010/main" val="3610220927"/>
              </p:ext>
            </p:extLst>
          </p:nvPr>
        </p:nvGraphicFramePr>
        <p:xfrm>
          <a:off x="905639" y="968160"/>
          <a:ext cx="4426542" cy="26629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D6EFEEE-84B0-D341-A46F-424AE4908CB2}"/>
              </a:ext>
            </a:extLst>
          </p:cNvPr>
          <p:cNvGraphicFramePr>
            <a:graphicFrameLocks/>
          </p:cNvGraphicFramePr>
          <p:nvPr>
            <p:extLst>
              <p:ext uri="{D42A27DB-BD31-4B8C-83A1-F6EECF244321}">
                <p14:modId xmlns:p14="http://schemas.microsoft.com/office/powerpoint/2010/main" val="1091589818"/>
              </p:ext>
            </p:extLst>
          </p:nvPr>
        </p:nvGraphicFramePr>
        <p:xfrm>
          <a:off x="6859819" y="968160"/>
          <a:ext cx="4426542" cy="2662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FCB5B6ED-E440-5D40-8E30-E9D80071C163}"/>
              </a:ext>
            </a:extLst>
          </p:cNvPr>
          <p:cNvGraphicFramePr>
            <a:graphicFrameLocks/>
          </p:cNvGraphicFramePr>
          <p:nvPr>
            <p:extLst>
              <p:ext uri="{D42A27DB-BD31-4B8C-83A1-F6EECF244321}">
                <p14:modId xmlns:p14="http://schemas.microsoft.com/office/powerpoint/2010/main" val="2265562336"/>
              </p:ext>
            </p:extLst>
          </p:nvPr>
        </p:nvGraphicFramePr>
        <p:xfrm>
          <a:off x="905639" y="3934744"/>
          <a:ext cx="4426542" cy="26629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465F1E77-55E0-1244-87A8-ED1283289C7C}"/>
              </a:ext>
            </a:extLst>
          </p:cNvPr>
          <p:cNvGraphicFramePr>
            <a:graphicFrameLocks/>
          </p:cNvGraphicFramePr>
          <p:nvPr>
            <p:extLst>
              <p:ext uri="{D42A27DB-BD31-4B8C-83A1-F6EECF244321}">
                <p14:modId xmlns:p14="http://schemas.microsoft.com/office/powerpoint/2010/main" val="1266901188"/>
              </p:ext>
            </p:extLst>
          </p:nvPr>
        </p:nvGraphicFramePr>
        <p:xfrm>
          <a:off x="6859819" y="3934744"/>
          <a:ext cx="4426542" cy="2662982"/>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DC148F76-7881-354A-96CE-44AD634E9895}"/>
              </a:ext>
            </a:extLst>
          </p:cNvPr>
          <p:cNvSpPr/>
          <p:nvPr/>
        </p:nvSpPr>
        <p:spPr>
          <a:xfrm>
            <a:off x="319489" y="260274"/>
            <a:ext cx="11633812" cy="707886"/>
          </a:xfrm>
          <a:prstGeom prst="rect">
            <a:avLst/>
          </a:prstGeom>
        </p:spPr>
        <p:txBody>
          <a:bodyPr wrap="square">
            <a:spAutoFit/>
          </a:bodyPr>
          <a:lstStyle/>
          <a:p>
            <a:r>
              <a:rPr lang="en-US" sz="2000" b="1" dirty="0"/>
              <a:t>How would you show the data? Use the data and iterate in the tool of your choice to create your preferred view.</a:t>
            </a:r>
          </a:p>
        </p:txBody>
      </p:sp>
    </p:spTree>
    <p:extLst>
      <p:ext uri="{BB962C8B-B14F-4D97-AF65-F5344CB8AC3E}">
        <p14:creationId xmlns:p14="http://schemas.microsoft.com/office/powerpoint/2010/main" val="25088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9A810-4E61-704A-9C96-6E76D6264BD2}"/>
              </a:ext>
            </a:extLst>
          </p:cNvPr>
          <p:cNvSpPr txBox="1"/>
          <p:nvPr/>
        </p:nvSpPr>
        <p:spPr>
          <a:xfrm>
            <a:off x="609600" y="1552300"/>
            <a:ext cx="107317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It seems that the advertisers are getting more sophisticated soon.</a:t>
            </a:r>
          </a:p>
          <a:p>
            <a:pPr marL="285750" indent="-285750">
              <a:buFont typeface="Arial" panose="020B0604020202020204" pitchFamily="34" charset="0"/>
              <a:buChar char="•"/>
            </a:pPr>
            <a:r>
              <a:rPr lang="en-US" dirty="0"/>
              <a:t>New advertisers seems to have better performance gradually in every quarter.</a:t>
            </a:r>
          </a:p>
          <a:p>
            <a:pPr marL="285750" indent="-285750">
              <a:buFont typeface="Arial" panose="020B0604020202020204" pitchFamily="34" charset="0"/>
              <a:buChar char="•"/>
            </a:pPr>
            <a:r>
              <a:rPr lang="en-US" dirty="0"/>
              <a:t>The new advertisers entering in each quarter leads to higher </a:t>
            </a:r>
            <a:r>
              <a:rPr lang="en-US"/>
              <a:t>yearly revenue.</a:t>
            </a:r>
            <a:endParaRPr lang="en-US" dirty="0"/>
          </a:p>
        </p:txBody>
      </p:sp>
    </p:spTree>
    <p:extLst>
      <p:ext uri="{BB962C8B-B14F-4D97-AF65-F5344CB8AC3E}">
        <p14:creationId xmlns:p14="http://schemas.microsoft.com/office/powerpoint/2010/main" val="3663681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3136</TotalTime>
  <Words>591</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1_Body Slides</vt:lpstr>
      <vt:lpstr>6390 Case Study 3</vt:lpstr>
      <vt:lpstr>Case Study #3 (Practice w/ Stories)</vt:lpstr>
      <vt:lpstr>PowerPoint Presentation</vt:lpstr>
      <vt:lpstr>Review the heatmap and reflect on what you like about the current visual by writing a few sentences about its positive points.</vt:lpstr>
      <vt:lpstr>What is not ideal about the current visual?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Advertiser Revenue</dc:title>
  <dc:creator>william bowser</dc:creator>
  <cp:lastModifiedBy>Patel, Rashmi</cp:lastModifiedBy>
  <cp:revision>24</cp:revision>
  <dcterms:created xsi:type="dcterms:W3CDTF">2019-12-13T18:40:53Z</dcterms:created>
  <dcterms:modified xsi:type="dcterms:W3CDTF">2021-11-18T00:10:10Z</dcterms:modified>
</cp:coreProperties>
</file>