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90"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90" d="100"/>
          <a:sy n="90" d="100"/>
        </p:scale>
        <p:origin x="208"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arth/Desktop/RP-MSDS/VIz/cs2/case_study_2_-_report_to_stor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Channel Vs Front Office Reachability</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 person</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1499</c:v>
                </c:pt>
                <c:pt idx="1">
                  <c:v>2008</c:v>
                </c:pt>
                <c:pt idx="2">
                  <c:v>1710</c:v>
                </c:pt>
                <c:pt idx="3">
                  <c:v>1904</c:v>
                </c:pt>
                <c:pt idx="4">
                  <c:v>1849</c:v>
                </c:pt>
                <c:pt idx="5">
                  <c:v>1734</c:v>
                </c:pt>
                <c:pt idx="6">
                  <c:v>1719</c:v>
                </c:pt>
                <c:pt idx="7">
                  <c:v>1645</c:v>
                </c:pt>
                <c:pt idx="8">
                  <c:v>1608</c:v>
                </c:pt>
                <c:pt idx="9">
                  <c:v>1511</c:v>
                </c:pt>
                <c:pt idx="10">
                  <c:v>1423</c:v>
                </c:pt>
                <c:pt idx="11">
                  <c:v>1395</c:v>
                </c:pt>
              </c:numCache>
            </c:numRef>
          </c:val>
          <c:extLst>
            <c:ext xmlns:c16="http://schemas.microsoft.com/office/drawing/2014/chart" uri="{C3380CC4-5D6E-409C-BE32-E72D297353CC}">
              <c16:uniqueId val="{00000000-558F-104D-8F47-1B987DD50B5E}"/>
            </c:ext>
          </c:extLst>
        </c:ser>
        <c:ser>
          <c:idx val="1"/>
          <c:order val="1"/>
          <c:tx>
            <c:strRef>
              <c:f>Sheet1!$C$1</c:f>
              <c:strCache>
                <c:ptCount val="1"/>
                <c:pt idx="0">
                  <c:v>E-Mail</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1567</c:v>
                </c:pt>
                <c:pt idx="1">
                  <c:v>2356</c:v>
                </c:pt>
                <c:pt idx="2">
                  <c:v>2006</c:v>
                </c:pt>
                <c:pt idx="3">
                  <c:v>2134</c:v>
                </c:pt>
                <c:pt idx="4">
                  <c:v>2019</c:v>
                </c:pt>
                <c:pt idx="5">
                  <c:v>2234</c:v>
                </c:pt>
                <c:pt idx="6">
                  <c:v>2765</c:v>
                </c:pt>
                <c:pt idx="7">
                  <c:v>2434</c:v>
                </c:pt>
                <c:pt idx="8">
                  <c:v>2309</c:v>
                </c:pt>
                <c:pt idx="9">
                  <c:v>2009</c:v>
                </c:pt>
                <c:pt idx="10">
                  <c:v>2309</c:v>
                </c:pt>
                <c:pt idx="11">
                  <c:v>2249</c:v>
                </c:pt>
              </c:numCache>
            </c:numRef>
          </c:val>
          <c:extLst>
            <c:ext xmlns:c16="http://schemas.microsoft.com/office/drawing/2014/chart" uri="{C3380CC4-5D6E-409C-BE32-E72D297353CC}">
              <c16:uniqueId val="{00000001-558F-104D-8F47-1B987DD50B5E}"/>
            </c:ext>
          </c:extLst>
        </c:ser>
        <c:ser>
          <c:idx val="2"/>
          <c:order val="2"/>
          <c:tx>
            <c:strRef>
              <c:f>Sheet1!$D$1</c:f>
              <c:strCache>
                <c:ptCount val="1"/>
                <c:pt idx="0">
                  <c:v>Telephone Call</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name>Front Office Reachability</c:name>
            <c:spPr>
              <a:ln w="38100" cap="rnd" cmpd="sng">
                <a:solidFill>
                  <a:schemeClr val="accent5"/>
                </a:solidFill>
                <a:prstDash val="solid"/>
              </a:ln>
              <a:effectLst/>
            </c:spPr>
            <c:trendlineType val="linear"/>
            <c:dispRSqr val="0"/>
            <c:dispEq val="0"/>
          </c:trendline>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1801</c:v>
                </c:pt>
                <c:pt idx="1">
                  <c:v>2503</c:v>
                </c:pt>
                <c:pt idx="2">
                  <c:v>2245</c:v>
                </c:pt>
                <c:pt idx="3">
                  <c:v>2203</c:v>
                </c:pt>
                <c:pt idx="4">
                  <c:v>2345</c:v>
                </c:pt>
                <c:pt idx="5">
                  <c:v>2198</c:v>
                </c:pt>
                <c:pt idx="6">
                  <c:v>1986</c:v>
                </c:pt>
                <c:pt idx="7">
                  <c:v>1767</c:v>
                </c:pt>
                <c:pt idx="8">
                  <c:v>1999</c:v>
                </c:pt>
                <c:pt idx="9">
                  <c:v>1576</c:v>
                </c:pt>
                <c:pt idx="10">
                  <c:v>2005</c:v>
                </c:pt>
                <c:pt idx="11">
                  <c:v>1989</c:v>
                </c:pt>
              </c:numCache>
            </c:numRef>
          </c:val>
          <c:extLst>
            <c:ext xmlns:c16="http://schemas.microsoft.com/office/drawing/2014/chart" uri="{C3380CC4-5D6E-409C-BE32-E72D297353CC}">
              <c16:uniqueId val="{00000003-558F-104D-8F47-1B987DD50B5E}"/>
            </c:ext>
          </c:extLst>
        </c:ser>
        <c:ser>
          <c:idx val="3"/>
          <c:order val="3"/>
          <c:tx>
            <c:strRef>
              <c:f>Sheet1!$E$1</c:f>
              <c:strCache>
                <c:ptCount val="1"/>
                <c:pt idx="0">
                  <c:v>Webform</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formatCode>General</c:formatCode>
                <c:ptCount val="12"/>
                <c:pt idx="0">
                  <c:v>841</c:v>
                </c:pt>
                <c:pt idx="1">
                  <c:v>949</c:v>
                </c:pt>
                <c:pt idx="2">
                  <c:v>965</c:v>
                </c:pt>
                <c:pt idx="3">
                  <c:v>978</c:v>
                </c:pt>
                <c:pt idx="4">
                  <c:v>947</c:v>
                </c:pt>
                <c:pt idx="5">
                  <c:v>730</c:v>
                </c:pt>
                <c:pt idx="6">
                  <c:v>937</c:v>
                </c:pt>
                <c:pt idx="7">
                  <c:v>930</c:v>
                </c:pt>
                <c:pt idx="8">
                  <c:v>1074</c:v>
                </c:pt>
                <c:pt idx="9">
                  <c:v>1152</c:v>
                </c:pt>
                <c:pt idx="10">
                  <c:v>1483</c:v>
                </c:pt>
                <c:pt idx="11">
                  <c:v>1330</c:v>
                </c:pt>
              </c:numCache>
            </c:numRef>
          </c:val>
          <c:extLst>
            <c:ext xmlns:c16="http://schemas.microsoft.com/office/drawing/2014/chart" uri="{C3380CC4-5D6E-409C-BE32-E72D297353CC}">
              <c16:uniqueId val="{00000004-558F-104D-8F47-1B987DD50B5E}"/>
            </c:ext>
          </c:extLst>
        </c:ser>
        <c:dLbls>
          <c:dLblPos val="outEnd"/>
          <c:showLegendKey val="0"/>
          <c:showVal val="1"/>
          <c:showCatName val="0"/>
          <c:showSerName val="0"/>
          <c:showPercent val="0"/>
          <c:showBubbleSize val="0"/>
        </c:dLbls>
        <c:gapWidth val="444"/>
        <c:overlap val="-90"/>
        <c:axId val="1202555695"/>
        <c:axId val="1202557343"/>
      </c:barChart>
      <c:catAx>
        <c:axId val="1202555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202557343"/>
        <c:crosses val="autoZero"/>
        <c:auto val="1"/>
        <c:lblAlgn val="ctr"/>
        <c:lblOffset val="100"/>
        <c:noMultiLvlLbl val="0"/>
      </c:catAx>
      <c:valAx>
        <c:axId val="1202557343"/>
        <c:scaling>
          <c:orientation val="minMax"/>
        </c:scaling>
        <c:delete val="1"/>
        <c:axPos val="l"/>
        <c:numFmt formatCode="General" sourceLinked="1"/>
        <c:majorTickMark val="none"/>
        <c:minorTickMark val="none"/>
        <c:tickLblPos val="nextTo"/>
        <c:crossAx val="12025556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6715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59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7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71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91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5274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5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83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6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C:\Users\njones\Dropbox (2U)\Work\Designing Slides\SMU\Design Brief\logo\logo_datasci_SMU.png"/>
          <p:cNvPicPr>
            <a:picLocks noChangeAspect="1" noChangeArrowheads="1"/>
          </p:cNvPicPr>
          <p:nvPr userDrawn="1"/>
        </p:nvPicPr>
        <p:blipFill>
          <a:blip r:embed="rId11" cstate="print">
            <a:extLst>
              <a:ext uri="{BEBA8EAE-BF5A-486C-A8C5-ECC9F3942E4B}">
                <a14:imgProps xmlns:a14="http://schemas.microsoft.com/office/drawing/2010/main">
                  <a14:imgLayer r:embed="rId12">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52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lasses on top of a book">
            <a:extLst>
              <a:ext uri="{FF2B5EF4-FFF2-40B4-BE49-F238E27FC236}">
                <a16:creationId xmlns:a16="http://schemas.microsoft.com/office/drawing/2014/main" id="{5F385E4F-2425-47BA-8909-8173D53F842C}"/>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brightnessContrast bright="-40000" contrast="40000"/>
                    </a14:imgEffect>
                  </a14:imgLayer>
                </a14:imgProps>
              </a:ext>
            </a:extLst>
          </a:blip>
          <a:srcRect t="13660" b="1435"/>
          <a:stretch/>
        </p:blipFill>
        <p:spPr>
          <a:xfrm>
            <a:off x="20" y="10"/>
            <a:ext cx="12191980" cy="6857990"/>
          </a:xfrm>
          <a:prstGeom prst="rect">
            <a:avLst/>
          </a:prstGeom>
        </p:spPr>
      </p:pic>
      <p:sp>
        <p:nvSpPr>
          <p:cNvPr id="2" name="Title 1">
            <a:extLst>
              <a:ext uri="{FF2B5EF4-FFF2-40B4-BE49-F238E27FC236}">
                <a16:creationId xmlns:a16="http://schemas.microsoft.com/office/drawing/2014/main" id="{DED4A9AE-8269-3743-9139-7BB1C63667A3}"/>
              </a:ext>
            </a:extLst>
          </p:cNvPr>
          <p:cNvSpPr>
            <a:spLocks noGrp="1"/>
          </p:cNvSpPr>
          <p:nvPr>
            <p:ph type="ctrTitle"/>
          </p:nvPr>
        </p:nvSpPr>
        <p:spPr>
          <a:xfrm>
            <a:off x="918013" y="1148980"/>
            <a:ext cx="10059227" cy="1532255"/>
          </a:xfrm>
        </p:spPr>
        <p:txBody>
          <a:bodyPr anchor="b">
            <a:normAutofit/>
          </a:bodyPr>
          <a:lstStyle/>
          <a:p>
            <a:pPr algn="ctr"/>
            <a:r>
              <a:rPr lang="en-US" b="1" dirty="0"/>
              <a:t>6390 Case Study 2</a:t>
            </a:r>
            <a:br>
              <a:rPr lang="en-US" b="1" dirty="0"/>
            </a:br>
            <a:r>
              <a:rPr lang="en-US" b="1" dirty="0"/>
              <a:t>From Report to Story</a:t>
            </a:r>
          </a:p>
        </p:txBody>
      </p:sp>
      <p:sp>
        <p:nvSpPr>
          <p:cNvPr id="3" name="Subtitle 2">
            <a:extLst>
              <a:ext uri="{FF2B5EF4-FFF2-40B4-BE49-F238E27FC236}">
                <a16:creationId xmlns:a16="http://schemas.microsoft.com/office/drawing/2014/main" id="{29D672D6-2A1D-5E4C-8532-E1D6758189FF}"/>
              </a:ext>
            </a:extLst>
          </p:cNvPr>
          <p:cNvSpPr>
            <a:spLocks noGrp="1"/>
          </p:cNvSpPr>
          <p:nvPr>
            <p:ph type="subTitle" idx="1"/>
          </p:nvPr>
        </p:nvSpPr>
        <p:spPr>
          <a:xfrm>
            <a:off x="3558989" y="3429000"/>
            <a:ext cx="5074022" cy="1257295"/>
          </a:xfrm>
        </p:spPr>
        <p:txBody>
          <a:bodyPr anchor="t">
            <a:normAutofit/>
          </a:bodyPr>
          <a:lstStyle/>
          <a:p>
            <a:pPr algn="ctr"/>
            <a:r>
              <a:rPr lang="en-US" dirty="0"/>
              <a:t>By-Rashmi Patel</a:t>
            </a:r>
          </a:p>
        </p:txBody>
      </p:sp>
      <p:pic>
        <p:nvPicPr>
          <p:cNvPr id="19" name="Picture 18" descr="Icon&#10;&#10;Description automatically generated">
            <a:extLst>
              <a:ext uri="{FF2B5EF4-FFF2-40B4-BE49-F238E27FC236}">
                <a16:creationId xmlns:a16="http://schemas.microsoft.com/office/drawing/2014/main" id="{F812E50A-7374-644C-AED7-BA43CB95AB74}"/>
              </a:ext>
            </a:extLst>
          </p:cNvPr>
          <p:cNvPicPr>
            <a:picLocks noChangeAspect="1"/>
          </p:cNvPicPr>
          <p:nvPr/>
        </p:nvPicPr>
        <p:blipFill>
          <a:blip r:embed="rId4"/>
          <a:stretch>
            <a:fillRect/>
          </a:stretch>
        </p:blipFill>
        <p:spPr>
          <a:xfrm>
            <a:off x="11105829" y="5851525"/>
            <a:ext cx="876300" cy="812800"/>
          </a:xfrm>
          <a:prstGeom prst="rect">
            <a:avLst/>
          </a:prstGeom>
        </p:spPr>
      </p:pic>
    </p:spTree>
    <p:extLst>
      <p:ext uri="{BB962C8B-B14F-4D97-AF65-F5344CB8AC3E}">
        <p14:creationId xmlns:p14="http://schemas.microsoft.com/office/powerpoint/2010/main" val="6884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ACF3-02BF-4BB7-A817-4D66ACF1BB0C}"/>
              </a:ext>
            </a:extLst>
          </p:cNvPr>
          <p:cNvSpPr>
            <a:spLocks noGrp="1"/>
          </p:cNvSpPr>
          <p:nvPr>
            <p:ph type="title"/>
          </p:nvPr>
        </p:nvSpPr>
        <p:spPr/>
        <p:txBody>
          <a:bodyPr/>
          <a:lstStyle/>
          <a:p>
            <a:r>
              <a:rPr lang="en-US" dirty="0"/>
              <a:t>Case Study #</a:t>
            </a:r>
            <a:r>
              <a:rPr lang="en-US"/>
              <a:t>2 (Tell a Story 6.11</a:t>
            </a:r>
            <a:r>
              <a:rPr lang="en-US" dirty="0"/>
              <a:t>)</a:t>
            </a:r>
          </a:p>
        </p:txBody>
      </p:sp>
      <p:sp>
        <p:nvSpPr>
          <p:cNvPr id="3" name="Content Placeholder 2">
            <a:extLst>
              <a:ext uri="{FF2B5EF4-FFF2-40B4-BE49-F238E27FC236}">
                <a16:creationId xmlns:a16="http://schemas.microsoft.com/office/drawing/2014/main" id="{11BC6E3B-6096-459A-B389-33626B0D0CA9}"/>
              </a:ext>
            </a:extLst>
          </p:cNvPr>
          <p:cNvSpPr>
            <a:spLocks noGrp="1"/>
          </p:cNvSpPr>
          <p:nvPr>
            <p:ph idx="1"/>
          </p:nvPr>
        </p:nvSpPr>
        <p:spPr/>
        <p:txBody>
          <a:bodyPr/>
          <a:lstStyle/>
          <a:p>
            <a:r>
              <a:rPr lang="en-US" sz="1400" dirty="0"/>
              <a:t>Dashboards and regular reporting (weekly, monthly, quarterly)—we can use these tools as one way to explore our data and figure out what could be interesting, or worth further investigation. But too often, we share dashboards or reports meant for exploration when really we should be taking it a step further, making it clear to our audience what they should focus on and what they should do with the information we share.</a:t>
            </a:r>
          </a:p>
          <a:p>
            <a:r>
              <a:rPr lang="en-US" sz="1400" dirty="0"/>
              <a:t>Consider the figure below which shows a page from a monthly report on ticket volume and related metrics. Complete the following steps:</a:t>
            </a:r>
          </a:p>
          <a:p>
            <a:r>
              <a:rPr lang="en-US" sz="1400" dirty="0"/>
              <a:t>1) First practice putting the takeaway for each graph into words.</a:t>
            </a:r>
          </a:p>
          <a:p>
            <a:r>
              <a:rPr lang="en-US" sz="1400" dirty="0"/>
              <a:t>2) Do we need all of this data? It may be important to look at all of these things as we explore the data, but not all of the data is necessarily equally interesting when it comes to communicating it to our audience. Imagine you need to tell a story with this data: which parts of the report would you focus on and which would you omit?</a:t>
            </a:r>
          </a:p>
          <a:p>
            <a:r>
              <a:rPr lang="en-US" sz="1400" dirty="0"/>
              <a:t>3) Use the attached data and create graphs and/or slides to tell a visual story with the elements you selected in step 2). How would you show the data? How will you incorporate words? Create your preferred visuals. Decide whether you would present this live or send the information off to be consumed on its own. Optimize your approach for the scenario you’ve chosen.</a:t>
            </a:r>
          </a:p>
          <a:p>
            <a:endParaRPr lang="en-US" dirty="0"/>
          </a:p>
        </p:txBody>
      </p:sp>
    </p:spTree>
    <p:extLst>
      <p:ext uri="{BB962C8B-B14F-4D97-AF65-F5344CB8AC3E}">
        <p14:creationId xmlns:p14="http://schemas.microsoft.com/office/powerpoint/2010/main" val="215427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B12737-055C-4256-9241-AE47B543535A}"/>
              </a:ext>
            </a:extLst>
          </p:cNvPr>
          <p:cNvPicPr>
            <a:picLocks noChangeAspect="1"/>
          </p:cNvPicPr>
          <p:nvPr/>
        </p:nvPicPr>
        <p:blipFill>
          <a:blip r:embed="rId2"/>
          <a:stretch>
            <a:fillRect/>
          </a:stretch>
        </p:blipFill>
        <p:spPr>
          <a:xfrm>
            <a:off x="2912165" y="578954"/>
            <a:ext cx="7642109" cy="5541065"/>
          </a:xfrm>
          <a:prstGeom prst="rect">
            <a:avLst/>
          </a:prstGeom>
        </p:spPr>
      </p:pic>
    </p:spTree>
    <p:extLst>
      <p:ext uri="{BB962C8B-B14F-4D97-AF65-F5344CB8AC3E}">
        <p14:creationId xmlns:p14="http://schemas.microsoft.com/office/powerpoint/2010/main" val="371316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8C7E-3774-224C-AE1D-2407A4F8EE74}"/>
              </a:ext>
            </a:extLst>
          </p:cNvPr>
          <p:cNvSpPr>
            <a:spLocks noGrp="1"/>
          </p:cNvSpPr>
          <p:nvPr>
            <p:ph type="title"/>
          </p:nvPr>
        </p:nvSpPr>
        <p:spPr/>
        <p:txBody>
          <a:bodyPr>
            <a:normAutofit/>
          </a:bodyPr>
          <a:lstStyle/>
          <a:p>
            <a:pPr algn="l"/>
            <a:r>
              <a:rPr lang="en-US" sz="1800" b="1" dirty="0"/>
              <a:t>1) First practice putting the takeaway for each graph into words</a:t>
            </a:r>
          </a:p>
        </p:txBody>
      </p:sp>
      <p:pic>
        <p:nvPicPr>
          <p:cNvPr id="4" name="Picture 3" descr="Chart, bar chart&#10;&#10;Description automatically generated">
            <a:extLst>
              <a:ext uri="{FF2B5EF4-FFF2-40B4-BE49-F238E27FC236}">
                <a16:creationId xmlns:a16="http://schemas.microsoft.com/office/drawing/2014/main" id="{1509D747-28AA-1A4C-BC0B-FBCF5A38F1A5}"/>
              </a:ext>
            </a:extLst>
          </p:cNvPr>
          <p:cNvPicPr>
            <a:picLocks noChangeAspect="1"/>
          </p:cNvPicPr>
          <p:nvPr/>
        </p:nvPicPr>
        <p:blipFill>
          <a:blip r:embed="rId2"/>
          <a:stretch>
            <a:fillRect/>
          </a:stretch>
        </p:blipFill>
        <p:spPr>
          <a:xfrm>
            <a:off x="7447247" y="1171779"/>
            <a:ext cx="3768441" cy="2663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 picture containing chart&#10;&#10;Description automatically generated">
            <a:extLst>
              <a:ext uri="{FF2B5EF4-FFF2-40B4-BE49-F238E27FC236}">
                <a16:creationId xmlns:a16="http://schemas.microsoft.com/office/drawing/2014/main" id="{CDF77EE0-0FB2-6446-AEF0-5BB24DD05C02}"/>
              </a:ext>
            </a:extLst>
          </p:cNvPr>
          <p:cNvPicPr>
            <a:picLocks noChangeAspect="1"/>
          </p:cNvPicPr>
          <p:nvPr/>
        </p:nvPicPr>
        <p:blipFill>
          <a:blip r:embed="rId3"/>
          <a:stretch>
            <a:fillRect/>
          </a:stretch>
        </p:blipFill>
        <p:spPr>
          <a:xfrm>
            <a:off x="575118" y="3933699"/>
            <a:ext cx="3768441" cy="26676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A6183408-D75F-A640-BFFF-46F2FC30B1E8}"/>
              </a:ext>
            </a:extLst>
          </p:cNvPr>
          <p:cNvSpPr txBox="1"/>
          <p:nvPr/>
        </p:nvSpPr>
        <p:spPr>
          <a:xfrm>
            <a:off x="609600" y="1039737"/>
            <a:ext cx="6470935" cy="2893100"/>
          </a:xfrm>
          <a:prstGeom prst="rect">
            <a:avLst/>
          </a:prstGeom>
          <a:noFill/>
        </p:spPr>
        <p:txBody>
          <a:bodyPr wrap="square" rtlCol="0">
            <a:spAutoFit/>
          </a:bodyPr>
          <a:lstStyle/>
          <a:p>
            <a:r>
              <a:rPr lang="en-US" sz="1400" b="1" dirty="0">
                <a:solidFill>
                  <a:srgbClr val="0070C0"/>
                </a:solidFill>
              </a:rPr>
              <a:t>“Monthly Ticket Volume by Channel: Last 12 Months”</a:t>
            </a:r>
          </a:p>
          <a:p>
            <a:endParaRPr lang="en-US" sz="1400" dirty="0"/>
          </a:p>
          <a:p>
            <a:r>
              <a:rPr lang="en-US" sz="1400" dirty="0"/>
              <a:t>This chart aims to visualize the monthly ticket volume totals broken down into channels.  Those channels are :</a:t>
            </a:r>
          </a:p>
          <a:p>
            <a:pPr marL="285750" indent="-285750">
              <a:buFont typeface="Arial" panose="020B0604020202020204" pitchFamily="34" charset="0"/>
              <a:buChar char="•"/>
            </a:pPr>
            <a:r>
              <a:rPr lang="en-US" sz="1400" dirty="0"/>
              <a:t>In person</a:t>
            </a:r>
          </a:p>
          <a:p>
            <a:pPr marL="285750" indent="-285750">
              <a:buFont typeface="Arial" panose="020B0604020202020204" pitchFamily="34" charset="0"/>
              <a:buChar char="•"/>
            </a:pPr>
            <a:r>
              <a:rPr lang="en-US" sz="1400" dirty="0"/>
              <a:t>Telephone</a:t>
            </a:r>
          </a:p>
          <a:p>
            <a:pPr marL="285750" indent="-285750">
              <a:buFont typeface="Arial" panose="020B0604020202020204" pitchFamily="34" charset="0"/>
              <a:buChar char="•"/>
            </a:pPr>
            <a:r>
              <a:rPr lang="en-US" sz="1400" dirty="0"/>
              <a:t>Email</a:t>
            </a:r>
          </a:p>
          <a:p>
            <a:pPr marL="285750" indent="-285750">
              <a:buFont typeface="Arial" panose="020B0604020202020204" pitchFamily="34" charset="0"/>
              <a:buChar char="•"/>
            </a:pPr>
            <a:r>
              <a:rPr lang="en-US" sz="1400" dirty="0"/>
              <a:t>Webform</a:t>
            </a:r>
          </a:p>
          <a:p>
            <a:pPr marL="285750" indent="-285750">
              <a:buFont typeface="Arial" panose="020B0604020202020204" pitchFamily="34" charset="0"/>
              <a:buChar char="•"/>
            </a:pPr>
            <a:r>
              <a:rPr lang="en-US" sz="1400" dirty="0"/>
              <a:t>Average daily volume. </a:t>
            </a:r>
          </a:p>
          <a:p>
            <a:r>
              <a:rPr lang="en-US" sz="1400" dirty="0"/>
              <a:t> This chart seeks to show the overall trend of ticket volume, while also being broken down by channel by using a stacked bar chart.  The takeaway is that the ticket volume is consistent year-round whereas the channel breakdown varies during the time period. </a:t>
            </a:r>
          </a:p>
        </p:txBody>
      </p:sp>
      <p:sp>
        <p:nvSpPr>
          <p:cNvPr id="8" name="TextBox 7">
            <a:extLst>
              <a:ext uri="{FF2B5EF4-FFF2-40B4-BE49-F238E27FC236}">
                <a16:creationId xmlns:a16="http://schemas.microsoft.com/office/drawing/2014/main" id="{6D77941A-A696-B843-A9D0-1147C647314C}"/>
              </a:ext>
            </a:extLst>
          </p:cNvPr>
          <p:cNvSpPr txBox="1"/>
          <p:nvPr/>
        </p:nvSpPr>
        <p:spPr>
          <a:xfrm>
            <a:off x="4923535" y="4422755"/>
            <a:ext cx="5849815" cy="1384995"/>
          </a:xfrm>
          <a:prstGeom prst="rect">
            <a:avLst/>
          </a:prstGeom>
          <a:noFill/>
        </p:spPr>
        <p:txBody>
          <a:bodyPr wrap="square" rtlCol="0">
            <a:spAutoFit/>
          </a:bodyPr>
          <a:lstStyle/>
          <a:p>
            <a:r>
              <a:rPr lang="en-US" sz="1400" b="1" dirty="0">
                <a:solidFill>
                  <a:srgbClr val="0070C0"/>
                </a:solidFill>
              </a:rPr>
              <a:t>“Work-in-Process inventory level at month-end.”  </a:t>
            </a:r>
          </a:p>
          <a:p>
            <a:endParaRPr lang="en-US" sz="1400" dirty="0"/>
          </a:p>
          <a:p>
            <a:r>
              <a:rPr lang="en-US" sz="1400" dirty="0"/>
              <a:t>This chart aims to visualize a few pieces of information including the breakdown of work-in-process inventory.  It also shows a target line of how the goal was exceeded or missed.  The takeaway is that the target inventory level is usually not met.  </a:t>
            </a:r>
          </a:p>
        </p:txBody>
      </p:sp>
    </p:spTree>
    <p:extLst>
      <p:ext uri="{BB962C8B-B14F-4D97-AF65-F5344CB8AC3E}">
        <p14:creationId xmlns:p14="http://schemas.microsoft.com/office/powerpoint/2010/main" val="36479658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8C7E-3774-224C-AE1D-2407A4F8EE74}"/>
              </a:ext>
            </a:extLst>
          </p:cNvPr>
          <p:cNvSpPr>
            <a:spLocks noGrp="1"/>
          </p:cNvSpPr>
          <p:nvPr>
            <p:ph type="title"/>
          </p:nvPr>
        </p:nvSpPr>
        <p:spPr/>
        <p:txBody>
          <a:bodyPr>
            <a:normAutofit/>
          </a:bodyPr>
          <a:lstStyle/>
          <a:p>
            <a:pPr algn="l"/>
            <a:r>
              <a:rPr lang="en-US" sz="1800" b="1" dirty="0"/>
              <a:t>1) First practice putting the takeaway for each graph into words</a:t>
            </a:r>
          </a:p>
        </p:txBody>
      </p:sp>
      <p:sp>
        <p:nvSpPr>
          <p:cNvPr id="7" name="TextBox 6">
            <a:extLst>
              <a:ext uri="{FF2B5EF4-FFF2-40B4-BE49-F238E27FC236}">
                <a16:creationId xmlns:a16="http://schemas.microsoft.com/office/drawing/2014/main" id="{A6183408-D75F-A640-BFFF-46F2FC30B1E8}"/>
              </a:ext>
            </a:extLst>
          </p:cNvPr>
          <p:cNvSpPr txBox="1"/>
          <p:nvPr/>
        </p:nvSpPr>
        <p:spPr>
          <a:xfrm>
            <a:off x="1155946" y="1314625"/>
            <a:ext cx="5650523" cy="1815882"/>
          </a:xfrm>
          <a:prstGeom prst="rect">
            <a:avLst/>
          </a:prstGeom>
          <a:noFill/>
        </p:spPr>
        <p:txBody>
          <a:bodyPr wrap="square" rtlCol="0">
            <a:spAutoFit/>
          </a:bodyPr>
          <a:lstStyle/>
          <a:p>
            <a:r>
              <a:rPr lang="en-US" sz="1400" b="1" dirty="0">
                <a:solidFill>
                  <a:srgbClr val="0070C0"/>
                </a:solidFill>
              </a:rPr>
              <a:t>“% of Requests Within Standard Service levels”</a:t>
            </a:r>
          </a:p>
          <a:p>
            <a:endParaRPr lang="en-US" sz="1400" dirty="0"/>
          </a:p>
          <a:p>
            <a:r>
              <a:rPr lang="en-US" sz="1400" dirty="0"/>
              <a:t>This chart aims to visualize a projected goal of anticipated standard service levels vs the actual level of standard service delivered.  This chart follows the data over the course of the year.  The takeaway is that during first half of year % of requests were below standard service levels, but the trend changes mid-year and by the end-of-year the standard service level exceeds the anticipated service level.</a:t>
            </a:r>
          </a:p>
        </p:txBody>
      </p:sp>
      <p:sp>
        <p:nvSpPr>
          <p:cNvPr id="8" name="TextBox 7">
            <a:extLst>
              <a:ext uri="{FF2B5EF4-FFF2-40B4-BE49-F238E27FC236}">
                <a16:creationId xmlns:a16="http://schemas.microsoft.com/office/drawing/2014/main" id="{6D77941A-A696-B843-A9D0-1147C647314C}"/>
              </a:ext>
            </a:extLst>
          </p:cNvPr>
          <p:cNvSpPr txBox="1"/>
          <p:nvPr/>
        </p:nvSpPr>
        <p:spPr>
          <a:xfrm>
            <a:off x="4995620" y="4047993"/>
            <a:ext cx="5849815" cy="1600438"/>
          </a:xfrm>
          <a:prstGeom prst="rect">
            <a:avLst/>
          </a:prstGeom>
          <a:noFill/>
        </p:spPr>
        <p:txBody>
          <a:bodyPr wrap="square" rtlCol="0">
            <a:spAutoFit/>
          </a:bodyPr>
          <a:lstStyle/>
          <a:p>
            <a:r>
              <a:rPr lang="en-US" sz="1400" b="1" dirty="0">
                <a:solidFill>
                  <a:srgbClr val="0070C0"/>
                </a:solidFill>
              </a:rPr>
              <a:t>“Front Office Reachability % and average”</a:t>
            </a:r>
          </a:p>
          <a:p>
            <a:endParaRPr lang="en-US" sz="1400" dirty="0"/>
          </a:p>
          <a:p>
            <a:r>
              <a:rPr lang="en-US" sz="1400" dirty="0"/>
              <a:t>This chart aims to visualize what percentage of time the front office is available and secondarily the chart shows the average time to answer.  The takeaway is that the front office achieves greater than 95% reachability and average answer speed on average exceeds goal which is 8 seconds. </a:t>
            </a:r>
          </a:p>
        </p:txBody>
      </p:sp>
      <p:pic>
        <p:nvPicPr>
          <p:cNvPr id="5" name="Picture 4" descr="Graphical user interface, application&#10;&#10;Description automatically generated">
            <a:extLst>
              <a:ext uri="{FF2B5EF4-FFF2-40B4-BE49-F238E27FC236}">
                <a16:creationId xmlns:a16="http://schemas.microsoft.com/office/drawing/2014/main" id="{ED5EC979-6CEC-2247-9200-1700AACDCEB2}"/>
              </a:ext>
            </a:extLst>
          </p:cNvPr>
          <p:cNvPicPr>
            <a:picLocks noChangeAspect="1"/>
          </p:cNvPicPr>
          <p:nvPr/>
        </p:nvPicPr>
        <p:blipFill>
          <a:blip r:embed="rId2"/>
          <a:stretch>
            <a:fillRect/>
          </a:stretch>
        </p:blipFill>
        <p:spPr>
          <a:xfrm>
            <a:off x="7100889" y="1055681"/>
            <a:ext cx="4593086" cy="2717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A picture containing diagram&#10;&#10;Description automatically generated">
            <a:extLst>
              <a:ext uri="{FF2B5EF4-FFF2-40B4-BE49-F238E27FC236}">
                <a16:creationId xmlns:a16="http://schemas.microsoft.com/office/drawing/2014/main" id="{68A9FA42-6658-0143-96E5-26E27C1AB30A}"/>
              </a:ext>
            </a:extLst>
          </p:cNvPr>
          <p:cNvPicPr>
            <a:picLocks noChangeAspect="1"/>
          </p:cNvPicPr>
          <p:nvPr/>
        </p:nvPicPr>
        <p:blipFill>
          <a:blip r:embed="rId3"/>
          <a:stretch>
            <a:fillRect/>
          </a:stretch>
        </p:blipFill>
        <p:spPr>
          <a:xfrm>
            <a:off x="498026" y="3585956"/>
            <a:ext cx="4057861" cy="2887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51402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8C7E-3774-224C-AE1D-2407A4F8EE74}"/>
              </a:ext>
            </a:extLst>
          </p:cNvPr>
          <p:cNvSpPr>
            <a:spLocks noGrp="1"/>
          </p:cNvSpPr>
          <p:nvPr>
            <p:ph type="title"/>
          </p:nvPr>
        </p:nvSpPr>
        <p:spPr/>
        <p:txBody>
          <a:bodyPr>
            <a:normAutofit/>
          </a:bodyPr>
          <a:lstStyle/>
          <a:p>
            <a:pPr algn="l"/>
            <a:r>
              <a:rPr lang="en-US" sz="1800" b="1" dirty="0"/>
              <a:t>2) Do we need all this data?</a:t>
            </a:r>
          </a:p>
        </p:txBody>
      </p:sp>
      <p:sp>
        <p:nvSpPr>
          <p:cNvPr id="3" name="TextBox 2">
            <a:extLst>
              <a:ext uri="{FF2B5EF4-FFF2-40B4-BE49-F238E27FC236}">
                <a16:creationId xmlns:a16="http://schemas.microsoft.com/office/drawing/2014/main" id="{115935DD-6207-D042-9F8B-1D776CE654D0}"/>
              </a:ext>
            </a:extLst>
          </p:cNvPr>
          <p:cNvSpPr txBox="1"/>
          <p:nvPr/>
        </p:nvSpPr>
        <p:spPr>
          <a:xfrm>
            <a:off x="451338" y="4711123"/>
            <a:ext cx="11289323"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Lots of data is contained in the four charts- some of which may be repetitive and unnecessary.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story I am interested in telling: How is our company responding to all the tickets through the different channels and how quickly can we respond to them?</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If we aim on telling a story of ticket volume and the company's ability to handle and respond to all these tickets, I believe that the charts above tell the best and most compelling story regarding the story I have chosen.  </a:t>
            </a:r>
          </a:p>
          <a:p>
            <a:endParaRPr lang="en-US" sz="1400" dirty="0"/>
          </a:p>
          <a:p>
            <a:pPr marL="285750" indent="-285750">
              <a:buFont typeface="Arial" panose="020B0604020202020204" pitchFamily="34" charset="0"/>
              <a:buChar char="•"/>
            </a:pPr>
            <a:endParaRPr lang="en-US" sz="1400" b="1" dirty="0"/>
          </a:p>
        </p:txBody>
      </p:sp>
      <p:pic>
        <p:nvPicPr>
          <p:cNvPr id="6" name="Picture 5" descr="Chart, bar chart&#10;&#10;Description automatically generated">
            <a:extLst>
              <a:ext uri="{FF2B5EF4-FFF2-40B4-BE49-F238E27FC236}">
                <a16:creationId xmlns:a16="http://schemas.microsoft.com/office/drawing/2014/main" id="{379E733F-A2F8-B24D-B4A4-04FB38E20C5E}"/>
              </a:ext>
            </a:extLst>
          </p:cNvPr>
          <p:cNvPicPr>
            <a:picLocks noChangeAspect="1"/>
          </p:cNvPicPr>
          <p:nvPr/>
        </p:nvPicPr>
        <p:blipFill>
          <a:blip r:embed="rId2"/>
          <a:stretch>
            <a:fillRect/>
          </a:stretch>
        </p:blipFill>
        <p:spPr>
          <a:xfrm>
            <a:off x="6045645" y="1131214"/>
            <a:ext cx="48514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A picture containing diagram&#10;&#10;Description automatically generated">
            <a:extLst>
              <a:ext uri="{FF2B5EF4-FFF2-40B4-BE49-F238E27FC236}">
                <a16:creationId xmlns:a16="http://schemas.microsoft.com/office/drawing/2014/main" id="{113D7938-851D-634B-ADAB-718E496AA227}"/>
              </a:ext>
            </a:extLst>
          </p:cNvPr>
          <p:cNvPicPr>
            <a:picLocks noChangeAspect="1"/>
          </p:cNvPicPr>
          <p:nvPr/>
        </p:nvPicPr>
        <p:blipFill>
          <a:blip r:embed="rId3"/>
          <a:stretch>
            <a:fillRect/>
          </a:stretch>
        </p:blipFill>
        <p:spPr>
          <a:xfrm>
            <a:off x="873103" y="1131214"/>
            <a:ext cx="4800600" cy="341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00451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8C7E-3774-224C-AE1D-2407A4F8EE74}"/>
              </a:ext>
            </a:extLst>
          </p:cNvPr>
          <p:cNvSpPr>
            <a:spLocks noGrp="1"/>
          </p:cNvSpPr>
          <p:nvPr>
            <p:ph type="title"/>
          </p:nvPr>
        </p:nvSpPr>
        <p:spPr/>
        <p:txBody>
          <a:bodyPr>
            <a:normAutofit/>
          </a:bodyPr>
          <a:lstStyle/>
          <a:p>
            <a:pPr algn="l"/>
            <a:r>
              <a:rPr lang="en-US" sz="1800" b="1" dirty="0"/>
              <a:t>2) Do we need all this data?</a:t>
            </a:r>
          </a:p>
        </p:txBody>
      </p:sp>
      <p:sp>
        <p:nvSpPr>
          <p:cNvPr id="3" name="TextBox 2">
            <a:extLst>
              <a:ext uri="{FF2B5EF4-FFF2-40B4-BE49-F238E27FC236}">
                <a16:creationId xmlns:a16="http://schemas.microsoft.com/office/drawing/2014/main" id="{115935DD-6207-D042-9F8B-1D776CE654D0}"/>
              </a:ext>
            </a:extLst>
          </p:cNvPr>
          <p:cNvSpPr txBox="1"/>
          <p:nvPr/>
        </p:nvSpPr>
        <p:spPr>
          <a:xfrm>
            <a:off x="646358" y="1125416"/>
            <a:ext cx="11289323"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b="1" dirty="0"/>
          </a:p>
        </p:txBody>
      </p:sp>
      <p:pic>
        <p:nvPicPr>
          <p:cNvPr id="6" name="Picture 5" descr="Chart, bar chart&#10;&#10;Description automatically generated">
            <a:extLst>
              <a:ext uri="{FF2B5EF4-FFF2-40B4-BE49-F238E27FC236}">
                <a16:creationId xmlns:a16="http://schemas.microsoft.com/office/drawing/2014/main" id="{379E733F-A2F8-B24D-B4A4-04FB38E20C5E}"/>
              </a:ext>
            </a:extLst>
          </p:cNvPr>
          <p:cNvPicPr>
            <a:picLocks noChangeAspect="1"/>
          </p:cNvPicPr>
          <p:nvPr/>
        </p:nvPicPr>
        <p:blipFill>
          <a:blip r:embed="rId2"/>
          <a:stretch>
            <a:fillRect/>
          </a:stretch>
        </p:blipFill>
        <p:spPr>
          <a:xfrm>
            <a:off x="6143198" y="1181259"/>
            <a:ext cx="48514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A picture containing diagram&#10;&#10;Description automatically generated">
            <a:extLst>
              <a:ext uri="{FF2B5EF4-FFF2-40B4-BE49-F238E27FC236}">
                <a16:creationId xmlns:a16="http://schemas.microsoft.com/office/drawing/2014/main" id="{113D7938-851D-634B-ADAB-718E496AA227}"/>
              </a:ext>
            </a:extLst>
          </p:cNvPr>
          <p:cNvPicPr>
            <a:picLocks noChangeAspect="1"/>
          </p:cNvPicPr>
          <p:nvPr/>
        </p:nvPicPr>
        <p:blipFill>
          <a:blip r:embed="rId3"/>
          <a:stretch>
            <a:fillRect/>
          </a:stretch>
        </p:blipFill>
        <p:spPr>
          <a:xfrm>
            <a:off x="401516" y="1181259"/>
            <a:ext cx="4800600" cy="341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B60770EB-1CE6-9E4C-874D-91DA82817BFE}"/>
              </a:ext>
            </a:extLst>
          </p:cNvPr>
          <p:cNvSpPr txBox="1"/>
          <p:nvPr/>
        </p:nvSpPr>
        <p:spPr>
          <a:xfrm>
            <a:off x="401516" y="4978142"/>
            <a:ext cx="10969944"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If I am focused on the question at hand.  The charts above tells the most convincing visual story of that question.  The first chart answers the question of the company’s ability to answer and respond to those requests.  Not only measuring their ability to respond to calls, but how quickly and how often they were available.  </a:t>
            </a:r>
          </a:p>
          <a:p>
            <a:pPr marL="285750" indent="-285750">
              <a:buFont typeface="Arial" panose="020B0604020202020204" pitchFamily="34" charset="0"/>
              <a:buChar char="•"/>
            </a:pPr>
            <a:r>
              <a:rPr lang="en-US" sz="1400" dirty="0"/>
              <a:t>The second chart tells the other side of this story.  This chart breaks down each of the channels and how they change over time.  </a:t>
            </a:r>
          </a:p>
          <a:p>
            <a:pPr marL="285750" indent="-285750">
              <a:buFont typeface="Arial" panose="020B0604020202020204" pitchFamily="34" charset="0"/>
              <a:buChar char="•"/>
            </a:pPr>
            <a:r>
              <a:rPr lang="en-US" sz="1400" dirty="0"/>
              <a:t>As previously stated, these charts tell the same story, but from different sides.  </a:t>
            </a:r>
          </a:p>
        </p:txBody>
      </p:sp>
    </p:spTree>
    <p:extLst>
      <p:ext uri="{BB962C8B-B14F-4D97-AF65-F5344CB8AC3E}">
        <p14:creationId xmlns:p14="http://schemas.microsoft.com/office/powerpoint/2010/main" val="37549950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5675-3ECD-0D4E-9F41-A13E1664CA78}"/>
              </a:ext>
            </a:extLst>
          </p:cNvPr>
          <p:cNvSpPr>
            <a:spLocks noGrp="1"/>
          </p:cNvSpPr>
          <p:nvPr>
            <p:ph type="title"/>
          </p:nvPr>
        </p:nvSpPr>
        <p:spPr/>
        <p:txBody>
          <a:bodyPr>
            <a:normAutofit/>
          </a:bodyPr>
          <a:lstStyle/>
          <a:p>
            <a:pPr algn="l"/>
            <a:r>
              <a:rPr lang="en-US" sz="1800" b="1" dirty="0"/>
              <a:t>3) How would you show the data? </a:t>
            </a:r>
          </a:p>
        </p:txBody>
      </p:sp>
      <p:graphicFrame>
        <p:nvGraphicFramePr>
          <p:cNvPr id="5" name="Chart 4">
            <a:extLst>
              <a:ext uri="{FF2B5EF4-FFF2-40B4-BE49-F238E27FC236}">
                <a16:creationId xmlns:a16="http://schemas.microsoft.com/office/drawing/2014/main" id="{7FDE2D17-0409-8A4F-BA8E-2EA6AF13EDE4}"/>
              </a:ext>
            </a:extLst>
          </p:cNvPr>
          <p:cNvGraphicFramePr>
            <a:graphicFrameLocks/>
          </p:cNvGraphicFramePr>
          <p:nvPr>
            <p:extLst>
              <p:ext uri="{D42A27DB-BD31-4B8C-83A1-F6EECF244321}">
                <p14:modId xmlns:p14="http://schemas.microsoft.com/office/powerpoint/2010/main" val="504305162"/>
              </p:ext>
            </p:extLst>
          </p:nvPr>
        </p:nvGraphicFramePr>
        <p:xfrm>
          <a:off x="2038350" y="1131888"/>
          <a:ext cx="8115300" cy="5054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78908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27EB-4F75-D646-96B1-EF15707EBAFF}"/>
              </a:ext>
            </a:extLst>
          </p:cNvPr>
          <p:cNvSpPr>
            <a:spLocks noGrp="1"/>
          </p:cNvSpPr>
          <p:nvPr>
            <p:ph type="title"/>
          </p:nvPr>
        </p:nvSpPr>
        <p:spPr/>
        <p:txBody>
          <a:bodyPr>
            <a:normAutofit/>
          </a:bodyPr>
          <a:lstStyle/>
          <a:p>
            <a:pPr algn="l"/>
            <a:r>
              <a:rPr lang="en-US" sz="1900" b="1" dirty="0"/>
              <a:t>How will you incorporate words? </a:t>
            </a:r>
          </a:p>
        </p:txBody>
      </p:sp>
      <p:sp>
        <p:nvSpPr>
          <p:cNvPr id="3" name="TextBox 2">
            <a:extLst>
              <a:ext uri="{FF2B5EF4-FFF2-40B4-BE49-F238E27FC236}">
                <a16:creationId xmlns:a16="http://schemas.microsoft.com/office/drawing/2014/main" id="{2C2BC43B-D343-724C-ADB5-6ACB1C88C722}"/>
              </a:ext>
            </a:extLst>
          </p:cNvPr>
          <p:cNvSpPr txBox="1"/>
          <p:nvPr/>
        </p:nvSpPr>
        <p:spPr>
          <a:xfrm>
            <a:off x="609600" y="1371600"/>
            <a:ext cx="1057421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visual shows that as overall channel volume increases, front office reliability actually decreases.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important because during the middle of the year as the cumulative channel volume increases, the front office has an issue keeping up with the reliability.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front office reliability should be increased during these busy months</a:t>
            </a:r>
          </a:p>
        </p:txBody>
      </p:sp>
    </p:spTree>
    <p:extLst>
      <p:ext uri="{BB962C8B-B14F-4D97-AF65-F5344CB8AC3E}">
        <p14:creationId xmlns:p14="http://schemas.microsoft.com/office/powerpoint/2010/main" val="25953826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873</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1_Body Slides</vt:lpstr>
      <vt:lpstr>6390 Case Study 2 From Report to Story</vt:lpstr>
      <vt:lpstr>Case Study #2 (Tell a Story 6.11)</vt:lpstr>
      <vt:lpstr>PowerPoint Presentation</vt:lpstr>
      <vt:lpstr>1) First practice putting the takeaway for each graph into words</vt:lpstr>
      <vt:lpstr>1) First practice putting the takeaway for each graph into words</vt:lpstr>
      <vt:lpstr>2) Do we need all this data?</vt:lpstr>
      <vt:lpstr>2) Do we need all this data?</vt:lpstr>
      <vt:lpstr>3) How would you show the data? </vt:lpstr>
      <vt:lpstr>How will you incorporate words?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Report to Story</dc:title>
  <dc:creator>william bowser</dc:creator>
  <cp:lastModifiedBy>Patel, Rashmi</cp:lastModifiedBy>
  <cp:revision>57</cp:revision>
  <dcterms:created xsi:type="dcterms:W3CDTF">2019-12-13T19:46:28Z</dcterms:created>
  <dcterms:modified xsi:type="dcterms:W3CDTF">2021-11-08T22:19:58Z</dcterms:modified>
</cp:coreProperties>
</file>