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67" r:id="rId4"/>
    <p:sldId id="258" r:id="rId5"/>
    <p:sldId id="265" r:id="rId6"/>
    <p:sldId id="266"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335"/>
  </p:normalViewPr>
  <p:slideViewPr>
    <p:cSldViewPr snapToGrid="0" snapToObjects="1">
      <p:cViewPr varScale="1">
        <p:scale>
          <a:sx n="86" d="100"/>
          <a:sy n="86" d="100"/>
        </p:scale>
        <p:origin x="1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F8E54-E42E-B74D-8650-834AF092C2CD}" type="datetimeFigureOut">
              <a:rPr lang="en-US" smtClean="0"/>
              <a:t>11/24/21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C749A-3A95-924E-9F2A-B527ED2050E4}" type="slidenum">
              <a:rPr lang="en-US" smtClean="0"/>
              <a:t>‹#›</a:t>
            </a:fld>
            <a:endParaRPr lang="en-US"/>
          </a:p>
        </p:txBody>
      </p:sp>
    </p:spTree>
    <p:extLst>
      <p:ext uri="{BB962C8B-B14F-4D97-AF65-F5344CB8AC3E}">
        <p14:creationId xmlns:p14="http://schemas.microsoft.com/office/powerpoint/2010/main" val="130084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is the heat map which shows that how the variables are correlated with each principal components which are generated using dimensionality reduction. Lets look how these is related to attrition</a:t>
            </a:r>
          </a:p>
        </p:txBody>
      </p:sp>
      <p:sp>
        <p:nvSpPr>
          <p:cNvPr id="4" name="Slide Number Placeholder 3"/>
          <p:cNvSpPr>
            <a:spLocks noGrp="1"/>
          </p:cNvSpPr>
          <p:nvPr>
            <p:ph type="sldNum" sz="quarter" idx="5"/>
          </p:nvPr>
        </p:nvSpPr>
        <p:spPr/>
        <p:txBody>
          <a:bodyPr/>
          <a:lstStyle/>
          <a:p>
            <a:fld id="{EB7C749A-3A95-924E-9F2A-B527ED2050E4}" type="slidenum">
              <a:rPr lang="en-US" smtClean="0"/>
              <a:t>3</a:t>
            </a:fld>
            <a:endParaRPr lang="en-US"/>
          </a:p>
        </p:txBody>
      </p:sp>
    </p:spTree>
    <p:extLst>
      <p:ext uri="{BB962C8B-B14F-4D97-AF65-F5344CB8AC3E}">
        <p14:creationId xmlns:p14="http://schemas.microsoft.com/office/powerpoint/2010/main" val="45131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mn-cs"/>
              </a:rPr>
              <a:t>###Interpretation of PC1 and PC2###</a:t>
            </a:r>
          </a:p>
          <a:p>
            <a:endParaRPr lang="en-US" sz="1200" i="1" kern="1200" dirty="0">
              <a:solidFill>
                <a:schemeClr val="tx1"/>
              </a:solidFill>
              <a:effectLst/>
              <a:latin typeface="Arial" panose="020B0604020202020204" pitchFamily="34" charset="0"/>
              <a:ea typeface="+mn-ea"/>
              <a:cs typeface="+mn-cs"/>
            </a:endParaRPr>
          </a:p>
          <a:p>
            <a:r>
              <a:rPr lang="en-US" sz="1200" i="1" kern="1200" dirty="0">
                <a:solidFill>
                  <a:schemeClr val="tx1"/>
                </a:solidFill>
                <a:effectLst/>
                <a:latin typeface="Arial" panose="020B0604020202020204" pitchFamily="34" charset="0"/>
                <a:ea typeface="+mn-ea"/>
                <a:cs typeface="+mn-cs"/>
              </a:rPr>
              <a:t>The first component is positively correlated with total working years, years at company, job level, monthly income. This suggests the given variables vary together and when one goes down, the others decrease as well. The component could be considered a primary measure of career length and longevity and is a measure of success.</a:t>
            </a:r>
            <a:r>
              <a:rPr lang="en-US" dirty="0"/>
              <a:t> </a:t>
            </a:r>
            <a:r>
              <a:rPr lang="en-US" sz="1200" i="1" kern="1200" dirty="0">
                <a:solidFill>
                  <a:schemeClr val="tx1"/>
                </a:solidFill>
                <a:effectLst/>
                <a:latin typeface="Arial" panose="020B0604020202020204" pitchFamily="34" charset="0"/>
                <a:ea typeface="+mn-ea"/>
                <a:cs typeface="+mn-cs"/>
              </a:rPr>
              <a:t>#The second component is mostly correlated with other education degree, job role of sales representative, laboratory technician, and females, but in a negative direction. Manager job role, technical degree education,  rare business travel and divorced employees are correlated with the second component in the positive direction, which indicates that as other education degree, sales representative, etc. decrease, the technical degree education, manager job role, rare business travel etc. increase. # Looking at the plot we can see that attrition is more seen towards the negative direction of the Principal component1 and 2. </a:t>
            </a:r>
          </a:p>
          <a:p>
            <a:r>
              <a:rPr lang="en-US" sz="1200" i="1" kern="1200" dirty="0">
                <a:solidFill>
                  <a:schemeClr val="tx1"/>
                </a:solidFill>
                <a:effectLst/>
                <a:latin typeface="Arial" panose="020B0604020202020204" pitchFamily="34" charset="0"/>
                <a:ea typeface="+mn-ea"/>
                <a:cs typeface="+mn-cs"/>
              </a:rPr>
              <a:t>In terms of the first component, we can say that Job level and monthly income points towards attrition more in negative side. The same with technical degree education, rare business travel for the second component. </a:t>
            </a:r>
            <a:endParaRPr lang="en-US" dirty="0"/>
          </a:p>
          <a:p>
            <a:endParaRPr lang="en-US" dirty="0"/>
          </a:p>
        </p:txBody>
      </p:sp>
      <p:sp>
        <p:nvSpPr>
          <p:cNvPr id="4" name="Slide Number Placeholder 3"/>
          <p:cNvSpPr>
            <a:spLocks noGrp="1"/>
          </p:cNvSpPr>
          <p:nvPr>
            <p:ph type="sldNum" sz="quarter" idx="5"/>
          </p:nvPr>
        </p:nvSpPr>
        <p:spPr/>
        <p:txBody>
          <a:bodyPr/>
          <a:lstStyle/>
          <a:p>
            <a:fld id="{EB7C749A-3A95-924E-9F2A-B527ED2050E4}" type="slidenum">
              <a:rPr lang="en-US" smtClean="0"/>
              <a:t>4</a:t>
            </a:fld>
            <a:endParaRPr lang="en-US"/>
          </a:p>
        </p:txBody>
      </p:sp>
    </p:spTree>
    <p:extLst>
      <p:ext uri="{BB962C8B-B14F-4D97-AF65-F5344CB8AC3E}">
        <p14:creationId xmlns:p14="http://schemas.microsoft.com/office/powerpoint/2010/main" val="824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Arial" panose="020B0604020202020204" pitchFamily="34" charset="0"/>
                <a:ea typeface="+mn-ea"/>
                <a:cs typeface="+mn-cs"/>
              </a:rPr>
              <a:t>###Interpretation of PC3####</a:t>
            </a:r>
            <a:r>
              <a:rPr lang="en-US" dirty="0"/>
              <a:t> </a:t>
            </a:r>
            <a:r>
              <a:rPr lang="en-US" sz="1200" i="1" kern="1200" dirty="0">
                <a:solidFill>
                  <a:schemeClr val="tx1"/>
                </a:solidFill>
                <a:effectLst/>
                <a:latin typeface="Arial" panose="020B0604020202020204" pitchFamily="34" charset="0"/>
                <a:ea typeface="+mn-ea"/>
                <a:cs typeface="+mn-cs"/>
              </a:rPr>
              <a:t>#The third component is mostly correlated with sales department, human resources job role, and no business travel, in a positive direction. On the other hand, laboratory technician job role, human resources department , married employees is correlated with PC3 but in a negative direction, suggesting that as sales department, human resources job role, no business travel decrease, married employees, human resources department increase. In terms of third component, we can say that sales department, no business travel leads to attrition in negative side and married employees, human resources department points to few attrition in positive side.</a:t>
            </a:r>
            <a:endParaRPr lang="en-US" dirty="0"/>
          </a:p>
          <a:p>
            <a:endParaRPr lang="en-US" dirty="0"/>
          </a:p>
        </p:txBody>
      </p:sp>
      <p:sp>
        <p:nvSpPr>
          <p:cNvPr id="4" name="Slide Number Placeholder 3"/>
          <p:cNvSpPr>
            <a:spLocks noGrp="1"/>
          </p:cNvSpPr>
          <p:nvPr>
            <p:ph type="sldNum" sz="quarter" idx="5"/>
          </p:nvPr>
        </p:nvSpPr>
        <p:spPr/>
        <p:txBody>
          <a:bodyPr/>
          <a:lstStyle/>
          <a:p>
            <a:fld id="{EB7C749A-3A95-924E-9F2A-B527ED2050E4}" type="slidenum">
              <a:rPr lang="en-US" smtClean="0"/>
              <a:t>5</a:t>
            </a:fld>
            <a:endParaRPr lang="en-US"/>
          </a:p>
        </p:txBody>
      </p:sp>
    </p:spTree>
    <p:extLst>
      <p:ext uri="{BB962C8B-B14F-4D97-AF65-F5344CB8AC3E}">
        <p14:creationId xmlns:p14="http://schemas.microsoft.com/office/powerpoint/2010/main" val="152104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of PC4##: The fourth component is mostly correlated with employees doing overtime, employees who are married, human resources job role and department in positive direction. Stock option level, sales executive job role, no overtime, single employees are correlated with 4</a:t>
            </a:r>
            <a:r>
              <a:rPr lang="en-US" baseline="30000" dirty="0"/>
              <a:t>th</a:t>
            </a:r>
            <a:r>
              <a:rPr lang="en-US" dirty="0"/>
              <a:t> component but in negative direction suggesting that as the singles employees, sales executive job role decrease, there will be increase in employees doing overtime who are married. Looking at the plot we can say that attrition associated with married employees doing overtime  is seen in positive side of fourth component.</a:t>
            </a:r>
          </a:p>
        </p:txBody>
      </p:sp>
      <p:sp>
        <p:nvSpPr>
          <p:cNvPr id="4" name="Slide Number Placeholder 3"/>
          <p:cNvSpPr>
            <a:spLocks noGrp="1"/>
          </p:cNvSpPr>
          <p:nvPr>
            <p:ph type="sldNum" sz="quarter" idx="5"/>
          </p:nvPr>
        </p:nvSpPr>
        <p:spPr/>
        <p:txBody>
          <a:bodyPr/>
          <a:lstStyle/>
          <a:p>
            <a:fld id="{EB7C749A-3A95-924E-9F2A-B527ED2050E4}" type="slidenum">
              <a:rPr lang="en-US" smtClean="0"/>
              <a:t>6</a:t>
            </a:fld>
            <a:endParaRPr lang="en-US"/>
          </a:p>
        </p:txBody>
      </p:sp>
    </p:spTree>
    <p:extLst>
      <p:ext uri="{BB962C8B-B14F-4D97-AF65-F5344CB8AC3E}">
        <p14:creationId xmlns:p14="http://schemas.microsoft.com/office/powerpoint/2010/main" val="27790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7</a:t>
            </a:fld>
            <a:endParaRPr lang="en-US" dirty="0"/>
          </a:p>
        </p:txBody>
      </p:sp>
    </p:spTree>
    <p:extLst>
      <p:ext uri="{BB962C8B-B14F-4D97-AF65-F5344CB8AC3E}">
        <p14:creationId xmlns:p14="http://schemas.microsoft.com/office/powerpoint/2010/main" val="4091712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C873BD1-787A-5149-9FFC-471F65CE50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59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322443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5504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09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1937439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20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75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86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201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
          </p:nvPr>
        </p:nvSpPr>
        <p:spPr>
          <a:xfrm>
            <a:off x="838200" y="960583"/>
            <a:ext cx="5121974"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0"/>
          </p:nvPr>
        </p:nvSpPr>
        <p:spPr>
          <a:xfrm>
            <a:off x="6268864" y="960583"/>
            <a:ext cx="5121974"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438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107412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67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47014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4F35E-5706-704B-BF65-D54574460B8E}" type="datetimeFigureOut">
              <a:rPr lang="en-US" smtClean="0"/>
              <a:t>11/24/21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73BD1-787A-5149-9FFC-471F65CE50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0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4F35E-5706-704B-BF65-D54574460B8E}" type="datetimeFigureOut">
              <a:rPr lang="en-US" smtClean="0"/>
              <a:t>11/24/21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4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4F35E-5706-704B-BF65-D54574460B8E}" type="datetimeFigureOut">
              <a:rPr lang="en-US" smtClean="0"/>
              <a:t>11/24/21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4456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43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208453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D4F35E-5706-704B-BF65-D54574460B8E}" type="datetimeFigureOut">
              <a:rPr lang="en-US" smtClean="0"/>
              <a:t>11/24/21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873BD1-787A-5149-9FFC-471F65CE5024}" type="slidenum">
              <a:rPr lang="en-US" smtClean="0"/>
              <a:t>‹#›</a:t>
            </a:fld>
            <a:endParaRPr lang="en-US"/>
          </a:p>
        </p:txBody>
      </p:sp>
    </p:spTree>
    <p:extLst>
      <p:ext uri="{BB962C8B-B14F-4D97-AF65-F5344CB8AC3E}">
        <p14:creationId xmlns:p14="http://schemas.microsoft.com/office/powerpoint/2010/main" val="1113947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D997-F80A-C34C-8E52-EC239D33C717}"/>
              </a:ext>
            </a:extLst>
          </p:cNvPr>
          <p:cNvSpPr>
            <a:spLocks noGrp="1"/>
          </p:cNvSpPr>
          <p:nvPr>
            <p:ph type="ctrTitle"/>
          </p:nvPr>
        </p:nvSpPr>
        <p:spPr>
          <a:xfrm>
            <a:off x="2692398" y="2252233"/>
            <a:ext cx="6815669" cy="1058339"/>
          </a:xfrm>
        </p:spPr>
        <p:txBody>
          <a:bodyPr/>
          <a:lstStyle/>
          <a:p>
            <a:r>
              <a:rPr lang="en-US" sz="3600" b="1"/>
              <a:t>6390 Final-Attrition at Frito Lay </a:t>
            </a:r>
            <a:endParaRPr lang="en-US" sz="3600" b="1" dirty="0"/>
          </a:p>
        </p:txBody>
      </p:sp>
      <p:sp>
        <p:nvSpPr>
          <p:cNvPr id="3" name="Subtitle 2">
            <a:extLst>
              <a:ext uri="{FF2B5EF4-FFF2-40B4-BE49-F238E27FC236}">
                <a16:creationId xmlns:a16="http://schemas.microsoft.com/office/drawing/2014/main" id="{55D3271F-2397-084A-9E32-428D3718D7B7}"/>
              </a:ext>
            </a:extLst>
          </p:cNvPr>
          <p:cNvSpPr>
            <a:spLocks noGrp="1"/>
          </p:cNvSpPr>
          <p:nvPr>
            <p:ph type="subTitle" idx="1"/>
          </p:nvPr>
        </p:nvSpPr>
        <p:spPr/>
        <p:txBody>
          <a:bodyPr/>
          <a:lstStyle/>
          <a:p>
            <a:r>
              <a:rPr lang="en-US" dirty="0"/>
              <a:t>By-Rashmi Patel</a:t>
            </a:r>
          </a:p>
        </p:txBody>
      </p:sp>
      <p:pic>
        <p:nvPicPr>
          <p:cNvPr id="4" name="Picture 3" descr="Icon&#10;&#10;Description automatically generated">
            <a:extLst>
              <a:ext uri="{FF2B5EF4-FFF2-40B4-BE49-F238E27FC236}">
                <a16:creationId xmlns:a16="http://schemas.microsoft.com/office/drawing/2014/main" id="{34382FF1-70BE-4A43-9D45-A14F2A1A9299}"/>
              </a:ext>
            </a:extLst>
          </p:cNvPr>
          <p:cNvPicPr>
            <a:picLocks noChangeAspect="1"/>
          </p:cNvPicPr>
          <p:nvPr/>
        </p:nvPicPr>
        <p:blipFill>
          <a:blip r:embed="rId2"/>
          <a:stretch>
            <a:fillRect/>
          </a:stretch>
        </p:blipFill>
        <p:spPr>
          <a:xfrm>
            <a:off x="11315700" y="6045200"/>
            <a:ext cx="876300" cy="812800"/>
          </a:xfrm>
          <a:prstGeom prst="rect">
            <a:avLst/>
          </a:prstGeom>
        </p:spPr>
      </p:pic>
    </p:spTree>
    <p:extLst>
      <p:ext uri="{BB962C8B-B14F-4D97-AF65-F5344CB8AC3E}">
        <p14:creationId xmlns:p14="http://schemas.microsoft.com/office/powerpoint/2010/main" val="1752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1D27D9-90C1-824F-A649-6F1685291049}"/>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Why it is important to discuss Attrition?</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0DB8A8-9A59-BE4B-9DA6-64891F8D1598}"/>
              </a:ext>
            </a:extLst>
          </p:cNvPr>
          <p:cNvSpPr>
            <a:spLocks noGrp="1"/>
          </p:cNvSpPr>
          <p:nvPr>
            <p:ph idx="1"/>
          </p:nvPr>
        </p:nvSpPr>
        <p:spPr>
          <a:xfrm>
            <a:off x="5140934" y="469900"/>
            <a:ext cx="5953630" cy="6165678"/>
          </a:xfrm>
        </p:spPr>
        <p:txBody>
          <a:bodyPr anchor="ctr">
            <a:normAutofit fontScale="92500" lnSpcReduction="20000"/>
          </a:bodyPr>
          <a:lstStyle/>
          <a:p>
            <a:r>
              <a:rPr lang="en-US" dirty="0"/>
              <a:t>Attrition refers to the employee or staff turnover, but in a broader sense, a calculation of the number of individuals or items that vacate or move out of a larger, collective group over a specified time frame is referred as attrition rate.</a:t>
            </a:r>
          </a:p>
          <a:p>
            <a:pPr marL="0" indent="0">
              <a:buNone/>
            </a:pPr>
            <a:endParaRPr lang="en-US" dirty="0"/>
          </a:p>
          <a:p>
            <a:r>
              <a:rPr lang="en-US" dirty="0"/>
              <a:t>Prior to discussion of root causes, what is the outcome if we address attrition?</a:t>
            </a:r>
          </a:p>
          <a:p>
            <a:pPr lvl="1">
              <a:buFont typeface="Arial" panose="020B0604020202020204" pitchFamily="34" charset="0"/>
              <a:buChar char="•"/>
            </a:pPr>
            <a:r>
              <a:rPr lang="en-US" dirty="0"/>
              <a:t>Showcase Frito-Lay as a great place to work</a:t>
            </a:r>
          </a:p>
          <a:p>
            <a:pPr lvl="1">
              <a:buFont typeface="Arial" panose="020B0604020202020204" pitchFamily="34" charset="0"/>
              <a:buChar char="•"/>
            </a:pPr>
            <a:r>
              <a:rPr lang="en-US" dirty="0"/>
              <a:t>Employee Retainment (for a longer  period)</a:t>
            </a:r>
          </a:p>
          <a:p>
            <a:pPr lvl="1">
              <a:buFont typeface="Arial" panose="020B0604020202020204" pitchFamily="34" charset="0"/>
              <a:buChar char="•"/>
            </a:pPr>
            <a:r>
              <a:rPr lang="en-US" dirty="0"/>
              <a:t>Employee satisfaction</a:t>
            </a:r>
          </a:p>
          <a:p>
            <a:pPr lvl="1">
              <a:buFont typeface="Arial" panose="020B0604020202020204" pitchFamily="34" charset="0"/>
              <a:buChar char="•"/>
            </a:pPr>
            <a:r>
              <a:rPr lang="en-US" dirty="0"/>
              <a:t>Reduction in the costs associated with employee turnover</a:t>
            </a:r>
          </a:p>
          <a:p>
            <a:pPr>
              <a:buFont typeface="Arial" panose="020B0604020202020204" pitchFamily="34" charset="0"/>
              <a:buChar char="•"/>
            </a:pPr>
            <a:r>
              <a:rPr lang="en-US" dirty="0"/>
              <a:t>Data contains ~30 variables on employee retention.</a:t>
            </a:r>
          </a:p>
          <a:p>
            <a:pPr>
              <a:buFont typeface="Arial" panose="020B0604020202020204" pitchFamily="34" charset="0"/>
              <a:buChar char="•"/>
            </a:pPr>
            <a:r>
              <a:rPr lang="en-US" dirty="0"/>
              <a:t>Unlikely one variable explains employee attrition</a:t>
            </a:r>
          </a:p>
          <a:p>
            <a:pPr>
              <a:buFont typeface="Arial" panose="020B0604020202020204" pitchFamily="34" charset="0"/>
              <a:buChar char="•"/>
            </a:pPr>
            <a:r>
              <a:rPr lang="en-US" dirty="0"/>
              <a:t>Principal component analysis is used for dimensionality reduction to generalize attrition</a:t>
            </a:r>
          </a:p>
          <a:p>
            <a:pPr marL="457200" lvl="1" indent="0">
              <a:buNone/>
            </a:pPr>
            <a:endParaRPr lang="en-US" dirty="0"/>
          </a:p>
        </p:txBody>
      </p:sp>
      <p:pic>
        <p:nvPicPr>
          <p:cNvPr id="4" name="Picture 3" descr="Icon&#10;&#10;Description automatically generated">
            <a:extLst>
              <a:ext uri="{FF2B5EF4-FFF2-40B4-BE49-F238E27FC236}">
                <a16:creationId xmlns:a16="http://schemas.microsoft.com/office/drawing/2014/main" id="{E439AE2C-CF60-464A-A757-230B041F7D47}"/>
              </a:ext>
            </a:extLst>
          </p:cNvPr>
          <p:cNvPicPr>
            <a:picLocks noChangeAspect="1"/>
          </p:cNvPicPr>
          <p:nvPr/>
        </p:nvPicPr>
        <p:blipFill>
          <a:blip r:embed="rId3"/>
          <a:stretch>
            <a:fillRect/>
          </a:stretch>
        </p:blipFill>
        <p:spPr>
          <a:xfrm>
            <a:off x="11315700" y="6045200"/>
            <a:ext cx="876300" cy="812800"/>
          </a:xfrm>
          <a:prstGeom prst="rect">
            <a:avLst/>
          </a:prstGeom>
        </p:spPr>
      </p:pic>
    </p:spTree>
    <p:extLst>
      <p:ext uri="{BB962C8B-B14F-4D97-AF65-F5344CB8AC3E}">
        <p14:creationId xmlns:p14="http://schemas.microsoft.com/office/powerpoint/2010/main" val="22958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DC14CA-264E-AE45-BE41-A7D2A4D664B1}"/>
              </a:ext>
            </a:extLst>
          </p:cNvPr>
          <p:cNvSpPr>
            <a:spLocks noGrp="1"/>
          </p:cNvSpPr>
          <p:nvPr>
            <p:ph type="title"/>
          </p:nvPr>
        </p:nvSpPr>
        <p:spPr>
          <a:xfrm>
            <a:off x="952108" y="954756"/>
            <a:ext cx="2730414" cy="4946003"/>
          </a:xfrm>
        </p:spPr>
        <p:txBody>
          <a:bodyPr>
            <a:normAutofit/>
          </a:bodyPr>
          <a:lstStyle/>
          <a:p>
            <a:r>
              <a:rPr lang="en-US" sz="4000" dirty="0">
                <a:solidFill>
                  <a:schemeClr val="bg1"/>
                </a:solidFill>
              </a:rPr>
              <a:t>Correlation plot of variables with each principal component</a:t>
            </a:r>
            <a:br>
              <a:rPr lang="en-US" dirty="0">
                <a:solidFill>
                  <a:srgbClr val="262626"/>
                </a:solidFill>
              </a:rPr>
            </a:br>
            <a:endParaRPr lang="en-US" dirty="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6" descr="Chart, treemap chart&#10;&#10;Description automatically generated">
            <a:extLst>
              <a:ext uri="{FF2B5EF4-FFF2-40B4-BE49-F238E27FC236}">
                <a16:creationId xmlns:a16="http://schemas.microsoft.com/office/drawing/2014/main" id="{8AADFC4C-0732-C54C-B1C2-65CB81C3AED4}"/>
              </a:ext>
            </a:extLst>
          </p:cNvPr>
          <p:cNvPicPr>
            <a:picLocks noGrp="1" noChangeAspect="1"/>
          </p:cNvPicPr>
          <p:nvPr>
            <p:ph idx="1"/>
          </p:nvPr>
        </p:nvPicPr>
        <p:blipFill>
          <a:blip r:embed="rId4"/>
          <a:stretch>
            <a:fillRect/>
          </a:stretch>
        </p:blipFill>
        <p:spPr>
          <a:xfrm>
            <a:off x="4802266" y="139700"/>
            <a:ext cx="6307923" cy="6578600"/>
          </a:xfrm>
          <a:prstGeom prst="rect">
            <a:avLst/>
          </a:prstGeom>
        </p:spPr>
      </p:pic>
    </p:spTree>
    <p:extLst>
      <p:ext uri="{BB962C8B-B14F-4D97-AF65-F5344CB8AC3E}">
        <p14:creationId xmlns:p14="http://schemas.microsoft.com/office/powerpoint/2010/main" val="64649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1D27D9-90C1-824F-A649-6F1685291049}"/>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E439AE2C-CF60-464A-A757-230B041F7D47}"/>
              </a:ext>
            </a:extLst>
          </p:cNvPr>
          <p:cNvPicPr>
            <a:picLocks noChangeAspect="1"/>
          </p:cNvPicPr>
          <p:nvPr/>
        </p:nvPicPr>
        <p:blipFill>
          <a:blip r:embed="rId4"/>
          <a:stretch>
            <a:fillRect/>
          </a:stretch>
        </p:blipFill>
        <p:spPr>
          <a:xfrm>
            <a:off x="11315700" y="6045200"/>
            <a:ext cx="876300" cy="812800"/>
          </a:xfrm>
          <a:prstGeom prst="rect">
            <a:avLst/>
          </a:prstGeom>
        </p:spPr>
      </p:pic>
      <p:sp>
        <p:nvSpPr>
          <p:cNvPr id="14" name="TextBox 13">
            <a:extLst>
              <a:ext uri="{FF2B5EF4-FFF2-40B4-BE49-F238E27FC236}">
                <a16:creationId xmlns:a16="http://schemas.microsoft.com/office/drawing/2014/main" id="{41525F26-B5DE-C24B-8518-8976670BF6B8}"/>
              </a:ext>
            </a:extLst>
          </p:cNvPr>
          <p:cNvSpPr txBox="1"/>
          <p:nvPr/>
        </p:nvSpPr>
        <p:spPr>
          <a:xfrm>
            <a:off x="8914148" y="379034"/>
            <a:ext cx="3022038"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PC1: </a:t>
            </a:r>
            <a:r>
              <a:rPr lang="en-US" dirty="0"/>
              <a:t>Associated with total working years, job level, and monthly income.  This component is a primary measure of career length and longevity and is a measure of success.  </a:t>
            </a:r>
          </a:p>
          <a:p>
            <a:pPr marL="285750" indent="-285750">
              <a:buFont typeface="Arial" panose="020B0604020202020204" pitchFamily="34" charset="0"/>
              <a:buChar char="•"/>
            </a:pPr>
            <a:r>
              <a:rPr lang="en-US" b="1" dirty="0"/>
              <a:t>PC2: </a:t>
            </a:r>
            <a:r>
              <a:rPr lang="en-US" dirty="0"/>
              <a:t>Associated with employees who are managers, technical degree in education, travel rarely for business and divorced.</a:t>
            </a:r>
          </a:p>
        </p:txBody>
      </p:sp>
      <p:pic>
        <p:nvPicPr>
          <p:cNvPr id="18" name="Content Placeholder 17" descr="Chart, scatter chart&#10;&#10;Description automatically generated">
            <a:extLst>
              <a:ext uri="{FF2B5EF4-FFF2-40B4-BE49-F238E27FC236}">
                <a16:creationId xmlns:a16="http://schemas.microsoft.com/office/drawing/2014/main" id="{AC260116-944C-E144-90C5-A288A1D8ED0C}"/>
              </a:ext>
            </a:extLst>
          </p:cNvPr>
          <p:cNvPicPr>
            <a:picLocks noGrp="1" noChangeAspect="1"/>
          </p:cNvPicPr>
          <p:nvPr>
            <p:ph idx="1"/>
          </p:nvPr>
        </p:nvPicPr>
        <p:blipFill>
          <a:blip r:embed="rId5"/>
          <a:stretch>
            <a:fillRect/>
          </a:stretch>
        </p:blipFill>
        <p:spPr>
          <a:xfrm>
            <a:off x="4909488" y="380622"/>
            <a:ext cx="3749468" cy="3629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Rectangle 18">
            <a:extLst>
              <a:ext uri="{FF2B5EF4-FFF2-40B4-BE49-F238E27FC236}">
                <a16:creationId xmlns:a16="http://schemas.microsoft.com/office/drawing/2014/main" id="{751D7826-C381-014F-AE36-93988425E989}"/>
              </a:ext>
            </a:extLst>
          </p:cNvPr>
          <p:cNvSpPr/>
          <p:nvPr/>
        </p:nvSpPr>
        <p:spPr>
          <a:xfrm>
            <a:off x="4909488" y="4356775"/>
            <a:ext cx="6096000" cy="2031325"/>
          </a:xfrm>
          <a:prstGeom prst="rect">
            <a:avLst/>
          </a:prstGeom>
        </p:spPr>
        <p:txBody>
          <a:bodyPr>
            <a:spAutoFit/>
          </a:bodyPr>
          <a:lstStyle/>
          <a:p>
            <a:pPr marL="285750" indent="-285750">
              <a:buFont typeface="Arial" panose="020B0604020202020204" pitchFamily="34" charset="0"/>
              <a:buChar char="•"/>
            </a:pPr>
            <a:r>
              <a:rPr lang="en-US" b="1" dirty="0"/>
              <a:t>Attrition Takeaway: </a:t>
            </a:r>
            <a:r>
              <a:rPr lang="en-US" dirty="0"/>
              <a:t>Between PC1 and PC2 we found that job role and marital status play a large role in attrition. </a:t>
            </a:r>
          </a:p>
          <a:p>
            <a:pPr marL="285750" indent="-285750">
              <a:buFont typeface="Arial" panose="020B0604020202020204" pitchFamily="34" charset="0"/>
              <a:buChar char="•"/>
            </a:pPr>
            <a:r>
              <a:rPr lang="en-US" b="1" dirty="0"/>
              <a:t>Benefit: </a:t>
            </a:r>
            <a:r>
              <a:rPr lang="en-US" dirty="0"/>
              <a:t>Marital status is largely outside of work; simple remedy of more PTO, potentially refocuses noncommitted workforce</a:t>
            </a:r>
          </a:p>
          <a:p>
            <a:pPr marL="285750" indent="-285750">
              <a:buFont typeface="Arial" panose="020B0604020202020204" pitchFamily="34" charset="0"/>
              <a:buChar char="•"/>
            </a:pPr>
            <a:r>
              <a:rPr lang="en-US" b="1" dirty="0"/>
              <a:t>Risk: </a:t>
            </a:r>
            <a:r>
              <a:rPr lang="en-US" dirty="0"/>
              <a:t>Increased homelife stress will come into work and impact business operations</a:t>
            </a:r>
          </a:p>
        </p:txBody>
      </p:sp>
    </p:spTree>
    <p:extLst>
      <p:ext uri="{BB962C8B-B14F-4D97-AF65-F5344CB8AC3E}">
        <p14:creationId xmlns:p14="http://schemas.microsoft.com/office/powerpoint/2010/main" val="110493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037F2E-0821-014B-A493-402ABA00328F}"/>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5B6E2EB-7FEB-454E-97E6-B47348C7731D}"/>
              </a:ext>
            </a:extLst>
          </p:cNvPr>
          <p:cNvSpPr txBox="1"/>
          <p:nvPr/>
        </p:nvSpPr>
        <p:spPr>
          <a:xfrm>
            <a:off x="9236798" y="274377"/>
            <a:ext cx="264882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PC3: </a:t>
            </a:r>
            <a:r>
              <a:rPr lang="en-US" dirty="0"/>
              <a:t>This component is most related to no business-travel, human resources job role, sales department and single employees.</a:t>
            </a:r>
          </a:p>
        </p:txBody>
      </p:sp>
      <p:sp>
        <p:nvSpPr>
          <p:cNvPr id="15" name="TextBox 14">
            <a:extLst>
              <a:ext uri="{FF2B5EF4-FFF2-40B4-BE49-F238E27FC236}">
                <a16:creationId xmlns:a16="http://schemas.microsoft.com/office/drawing/2014/main" id="{331F333F-6448-A04A-8A75-2B0191CEFF08}"/>
              </a:ext>
            </a:extLst>
          </p:cNvPr>
          <p:cNvSpPr txBox="1"/>
          <p:nvPr/>
        </p:nvSpPr>
        <p:spPr>
          <a:xfrm>
            <a:off x="5019972" y="4281551"/>
            <a:ext cx="663369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Attrition Takeaway: </a:t>
            </a:r>
            <a:r>
              <a:rPr lang="en-US" dirty="0"/>
              <a:t>Between PC2 and PC3 we can see once again job role and marital status are highly associated with attrition.  </a:t>
            </a:r>
          </a:p>
          <a:p>
            <a:pPr marL="285750" indent="-285750">
              <a:buFont typeface="Arial" panose="020B0604020202020204" pitchFamily="34" charset="0"/>
              <a:buChar char="•"/>
            </a:pPr>
            <a:r>
              <a:rPr lang="en-US" b="1" dirty="0"/>
              <a:t>Benefit: </a:t>
            </a:r>
            <a:r>
              <a:rPr lang="en-US" dirty="0"/>
              <a:t>Salary increases are an expense, but they pale in comparison to onboarding costs</a:t>
            </a:r>
          </a:p>
          <a:p>
            <a:pPr marL="285750" indent="-285750">
              <a:buFont typeface="Arial" panose="020B0604020202020204" pitchFamily="34" charset="0"/>
              <a:buChar char="•"/>
            </a:pPr>
            <a:r>
              <a:rPr lang="en-US" b="1" dirty="0"/>
              <a:t>Risk: </a:t>
            </a:r>
            <a:r>
              <a:rPr lang="en-US" dirty="0"/>
              <a:t>Low salaries cause attrition, Frito-Lay cannot focus on growth, constant internal struggles</a:t>
            </a:r>
          </a:p>
        </p:txBody>
      </p:sp>
      <p:pic>
        <p:nvPicPr>
          <p:cNvPr id="20" name="Content Placeholder 19" descr="Chart, scatter chart&#10;&#10;Description automatically generated">
            <a:extLst>
              <a:ext uri="{FF2B5EF4-FFF2-40B4-BE49-F238E27FC236}">
                <a16:creationId xmlns:a16="http://schemas.microsoft.com/office/drawing/2014/main" id="{3C7E5CDC-6762-C74C-9A3B-8BD3262731E1}"/>
              </a:ext>
            </a:extLst>
          </p:cNvPr>
          <p:cNvPicPr>
            <a:picLocks noGrp="1" noChangeAspect="1"/>
          </p:cNvPicPr>
          <p:nvPr>
            <p:ph idx="1"/>
          </p:nvPr>
        </p:nvPicPr>
        <p:blipFill>
          <a:blip r:embed="rId4"/>
          <a:stretch>
            <a:fillRect/>
          </a:stretch>
        </p:blipFill>
        <p:spPr>
          <a:xfrm>
            <a:off x="5231881" y="274377"/>
            <a:ext cx="3897831" cy="3773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3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C2E221-1F75-774B-884D-ED4E310732EC}"/>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A1844635-2A53-064F-A049-01FB8AC3E76B}"/>
              </a:ext>
            </a:extLst>
          </p:cNvPr>
          <p:cNvPicPr>
            <a:picLocks noGrp="1" noChangeAspect="1"/>
          </p:cNvPicPr>
          <p:nvPr>
            <p:ph idx="1"/>
          </p:nvPr>
        </p:nvPicPr>
        <p:blipFill>
          <a:blip r:embed="rId4"/>
          <a:stretch>
            <a:fillRect/>
          </a:stretch>
        </p:blipFill>
        <p:spPr>
          <a:xfrm>
            <a:off x="5012794" y="237426"/>
            <a:ext cx="3811167" cy="3712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0F986560-B08B-164C-92BD-1CC928FC1DBA}"/>
              </a:ext>
            </a:extLst>
          </p:cNvPr>
          <p:cNvSpPr txBox="1"/>
          <p:nvPr/>
        </p:nvSpPr>
        <p:spPr>
          <a:xfrm>
            <a:off x="9068515" y="237426"/>
            <a:ext cx="264882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PC4:</a:t>
            </a:r>
            <a:r>
              <a:rPr lang="en-US" dirty="0"/>
              <a:t> This component is most related to employees doing overtime, job role of sales executive, research director, human resources, employees who are married, and sales department.</a:t>
            </a:r>
          </a:p>
        </p:txBody>
      </p:sp>
      <p:sp>
        <p:nvSpPr>
          <p:cNvPr id="15" name="TextBox 14">
            <a:extLst>
              <a:ext uri="{FF2B5EF4-FFF2-40B4-BE49-F238E27FC236}">
                <a16:creationId xmlns:a16="http://schemas.microsoft.com/office/drawing/2014/main" id="{A4716E1A-36DE-8C44-B9E2-D56B74E3EE6C}"/>
              </a:ext>
            </a:extLst>
          </p:cNvPr>
          <p:cNvSpPr txBox="1"/>
          <p:nvPr/>
        </p:nvSpPr>
        <p:spPr>
          <a:xfrm>
            <a:off x="5019972" y="4146433"/>
            <a:ext cx="663369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Attrition Takeaway: </a:t>
            </a:r>
            <a:r>
              <a:rPr lang="en-US" dirty="0"/>
              <a:t>Between PC3 and PC4 we can see once again job role and marital status are highly associated with attrition.  </a:t>
            </a:r>
          </a:p>
          <a:p>
            <a:pPr marL="285750" indent="-285750">
              <a:buFont typeface="Arial" panose="020B0604020202020204" pitchFamily="34" charset="0"/>
              <a:buChar char="•"/>
            </a:pPr>
            <a:r>
              <a:rPr lang="en-US" b="1" dirty="0"/>
              <a:t>Benefit: </a:t>
            </a:r>
            <a:r>
              <a:rPr lang="en-US" dirty="0"/>
              <a:t>Salary increases are an expense, but they pale in comparison to onboarding costs</a:t>
            </a:r>
          </a:p>
          <a:p>
            <a:pPr marL="285750" indent="-285750">
              <a:buFont typeface="Arial" panose="020B0604020202020204" pitchFamily="34" charset="0"/>
              <a:buChar char="•"/>
            </a:pPr>
            <a:r>
              <a:rPr lang="en-US" b="1" dirty="0"/>
              <a:t>Risk: </a:t>
            </a:r>
            <a:r>
              <a:rPr lang="en-US" dirty="0"/>
              <a:t>Low salaries cause attrition, Frito-Lay cannot focus on growth, constant internal struggles</a:t>
            </a:r>
          </a:p>
        </p:txBody>
      </p:sp>
    </p:spTree>
    <p:extLst>
      <p:ext uri="{BB962C8B-B14F-4D97-AF65-F5344CB8AC3E}">
        <p14:creationId xmlns:p14="http://schemas.microsoft.com/office/powerpoint/2010/main" val="408646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BEDF381-F2D5-A84D-BAD8-BB4DAADD4995}"/>
              </a:ext>
            </a:extLst>
          </p:cNvPr>
          <p:cNvSpPr txBox="1"/>
          <p:nvPr/>
        </p:nvSpPr>
        <p:spPr>
          <a:xfrm>
            <a:off x="952108" y="954756"/>
            <a:ext cx="2730414" cy="494600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a:ln w="3175" cmpd="sng">
                  <a:noFill/>
                </a:ln>
                <a:solidFill>
                  <a:srgbClr val="FFFFFF"/>
                </a:solidFill>
                <a:latin typeface="+mj-lt"/>
                <a:ea typeface="+mj-ea"/>
                <a:cs typeface="+mj-cs"/>
              </a:rPr>
              <a:t>Frito-Lay should focus on reducing sales staff attrition and increase salaries </a:t>
            </a:r>
          </a:p>
        </p:txBody>
      </p:sp>
      <p:sp>
        <p:nvSpPr>
          <p:cNvPr id="24" name="Rectangle 2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BC9C52-E853-9B4C-A95F-CB3FBC758408}"/>
              </a:ext>
            </a:extLst>
          </p:cNvPr>
          <p:cNvSpPr txBox="1"/>
          <p:nvPr/>
        </p:nvSpPr>
        <p:spPr>
          <a:xfrm>
            <a:off x="5140934" y="469900"/>
            <a:ext cx="5953630" cy="5405968"/>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Aggregating all variables via dimensionality reduction indicates that marital status and salary hike point towards attrition.</a:t>
            </a:r>
          </a:p>
          <a:p>
            <a:pPr>
              <a:lnSpc>
                <a:spcPct val="90000"/>
              </a:lnSpc>
              <a:spcBef>
                <a:spcPct val="20000"/>
              </a:spcBef>
              <a:spcAft>
                <a:spcPts val="600"/>
              </a:spcAft>
              <a:buClr>
                <a:schemeClr val="accent1"/>
              </a:buClr>
              <a:buSzPct val="115000"/>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     </a:t>
            </a:r>
            <a:r>
              <a:rPr lang="en-US" sz="1400" u="sng" dirty="0">
                <a:solidFill>
                  <a:schemeClr val="tx1">
                    <a:lumMod val="85000"/>
                    <a:lumOff val="15000"/>
                  </a:schemeClr>
                </a:solidFill>
              </a:rPr>
              <a:t>Next Steps:</a:t>
            </a:r>
          </a:p>
          <a:p>
            <a:pPr marL="285750" indent="-285750">
              <a:lnSpc>
                <a:spcPct val="90000"/>
              </a:lnSpc>
              <a:spcBef>
                <a:spcPct val="20000"/>
              </a:spcBef>
              <a:spcAft>
                <a:spcPts val="600"/>
              </a:spcAft>
              <a:buClr>
                <a:schemeClr val="accent1"/>
              </a:buClr>
              <a:buSzPct val="115000"/>
              <a:buFont typeface="Arial"/>
              <a:buChar char="•"/>
            </a:pPr>
            <a:endParaRPr lang="en-US" sz="1400" u="sng"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Frito-Lay will be unable to address growth opportunities and should consider being more generous with paid time off to incentivize employees to strive for more work life balance.</a:t>
            </a:r>
          </a:p>
          <a:p>
            <a:pPr marL="285750" indent="-28575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Leadership should also consider raising salaries to address the variable salary hike.  Despite the initial costs of increases salaries, conventional wisdom tells us that increases salaries of existing employees instead of bringing on new employees will reduce costs in the long run</a:t>
            </a:r>
          </a:p>
          <a:p>
            <a:pPr marL="285750" indent="-28575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As a result of these two actions, existing employees will stay, and Frito-Lay can shift its resources elsewhere to focus on growing sales, increasing footprint, and reducing overhead.</a:t>
            </a:r>
          </a:p>
          <a:p>
            <a:pPr marL="285750" indent="-285750">
              <a:lnSpc>
                <a:spcPct val="90000"/>
              </a:lnSpc>
              <a:spcBef>
                <a:spcPct val="20000"/>
              </a:spcBef>
              <a:spcAft>
                <a:spcPts val="600"/>
              </a:spcAft>
              <a:buClr>
                <a:schemeClr val="accent1"/>
              </a:buClr>
              <a:buSzPct val="115000"/>
              <a:buFont typeface="Arial"/>
              <a:buChar char="•"/>
            </a:pPr>
            <a:endParaRPr lang="en-US" sz="1400" u="sng" dirty="0">
              <a:solidFill>
                <a:schemeClr val="tx1">
                  <a:lumMod val="85000"/>
                  <a:lumOff val="15000"/>
                </a:schemeClr>
              </a:solidFill>
            </a:endParaRPr>
          </a:p>
        </p:txBody>
      </p:sp>
    </p:spTree>
    <p:extLst>
      <p:ext uri="{BB962C8B-B14F-4D97-AF65-F5344CB8AC3E}">
        <p14:creationId xmlns:p14="http://schemas.microsoft.com/office/powerpoint/2010/main" val="16546736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{023F4FB1-8628-CF40-A880-332174AF0D08}tf10001064</Template>
  <TotalTime>4509</TotalTime>
  <Words>1031</Words>
  <Application>Microsoft Macintosh PowerPoint</Application>
  <PresentationFormat>Widescreen</PresentationFormat>
  <Paragraphs>52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Organic</vt:lpstr>
      <vt:lpstr>6390 Final-Attrition at Frito Lay </vt:lpstr>
      <vt:lpstr>Why it is important to discuss Attrition?</vt:lpstr>
      <vt:lpstr>Correlation plot of variables with each principal component </vt:lpstr>
      <vt:lpstr>Attrition Visualized</vt:lpstr>
      <vt:lpstr>Attrition Visualized</vt:lpstr>
      <vt:lpstr>Attrition Visualized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6390-Final</dc:title>
  <dc:creator>Patel, Rashmi</dc:creator>
  <cp:lastModifiedBy>Patel, Rashmi</cp:lastModifiedBy>
  <cp:revision>86</cp:revision>
  <dcterms:created xsi:type="dcterms:W3CDTF">2021-11-20T21:24:17Z</dcterms:created>
  <dcterms:modified xsi:type="dcterms:W3CDTF">2021-11-24T22:16:01Z</dcterms:modified>
</cp:coreProperties>
</file>