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sldIdLst>
    <p:sldId id="256" r:id="rId2"/>
    <p:sldId id="2658" r:id="rId3"/>
    <p:sldId id="257" r:id="rId4"/>
    <p:sldId id="258"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5"/>
  </p:normalViewPr>
  <p:slideViewPr>
    <p:cSldViewPr snapToGrid="0" snapToObjects="1">
      <p:cViewPr varScale="1">
        <p:scale>
          <a:sx n="90" d="100"/>
          <a:sy n="90" d="100"/>
        </p:scale>
        <p:origin x="232" y="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11/1/21</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7930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11/1/21</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36219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11/1/21</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112117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11/1/21</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30341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11/1/21</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581614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11/1/21</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72382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11/1/21</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68559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11/1/21</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51754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11/1/21</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40492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11/1/21</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229590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11/1/21</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65897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11/1/21</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672462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22" r:id="rId6"/>
    <p:sldLayoutId id="2147483717" r:id="rId7"/>
    <p:sldLayoutId id="2147483718" r:id="rId8"/>
    <p:sldLayoutId id="2147483719" r:id="rId9"/>
    <p:sldLayoutId id="2147483721" r:id="rId10"/>
    <p:sldLayoutId id="2147483720"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lasses on top of a book">
            <a:extLst>
              <a:ext uri="{FF2B5EF4-FFF2-40B4-BE49-F238E27FC236}">
                <a16:creationId xmlns:a16="http://schemas.microsoft.com/office/drawing/2014/main" id="{5F385E4F-2425-47BA-8909-8173D53F842C}"/>
              </a:ext>
            </a:extLst>
          </p:cNvPr>
          <p:cNvPicPr>
            <a:picLocks noChangeAspect="1"/>
          </p:cNvPicPr>
          <p:nvPr/>
        </p:nvPicPr>
        <p:blipFill rotWithShape="1">
          <a:blip r:embed="rId2">
            <a:alphaModFix/>
          </a:blip>
          <a:srcRect t="13660" b="1435"/>
          <a:stretch/>
        </p:blipFill>
        <p:spPr>
          <a:xfrm>
            <a:off x="20" y="10"/>
            <a:ext cx="12191980" cy="6857990"/>
          </a:xfrm>
          <a:prstGeom prst="rect">
            <a:avLst/>
          </a:prstGeom>
        </p:spPr>
      </p:pic>
      <p:sp>
        <p:nvSpPr>
          <p:cNvPr id="30" name="Rectangle 29">
            <a:extLst>
              <a:ext uri="{FF2B5EF4-FFF2-40B4-BE49-F238E27FC236}">
                <a16:creationId xmlns:a16="http://schemas.microsoft.com/office/drawing/2014/main" id="{4DAEF25D-C97E-48E9-B20C-FEFC2EC6E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3200"/>
            <a:ext cx="12191999" cy="5384800"/>
          </a:xfrm>
          <a:prstGeom prst="rect">
            <a:avLst/>
          </a:prstGeom>
          <a:gradFill flip="none" rotWithShape="1">
            <a:gsLst>
              <a:gs pos="0">
                <a:srgbClr val="000000">
                  <a:alpha val="0"/>
                </a:srgbClr>
              </a:gs>
              <a:gs pos="42000">
                <a:srgbClr val="000000">
                  <a:alpha val="41000"/>
                </a:srgbClr>
              </a:gs>
              <a:gs pos="100000">
                <a:srgbClr val="000000">
                  <a:alpha val="6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D4A9AE-8269-3743-9139-7BB1C63667A3}"/>
              </a:ext>
            </a:extLst>
          </p:cNvPr>
          <p:cNvSpPr>
            <a:spLocks noGrp="1"/>
          </p:cNvSpPr>
          <p:nvPr>
            <p:ph type="ctrTitle"/>
          </p:nvPr>
        </p:nvSpPr>
        <p:spPr>
          <a:xfrm>
            <a:off x="2455401" y="1066800"/>
            <a:ext cx="7272408" cy="2646795"/>
          </a:xfrm>
        </p:spPr>
        <p:txBody>
          <a:bodyPr anchor="b">
            <a:normAutofit/>
          </a:bodyPr>
          <a:lstStyle/>
          <a:p>
            <a:r>
              <a:rPr lang="en-US" dirty="0">
                <a:solidFill>
                  <a:srgbClr val="FFFFFF"/>
                </a:solidFill>
              </a:rPr>
              <a:t>6390 Case Study 1-Think like a designer</a:t>
            </a:r>
          </a:p>
        </p:txBody>
      </p:sp>
      <p:sp>
        <p:nvSpPr>
          <p:cNvPr id="3" name="Subtitle 2">
            <a:extLst>
              <a:ext uri="{FF2B5EF4-FFF2-40B4-BE49-F238E27FC236}">
                <a16:creationId xmlns:a16="http://schemas.microsoft.com/office/drawing/2014/main" id="{29D672D6-2A1D-5E4C-8532-E1D6758189FF}"/>
              </a:ext>
            </a:extLst>
          </p:cNvPr>
          <p:cNvSpPr>
            <a:spLocks noGrp="1"/>
          </p:cNvSpPr>
          <p:nvPr>
            <p:ph type="subTitle" idx="1"/>
          </p:nvPr>
        </p:nvSpPr>
        <p:spPr>
          <a:xfrm>
            <a:off x="3558988" y="4876803"/>
            <a:ext cx="5074022" cy="1257295"/>
          </a:xfrm>
        </p:spPr>
        <p:txBody>
          <a:bodyPr anchor="t">
            <a:normAutofit/>
          </a:bodyPr>
          <a:lstStyle/>
          <a:p>
            <a:r>
              <a:rPr lang="en-US">
                <a:solidFill>
                  <a:srgbClr val="FFFFFF"/>
                </a:solidFill>
              </a:rPr>
              <a:t>By-Rashmi Patel</a:t>
            </a:r>
          </a:p>
        </p:txBody>
      </p:sp>
      <p:grpSp>
        <p:nvGrpSpPr>
          <p:cNvPr id="32" name="Group 31">
            <a:extLst>
              <a:ext uri="{FF2B5EF4-FFF2-40B4-BE49-F238E27FC236}">
                <a16:creationId xmlns:a16="http://schemas.microsoft.com/office/drawing/2014/main" id="{91B7537E-7B93-4306-B9DF-4CD583E0AA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33" name="Rectangle 32">
              <a:extLst>
                <a:ext uri="{FF2B5EF4-FFF2-40B4-BE49-F238E27FC236}">
                  <a16:creationId xmlns:a16="http://schemas.microsoft.com/office/drawing/2014/main" id="{00AB796C-11E6-468E-9C0D-38940D8E2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4" name="Straight Connector 33">
              <a:extLst>
                <a:ext uri="{FF2B5EF4-FFF2-40B4-BE49-F238E27FC236}">
                  <a16:creationId xmlns:a16="http://schemas.microsoft.com/office/drawing/2014/main" id="{0FC9ACE4-DF02-4B56-B482-DDAD2EC090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99CC309-9401-4122-8206-A304650EFC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pSp>
      <p:pic>
        <p:nvPicPr>
          <p:cNvPr id="19" name="Picture 18" descr="Icon&#10;&#10;Description automatically generated">
            <a:extLst>
              <a:ext uri="{FF2B5EF4-FFF2-40B4-BE49-F238E27FC236}">
                <a16:creationId xmlns:a16="http://schemas.microsoft.com/office/drawing/2014/main" id="{F812E50A-7374-644C-AED7-BA43CB95AB74}"/>
              </a:ext>
            </a:extLst>
          </p:cNvPr>
          <p:cNvPicPr>
            <a:picLocks noChangeAspect="1"/>
          </p:cNvPicPr>
          <p:nvPr/>
        </p:nvPicPr>
        <p:blipFill>
          <a:blip r:embed="rId3"/>
          <a:stretch>
            <a:fillRect/>
          </a:stretch>
        </p:blipFill>
        <p:spPr>
          <a:xfrm>
            <a:off x="11105829" y="5851525"/>
            <a:ext cx="876300" cy="812800"/>
          </a:xfrm>
          <a:prstGeom prst="rect">
            <a:avLst/>
          </a:prstGeom>
        </p:spPr>
      </p:pic>
    </p:spTree>
    <p:extLst>
      <p:ext uri="{BB962C8B-B14F-4D97-AF65-F5344CB8AC3E}">
        <p14:creationId xmlns:p14="http://schemas.microsoft.com/office/powerpoint/2010/main" val="68848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E12B7F-9229-7A4D-9B1A-5F93E0408497}"/>
              </a:ext>
            </a:extLst>
          </p:cNvPr>
          <p:cNvPicPr>
            <a:picLocks noChangeAspect="1"/>
          </p:cNvPicPr>
          <p:nvPr/>
        </p:nvPicPr>
        <p:blipFill>
          <a:blip r:embed="rId2"/>
          <a:stretch>
            <a:fillRect/>
          </a:stretch>
        </p:blipFill>
        <p:spPr>
          <a:xfrm>
            <a:off x="1800901" y="2460102"/>
            <a:ext cx="4310168" cy="2786456"/>
          </a:xfrm>
          <a:prstGeom prst="rect">
            <a:avLst/>
          </a:prstGeom>
        </p:spPr>
      </p:pic>
      <p:sp>
        <p:nvSpPr>
          <p:cNvPr id="2" name="Title 1"/>
          <p:cNvSpPr>
            <a:spLocks noGrp="1"/>
          </p:cNvSpPr>
          <p:nvPr>
            <p:ph type="title"/>
          </p:nvPr>
        </p:nvSpPr>
        <p:spPr>
          <a:xfrm>
            <a:off x="1524000" y="254830"/>
            <a:ext cx="9144000" cy="828806"/>
          </a:xfrm>
          <a:noFill/>
        </p:spPr>
        <p:txBody>
          <a:bodyPr>
            <a:normAutofit fontScale="90000"/>
          </a:bodyPr>
          <a:lstStyle/>
          <a:p>
            <a:r>
              <a:rPr lang="en-US" dirty="0">
                <a:solidFill>
                  <a:schemeClr val="tx1"/>
                </a:solidFill>
                <a:latin typeface="Arial"/>
                <a:cs typeface="Arial"/>
              </a:rPr>
              <a:t>Total touchpoints and touchpoint per customer remains flat</a:t>
            </a:r>
          </a:p>
        </p:txBody>
      </p:sp>
      <p:sp>
        <p:nvSpPr>
          <p:cNvPr id="11" name="TextBox 10">
            <a:extLst>
              <a:ext uri="{FF2B5EF4-FFF2-40B4-BE49-F238E27FC236}">
                <a16:creationId xmlns:a16="http://schemas.microsoft.com/office/drawing/2014/main" id="{769F5345-FE34-834F-B9DD-708527C88AE1}"/>
              </a:ext>
            </a:extLst>
          </p:cNvPr>
          <p:cNvSpPr txBox="1"/>
          <p:nvPr/>
        </p:nvSpPr>
        <p:spPr>
          <a:xfrm>
            <a:off x="1608713" y="1621686"/>
            <a:ext cx="4547248" cy="66660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457200"/>
            <a:r>
              <a:rPr lang="en-US" sz="1600" b="1" dirty="0">
                <a:solidFill>
                  <a:prstClr val="black">
                    <a:lumMod val="75000"/>
                    <a:lumOff val="25000"/>
                  </a:prstClr>
                </a:solidFill>
                <a:latin typeface="Arial" panose="020B0604020202020204" pitchFamily="34" charset="0"/>
                <a:cs typeface="Arial" panose="020B0604020202020204" pitchFamily="34" charset="0"/>
              </a:rPr>
              <a:t>Total touchpoints have increased slightly </a:t>
            </a:r>
          </a:p>
          <a:p>
            <a:pPr algn="ctr" defTabSz="457200"/>
            <a:r>
              <a:rPr lang="en-US" sz="1600" b="1" dirty="0">
                <a:solidFill>
                  <a:prstClr val="black">
                    <a:lumMod val="75000"/>
                    <a:lumOff val="25000"/>
                  </a:prstClr>
                </a:solidFill>
                <a:latin typeface="Arial" panose="020B0604020202020204" pitchFamily="34" charset="0"/>
                <a:cs typeface="Arial" panose="020B0604020202020204" pitchFamily="34" charset="0"/>
              </a:rPr>
              <a:t>to ~500K (+3.8% y/y)</a:t>
            </a:r>
            <a:br>
              <a:rPr lang="en-US" sz="1400" b="1" dirty="0">
                <a:solidFill>
                  <a:prstClr val="black">
                    <a:lumMod val="75000"/>
                    <a:lumOff val="25000"/>
                  </a:prstClr>
                </a:solidFill>
                <a:latin typeface="Arial" panose="020B0604020202020204" pitchFamily="34" charset="0"/>
                <a:cs typeface="Arial" panose="020B0604020202020204" pitchFamily="34" charset="0"/>
              </a:rPr>
            </a:br>
            <a:endParaRPr lang="en-US" sz="1400" b="1" dirty="0">
              <a:solidFill>
                <a:prstClr val="black">
                  <a:lumMod val="75000"/>
                  <a:lumOff val="25000"/>
                </a:prstClr>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A047A88-2ED9-7344-9203-870BF5805CC4}"/>
              </a:ext>
            </a:extLst>
          </p:cNvPr>
          <p:cNvSpPr txBox="1"/>
          <p:nvPr/>
        </p:nvSpPr>
        <p:spPr>
          <a:xfrm>
            <a:off x="5928378" y="1621686"/>
            <a:ext cx="4547248" cy="66660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defTabSz="457200"/>
            <a:r>
              <a:rPr lang="en-US" sz="1600" b="1" dirty="0">
                <a:solidFill>
                  <a:prstClr val="black">
                    <a:lumMod val="75000"/>
                    <a:lumOff val="25000"/>
                  </a:prstClr>
                </a:solidFill>
                <a:latin typeface="Arial" panose="020B0604020202020204" pitchFamily="34" charset="0"/>
                <a:cs typeface="Arial" panose="020B0604020202020204" pitchFamily="34" charset="0"/>
              </a:rPr>
              <a:t>Touchpoints per customer remain flat over the past 3 years</a:t>
            </a:r>
            <a:br>
              <a:rPr lang="en-US" sz="1400" b="1" dirty="0">
                <a:solidFill>
                  <a:prstClr val="black">
                    <a:lumMod val="75000"/>
                    <a:lumOff val="25000"/>
                  </a:prstClr>
                </a:solidFill>
                <a:latin typeface="Arial" panose="020B0604020202020204" pitchFamily="34" charset="0"/>
                <a:cs typeface="Arial" panose="020B0604020202020204" pitchFamily="34" charset="0"/>
              </a:rPr>
            </a:br>
            <a:endParaRPr lang="en-US" sz="1400" b="1" dirty="0">
              <a:solidFill>
                <a:prstClr val="black">
                  <a:lumMod val="75000"/>
                  <a:lumOff val="25000"/>
                </a:prstClr>
              </a:solidFill>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07B7F270-C505-144B-B2E1-5108693DD6BF}"/>
              </a:ext>
            </a:extLst>
          </p:cNvPr>
          <p:cNvCxnSpPr/>
          <p:nvPr/>
        </p:nvCxnSpPr>
        <p:spPr>
          <a:xfrm>
            <a:off x="1813695" y="2263516"/>
            <a:ext cx="4137285" cy="0"/>
          </a:xfrm>
          <a:prstGeom prst="line">
            <a:avLst/>
          </a:prstGeom>
          <a:ln w="38100">
            <a:solidFill>
              <a:srgbClr val="0432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F4C9D28-4630-D047-9FFB-9898A2171D48}"/>
              </a:ext>
            </a:extLst>
          </p:cNvPr>
          <p:cNvCxnSpPr/>
          <p:nvPr/>
        </p:nvCxnSpPr>
        <p:spPr>
          <a:xfrm>
            <a:off x="6170951" y="2263516"/>
            <a:ext cx="4137285" cy="0"/>
          </a:xfrm>
          <a:prstGeom prst="line">
            <a:avLst/>
          </a:prstGeom>
          <a:ln w="38100">
            <a:solidFill>
              <a:srgbClr val="0432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33915B6-25E6-6949-9053-2A303179A351}"/>
              </a:ext>
            </a:extLst>
          </p:cNvPr>
          <p:cNvCxnSpPr>
            <a:cxnSpLocks/>
          </p:cNvCxnSpPr>
          <p:nvPr/>
        </p:nvCxnSpPr>
        <p:spPr>
          <a:xfrm>
            <a:off x="2213548" y="3417759"/>
            <a:ext cx="1648919" cy="0"/>
          </a:xfrm>
          <a:prstGeom prst="line">
            <a:avLst/>
          </a:prstGeom>
          <a:ln w="12700">
            <a:solidFill>
              <a:schemeClr val="tx1"/>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94353A65-16E4-A741-A7C2-116A2BDB7B41}"/>
              </a:ext>
            </a:extLst>
          </p:cNvPr>
          <p:cNvCxnSpPr>
            <a:cxnSpLocks/>
          </p:cNvCxnSpPr>
          <p:nvPr/>
        </p:nvCxnSpPr>
        <p:spPr>
          <a:xfrm>
            <a:off x="4057339" y="3405269"/>
            <a:ext cx="1728864" cy="12490"/>
          </a:xfrm>
          <a:prstGeom prst="line">
            <a:avLst/>
          </a:prstGeom>
          <a:ln w="12700">
            <a:solidFill>
              <a:schemeClr val="tx1"/>
            </a:solidFill>
            <a:headEnd type="oval"/>
            <a:tailEnd type="oval"/>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31E0E30E-FBE7-BB40-AD4C-7CFE9C47B0D2}"/>
              </a:ext>
            </a:extLst>
          </p:cNvPr>
          <p:cNvSpPr txBox="1"/>
          <p:nvPr/>
        </p:nvSpPr>
        <p:spPr>
          <a:xfrm>
            <a:off x="2333470" y="2878116"/>
            <a:ext cx="1514006" cy="584775"/>
          </a:xfrm>
          <a:prstGeom prst="rect">
            <a:avLst/>
          </a:prstGeom>
          <a:noFill/>
        </p:spPr>
        <p:txBody>
          <a:bodyPr wrap="square" rtlCol="0">
            <a:spAutoFit/>
          </a:bodyPr>
          <a:lstStyle/>
          <a:p>
            <a:pPr algn="ctr" defTabSz="457200"/>
            <a:r>
              <a:rPr lang="en-US" sz="1600" b="1" dirty="0">
                <a:solidFill>
                  <a:prstClr val="black"/>
                </a:solidFill>
                <a:latin typeface="Arial"/>
              </a:rPr>
              <a:t>478,123</a:t>
            </a:r>
            <a:r>
              <a:rPr lang="en-US" sz="1600" dirty="0">
                <a:solidFill>
                  <a:prstClr val="black"/>
                </a:solidFill>
                <a:latin typeface="Arial"/>
              </a:rPr>
              <a:t> touchpoints</a:t>
            </a:r>
          </a:p>
        </p:txBody>
      </p:sp>
      <p:sp>
        <p:nvSpPr>
          <p:cNvPr id="20" name="TextBox 19">
            <a:extLst>
              <a:ext uri="{FF2B5EF4-FFF2-40B4-BE49-F238E27FC236}">
                <a16:creationId xmlns:a16="http://schemas.microsoft.com/office/drawing/2014/main" id="{B586FDE5-601D-0647-9A8B-F45979CF8AF4}"/>
              </a:ext>
            </a:extLst>
          </p:cNvPr>
          <p:cNvSpPr txBox="1"/>
          <p:nvPr/>
        </p:nvSpPr>
        <p:spPr>
          <a:xfrm>
            <a:off x="4272197" y="2865625"/>
            <a:ext cx="1514006" cy="584775"/>
          </a:xfrm>
          <a:prstGeom prst="rect">
            <a:avLst/>
          </a:prstGeom>
          <a:noFill/>
        </p:spPr>
        <p:txBody>
          <a:bodyPr wrap="square" rtlCol="0">
            <a:spAutoFit/>
          </a:bodyPr>
          <a:lstStyle/>
          <a:p>
            <a:pPr algn="ctr" defTabSz="457200"/>
            <a:r>
              <a:rPr lang="en-US" sz="1600" b="1" dirty="0">
                <a:solidFill>
                  <a:prstClr val="black"/>
                </a:solidFill>
                <a:latin typeface="Arial"/>
              </a:rPr>
              <a:t>496,234</a:t>
            </a:r>
            <a:r>
              <a:rPr lang="en-US" sz="1600" dirty="0">
                <a:solidFill>
                  <a:prstClr val="black"/>
                </a:solidFill>
                <a:latin typeface="Arial"/>
              </a:rPr>
              <a:t> touchpoints</a:t>
            </a:r>
          </a:p>
        </p:txBody>
      </p:sp>
      <p:graphicFrame>
        <p:nvGraphicFramePr>
          <p:cNvPr id="21" name="Table 20">
            <a:extLst>
              <a:ext uri="{FF2B5EF4-FFF2-40B4-BE49-F238E27FC236}">
                <a16:creationId xmlns:a16="http://schemas.microsoft.com/office/drawing/2014/main" id="{D1E067E5-BD58-C04E-BBBA-0C72D2F9819E}"/>
              </a:ext>
            </a:extLst>
          </p:cNvPr>
          <p:cNvGraphicFramePr>
            <a:graphicFrameLocks noGrp="1"/>
          </p:cNvGraphicFramePr>
          <p:nvPr/>
        </p:nvGraphicFramePr>
        <p:xfrm>
          <a:off x="6245902" y="2491279"/>
          <a:ext cx="4097310" cy="2534796"/>
        </p:xfrm>
        <a:graphic>
          <a:graphicData uri="http://schemas.openxmlformats.org/drawingml/2006/table">
            <a:tbl>
              <a:tblPr firstRow="1" bandRow="1">
                <a:tableStyleId>{7DF18680-E054-41AD-8BC1-D1AEF772440D}</a:tableStyleId>
              </a:tblPr>
              <a:tblGrid>
                <a:gridCol w="1199213">
                  <a:extLst>
                    <a:ext uri="{9D8B030D-6E8A-4147-A177-3AD203B41FA5}">
                      <a16:colId xmlns:a16="http://schemas.microsoft.com/office/drawing/2014/main" val="445297701"/>
                    </a:ext>
                  </a:extLst>
                </a:gridCol>
                <a:gridCol w="839449">
                  <a:extLst>
                    <a:ext uri="{9D8B030D-6E8A-4147-A177-3AD203B41FA5}">
                      <a16:colId xmlns:a16="http://schemas.microsoft.com/office/drawing/2014/main" val="742484716"/>
                    </a:ext>
                  </a:extLst>
                </a:gridCol>
                <a:gridCol w="689548">
                  <a:extLst>
                    <a:ext uri="{9D8B030D-6E8A-4147-A177-3AD203B41FA5}">
                      <a16:colId xmlns:a16="http://schemas.microsoft.com/office/drawing/2014/main" val="1964647556"/>
                    </a:ext>
                  </a:extLst>
                </a:gridCol>
                <a:gridCol w="704538">
                  <a:extLst>
                    <a:ext uri="{9D8B030D-6E8A-4147-A177-3AD203B41FA5}">
                      <a16:colId xmlns:a16="http://schemas.microsoft.com/office/drawing/2014/main" val="3177922711"/>
                    </a:ext>
                  </a:extLst>
                </a:gridCol>
                <a:gridCol w="664562">
                  <a:extLst>
                    <a:ext uri="{9D8B030D-6E8A-4147-A177-3AD203B41FA5}">
                      <a16:colId xmlns:a16="http://schemas.microsoft.com/office/drawing/2014/main" val="719525281"/>
                    </a:ext>
                  </a:extLst>
                </a:gridCol>
              </a:tblGrid>
              <a:tr h="633699">
                <a:tc>
                  <a:txBody>
                    <a:bodyPr/>
                    <a:lstStyle/>
                    <a:p>
                      <a:endParaRPr lang="en-US" sz="140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5D8CB"/>
                    </a:solidFill>
                  </a:tcPr>
                </a:tc>
                <a:tc>
                  <a:txBody>
                    <a:bodyPr/>
                    <a:lstStyle/>
                    <a:p>
                      <a:pPr algn="ctr"/>
                      <a:r>
                        <a:rPr lang="en-US" sz="1400" dirty="0"/>
                        <a:t>Phone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5D8CB"/>
                    </a:solidFill>
                  </a:tcPr>
                </a:tc>
                <a:tc>
                  <a:txBody>
                    <a:bodyPr/>
                    <a:lstStyle/>
                    <a:p>
                      <a:pPr algn="ctr"/>
                      <a:r>
                        <a:rPr lang="en-US" sz="1400" dirty="0"/>
                        <a:t>Chat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5D8CB"/>
                    </a:solidFill>
                  </a:tcPr>
                </a:tc>
                <a:tc>
                  <a:txBody>
                    <a:bodyPr/>
                    <a:lstStyle/>
                    <a:p>
                      <a:pPr algn="ctr"/>
                      <a:r>
                        <a:rPr lang="en-US" sz="1400" dirty="0"/>
                        <a:t>Email</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5D8CB"/>
                    </a:solidFill>
                  </a:tcPr>
                </a:tc>
                <a:tc>
                  <a:txBody>
                    <a:bodyPr/>
                    <a:lstStyle/>
                    <a:p>
                      <a:pPr algn="ctr"/>
                      <a:r>
                        <a:rPr lang="en-US" sz="1400" dirty="0"/>
                        <a:t>Total</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5D8CB"/>
                    </a:solidFill>
                  </a:tcPr>
                </a:tc>
                <a:extLst>
                  <a:ext uri="{0D108BD9-81ED-4DB2-BD59-A6C34878D82A}">
                    <a16:rowId xmlns:a16="http://schemas.microsoft.com/office/drawing/2014/main" val="1109366938"/>
                  </a:ext>
                </a:extLst>
              </a:tr>
              <a:tr h="633699">
                <a:tc>
                  <a:txBody>
                    <a:bodyPr/>
                    <a:lstStyle/>
                    <a:p>
                      <a:r>
                        <a:rPr lang="en-US" sz="1400" dirty="0"/>
                        <a:t>January ‘18</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t>0.43</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t>0.13</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t>0.55</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t>1.11</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88914947"/>
                  </a:ext>
                </a:extLst>
              </a:tr>
              <a:tr h="633699">
                <a:tc>
                  <a:txBody>
                    <a:bodyPr/>
                    <a:lstStyle/>
                    <a:p>
                      <a:r>
                        <a:rPr lang="en-US" sz="1400" dirty="0"/>
                        <a:t>January ‘19</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t>0.45</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t>0.16</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t>0.58</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t>1.19</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4630505"/>
                  </a:ext>
                </a:extLst>
              </a:tr>
              <a:tr h="633699">
                <a:tc>
                  <a:txBody>
                    <a:bodyPr/>
                    <a:lstStyle/>
                    <a:p>
                      <a:r>
                        <a:rPr lang="en-US" sz="1400" dirty="0"/>
                        <a:t>January-20</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t>0.29</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t>0.26</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t>0.5</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t>1.10</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59984073"/>
                  </a:ext>
                </a:extLst>
              </a:tr>
            </a:tbl>
          </a:graphicData>
        </a:graphic>
      </p:graphicFrame>
      <p:sp>
        <p:nvSpPr>
          <p:cNvPr id="22" name="Rectangle 21">
            <a:extLst>
              <a:ext uri="{FF2B5EF4-FFF2-40B4-BE49-F238E27FC236}">
                <a16:creationId xmlns:a16="http://schemas.microsoft.com/office/drawing/2014/main" id="{0CEB1910-6C42-F44E-816D-D179A61B1511}"/>
              </a:ext>
            </a:extLst>
          </p:cNvPr>
          <p:cNvSpPr/>
          <p:nvPr/>
        </p:nvSpPr>
        <p:spPr>
          <a:xfrm>
            <a:off x="9633680" y="2438191"/>
            <a:ext cx="811967" cy="2632855"/>
          </a:xfrm>
          <a:prstGeom prst="rect">
            <a:avLst/>
          </a:prstGeom>
          <a:noFill/>
          <a:ln w="38100">
            <a:solidFill>
              <a:schemeClr val="accent6"/>
            </a:solidFill>
          </a:ln>
          <a:effectLst/>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5" name="TextBox 68">
            <a:extLst>
              <a:ext uri="{FF2B5EF4-FFF2-40B4-BE49-F238E27FC236}">
                <a16:creationId xmlns:a16="http://schemas.microsoft.com/office/drawing/2014/main" id="{A9E04DB5-A7FE-304D-AA7F-AB14511E2328}"/>
              </a:ext>
            </a:extLst>
          </p:cNvPr>
          <p:cNvSpPr txBox="1"/>
          <p:nvPr/>
        </p:nvSpPr>
        <p:spPr>
          <a:xfrm>
            <a:off x="1691598" y="3107339"/>
            <a:ext cx="444500" cy="342900"/>
          </a:xfrm>
          <a:prstGeom prst="rect">
            <a:avLst/>
          </a:prstGeom>
          <a:solidFill>
            <a:schemeClr val="bg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defTabSz="457200"/>
            <a:r>
              <a:rPr lang="en-US" sz="800" dirty="0">
                <a:solidFill>
                  <a:prstClr val="black">
                    <a:lumMod val="50000"/>
                    <a:lumOff val="50000"/>
                  </a:prstClr>
                </a:solidFill>
                <a:latin typeface="Arial" panose="020B0604020202020204" pitchFamily="34" charset="0"/>
                <a:cs typeface="Arial" panose="020B0604020202020204" pitchFamily="34" charset="0"/>
              </a:rPr>
              <a:t>1</a:t>
            </a:r>
          </a:p>
        </p:txBody>
      </p:sp>
      <p:sp>
        <p:nvSpPr>
          <p:cNvPr id="19" name="TextBox 69">
            <a:extLst>
              <a:ext uri="{FF2B5EF4-FFF2-40B4-BE49-F238E27FC236}">
                <a16:creationId xmlns:a16="http://schemas.microsoft.com/office/drawing/2014/main" id="{D7CD2E46-C12D-3343-BF27-F279B5F007A8}"/>
              </a:ext>
            </a:extLst>
          </p:cNvPr>
          <p:cNvSpPr txBox="1"/>
          <p:nvPr/>
        </p:nvSpPr>
        <p:spPr>
          <a:xfrm>
            <a:off x="1706588" y="4041936"/>
            <a:ext cx="444500" cy="342900"/>
          </a:xfrm>
          <a:prstGeom prst="rect">
            <a:avLst/>
          </a:prstGeom>
          <a:solidFill>
            <a:schemeClr val="bg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defTabSz="457200"/>
            <a:r>
              <a:rPr lang="en-US" sz="800" dirty="0">
                <a:solidFill>
                  <a:prstClr val="black">
                    <a:lumMod val="50000"/>
                    <a:lumOff val="50000"/>
                  </a:prstClr>
                </a:solidFill>
                <a:latin typeface="Arial" panose="020B0604020202020204" pitchFamily="34" charset="0"/>
                <a:cs typeface="Arial" panose="020B0604020202020204" pitchFamily="34" charset="0"/>
              </a:rPr>
              <a:t>0.5</a:t>
            </a:r>
          </a:p>
        </p:txBody>
      </p:sp>
    </p:spTree>
    <p:extLst>
      <p:ext uri="{BB962C8B-B14F-4D97-AF65-F5344CB8AC3E}">
        <p14:creationId xmlns:p14="http://schemas.microsoft.com/office/powerpoint/2010/main" val="1428151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30EA-08BD-4846-951B-2EA183194A53}"/>
              </a:ext>
            </a:extLst>
          </p:cNvPr>
          <p:cNvSpPr>
            <a:spLocks noGrp="1"/>
          </p:cNvSpPr>
          <p:nvPr>
            <p:ph type="title"/>
          </p:nvPr>
        </p:nvSpPr>
        <p:spPr>
          <a:xfrm>
            <a:off x="1028699" y="323851"/>
            <a:ext cx="10134600" cy="1047750"/>
          </a:xfrm>
        </p:spPr>
        <p:txBody>
          <a:bodyPr>
            <a:normAutofit fontScale="90000"/>
          </a:bodyPr>
          <a:lstStyle/>
          <a:p>
            <a:r>
              <a:rPr lang="en-US" b="1" dirty="0"/>
              <a:t>What feedback would you give your colleague about the design of their slide related to attention to detail? </a:t>
            </a:r>
          </a:p>
        </p:txBody>
      </p:sp>
      <p:sp>
        <p:nvSpPr>
          <p:cNvPr id="3" name="Content Placeholder 2">
            <a:extLst>
              <a:ext uri="{FF2B5EF4-FFF2-40B4-BE49-F238E27FC236}">
                <a16:creationId xmlns:a16="http://schemas.microsoft.com/office/drawing/2014/main" id="{0EC92C7E-FFA0-4E43-A182-F2EC9B7F2161}"/>
              </a:ext>
            </a:extLst>
          </p:cNvPr>
          <p:cNvSpPr>
            <a:spLocks noGrp="1"/>
          </p:cNvSpPr>
          <p:nvPr>
            <p:ph idx="1"/>
          </p:nvPr>
        </p:nvSpPr>
        <p:spPr>
          <a:xfrm>
            <a:off x="330770" y="1407793"/>
            <a:ext cx="4355530" cy="2545082"/>
          </a:xfrm>
        </p:spPr>
        <p:txBody>
          <a:bodyPr>
            <a:normAutofit lnSpcReduction="10000"/>
          </a:bodyPr>
          <a:lstStyle/>
          <a:p>
            <a:r>
              <a:rPr lang="en-US" dirty="0"/>
              <a:t>The first detail to note for my colleague is a strong mistake and shows a lack of attention to detail.  Between “2019-03” and “2020-01” there is “2018-08.”  This is a seemly small mistake, but this mistake makes the data sequence difficult to understand, this is compounded by the other data points being sequential.    </a:t>
            </a:r>
          </a:p>
          <a:p>
            <a:endParaRPr lang="en-US" dirty="0"/>
          </a:p>
        </p:txBody>
      </p:sp>
      <p:pic>
        <p:nvPicPr>
          <p:cNvPr id="5" name="Picture 4" descr="Chart, bar chart&#10;&#10;Description automatically generated">
            <a:extLst>
              <a:ext uri="{FF2B5EF4-FFF2-40B4-BE49-F238E27FC236}">
                <a16:creationId xmlns:a16="http://schemas.microsoft.com/office/drawing/2014/main" id="{8710704F-5C54-004E-A41B-6817FDAA3E72}"/>
              </a:ext>
            </a:extLst>
          </p:cNvPr>
          <p:cNvPicPr>
            <a:picLocks noChangeAspect="1"/>
          </p:cNvPicPr>
          <p:nvPr/>
        </p:nvPicPr>
        <p:blipFill>
          <a:blip r:embed="rId2"/>
          <a:stretch>
            <a:fillRect/>
          </a:stretch>
        </p:blipFill>
        <p:spPr>
          <a:xfrm>
            <a:off x="2126072" y="4096377"/>
            <a:ext cx="4355530" cy="25450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18E8A976-A552-0442-92A4-52BA9DFF6A01}"/>
              </a:ext>
            </a:extLst>
          </p:cNvPr>
          <p:cNvSpPr txBox="1"/>
          <p:nvPr/>
        </p:nvSpPr>
        <p:spPr>
          <a:xfrm>
            <a:off x="5014912" y="1318322"/>
            <a:ext cx="3939635" cy="2554545"/>
          </a:xfrm>
          <a:prstGeom prst="rect">
            <a:avLst/>
          </a:prstGeom>
          <a:noFill/>
        </p:spPr>
        <p:txBody>
          <a:bodyPr wrap="square" rtlCol="0">
            <a:spAutoFit/>
          </a:bodyPr>
          <a:lstStyle/>
          <a:p>
            <a:r>
              <a:rPr lang="en-US" sz="2000" dirty="0"/>
              <a:t>The second detail is that the time scales are not equal with each other.  We can see from the 2018 data that the intervals are from January to December.  The second set covers the interval between 2019 and the beginning of 2020.  This doesn’t seem to convey a consistent message.</a:t>
            </a:r>
          </a:p>
        </p:txBody>
      </p:sp>
      <p:sp>
        <p:nvSpPr>
          <p:cNvPr id="11" name="5-Point Star 10">
            <a:extLst>
              <a:ext uri="{FF2B5EF4-FFF2-40B4-BE49-F238E27FC236}">
                <a16:creationId xmlns:a16="http://schemas.microsoft.com/office/drawing/2014/main" id="{23778483-FB2A-5941-8436-9F16836F0E47}"/>
              </a:ext>
            </a:extLst>
          </p:cNvPr>
          <p:cNvSpPr/>
          <p:nvPr/>
        </p:nvSpPr>
        <p:spPr>
          <a:xfrm>
            <a:off x="5603721" y="6337939"/>
            <a:ext cx="271462" cy="19621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Table&#10;&#10;Description automatically generated">
            <a:extLst>
              <a:ext uri="{FF2B5EF4-FFF2-40B4-BE49-F238E27FC236}">
                <a16:creationId xmlns:a16="http://schemas.microsoft.com/office/drawing/2014/main" id="{61AEE03E-88D8-9C4B-A23F-023460FC0C9C}"/>
              </a:ext>
            </a:extLst>
          </p:cNvPr>
          <p:cNvPicPr>
            <a:picLocks noChangeAspect="1"/>
          </p:cNvPicPr>
          <p:nvPr/>
        </p:nvPicPr>
        <p:blipFill>
          <a:blip r:embed="rId3"/>
          <a:stretch>
            <a:fillRect/>
          </a:stretch>
        </p:blipFill>
        <p:spPr>
          <a:xfrm>
            <a:off x="8026465" y="4640186"/>
            <a:ext cx="928082" cy="18836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TextBox 13">
            <a:extLst>
              <a:ext uri="{FF2B5EF4-FFF2-40B4-BE49-F238E27FC236}">
                <a16:creationId xmlns:a16="http://schemas.microsoft.com/office/drawing/2014/main" id="{C85008A2-156B-6E4E-9AC2-139711C4902D}"/>
              </a:ext>
            </a:extLst>
          </p:cNvPr>
          <p:cNvSpPr txBox="1"/>
          <p:nvPr/>
        </p:nvSpPr>
        <p:spPr>
          <a:xfrm>
            <a:off x="9075446" y="1407793"/>
            <a:ext cx="2785784" cy="3693319"/>
          </a:xfrm>
          <a:prstGeom prst="rect">
            <a:avLst/>
          </a:prstGeom>
          <a:noFill/>
        </p:spPr>
        <p:txBody>
          <a:bodyPr wrap="square" rtlCol="0">
            <a:spAutoFit/>
          </a:bodyPr>
          <a:lstStyle/>
          <a:p>
            <a:r>
              <a:rPr lang="en-US" dirty="0"/>
              <a:t>The third detail concerns the overall message of the data. The bar chart shows roughly two years' worth of data and the table shows three years' worth of data.  This inattention to detail </a:t>
            </a:r>
          </a:p>
          <a:p>
            <a:r>
              <a:rPr lang="en-US" dirty="0"/>
              <a:t>detracts from the audience’s understanding of the time period and makes the message difficult to interpret. </a:t>
            </a:r>
          </a:p>
          <a:p>
            <a:endParaRPr lang="en-US" dirty="0"/>
          </a:p>
        </p:txBody>
      </p:sp>
      <p:pic>
        <p:nvPicPr>
          <p:cNvPr id="16" name="Picture 15" descr="Icon&#10;&#10;Description automatically generated">
            <a:extLst>
              <a:ext uri="{FF2B5EF4-FFF2-40B4-BE49-F238E27FC236}">
                <a16:creationId xmlns:a16="http://schemas.microsoft.com/office/drawing/2014/main" id="{376D7F41-F1B4-C74A-9406-75F27507F032}"/>
              </a:ext>
            </a:extLst>
          </p:cNvPr>
          <p:cNvPicPr>
            <a:picLocks noChangeAspect="1"/>
          </p:cNvPicPr>
          <p:nvPr/>
        </p:nvPicPr>
        <p:blipFill>
          <a:blip r:embed="rId4"/>
          <a:stretch>
            <a:fillRect/>
          </a:stretch>
        </p:blipFill>
        <p:spPr>
          <a:xfrm>
            <a:off x="11105829" y="5851525"/>
            <a:ext cx="876300" cy="812800"/>
          </a:xfrm>
          <a:prstGeom prst="rect">
            <a:avLst/>
          </a:prstGeom>
        </p:spPr>
      </p:pic>
    </p:spTree>
    <p:extLst>
      <p:ext uri="{BB962C8B-B14F-4D97-AF65-F5344CB8AC3E}">
        <p14:creationId xmlns:p14="http://schemas.microsoft.com/office/powerpoint/2010/main" val="2397087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30EA-08BD-4846-951B-2EA183194A53}"/>
              </a:ext>
            </a:extLst>
          </p:cNvPr>
          <p:cNvSpPr>
            <a:spLocks noGrp="1"/>
          </p:cNvSpPr>
          <p:nvPr>
            <p:ph type="title"/>
          </p:nvPr>
        </p:nvSpPr>
        <p:spPr>
          <a:xfrm>
            <a:off x="1028700" y="357188"/>
            <a:ext cx="10134600" cy="1655201"/>
          </a:xfrm>
        </p:spPr>
        <p:txBody>
          <a:bodyPr>
            <a:normAutofit fontScale="90000"/>
          </a:bodyPr>
          <a:lstStyle/>
          <a:p>
            <a:r>
              <a:rPr lang="en-US" b="1" dirty="0"/>
              <a:t>Are there changes you would make to the way this data is shown? </a:t>
            </a:r>
            <a:br>
              <a:rPr lang="en-US" b="1" dirty="0"/>
            </a:br>
            <a:r>
              <a:rPr lang="en-US" b="1" dirty="0"/>
              <a:t>How might you design the data in a way that is more intuitive for the audience?</a:t>
            </a:r>
          </a:p>
        </p:txBody>
      </p:sp>
      <p:sp>
        <p:nvSpPr>
          <p:cNvPr id="4" name="Content Placeholder 3">
            <a:extLst>
              <a:ext uri="{FF2B5EF4-FFF2-40B4-BE49-F238E27FC236}">
                <a16:creationId xmlns:a16="http://schemas.microsoft.com/office/drawing/2014/main" id="{8B966A1E-8FA8-C246-9EF6-D511E88F2CE9}"/>
              </a:ext>
            </a:extLst>
          </p:cNvPr>
          <p:cNvSpPr txBox="1">
            <a:spLocks noGrp="1"/>
          </p:cNvSpPr>
          <p:nvPr>
            <p:ph idx="1"/>
          </p:nvPr>
        </p:nvSpPr>
        <p:spPr>
          <a:xfrm>
            <a:off x="1028700" y="2161903"/>
            <a:ext cx="10134600" cy="3502882"/>
          </a:xfrm>
          <a:prstGeom prst="rect">
            <a:avLst/>
          </a:prstGeom>
          <a:noFill/>
        </p:spPr>
        <p:txBody>
          <a:bodyPr wrap="square" rtlCol="0">
            <a:spAutoFit/>
          </a:bodyPr>
          <a:lstStyle/>
          <a:p>
            <a:pPr marL="285750" indent="-285750">
              <a:buFont typeface="Arial" panose="020B0604020202020204" pitchFamily="34" charset="0"/>
              <a:buChar char="•"/>
            </a:pPr>
            <a:r>
              <a:rPr lang="en-US" dirty="0"/>
              <a:t>The breakdown of the touchpoints by month detracts from the overall message, this information is about the yearly difference and could be simplified by at a minimum reducing the amount of data points. There by, we don’t need a bar chart for every month.  </a:t>
            </a:r>
          </a:p>
          <a:p>
            <a:pPr marL="285750" indent="-285750">
              <a:buFont typeface="Arial" panose="020B0604020202020204" pitchFamily="34" charset="0"/>
              <a:buChar char="•"/>
            </a:pPr>
            <a:r>
              <a:rPr lang="en-US" dirty="0"/>
              <a:t>Tables are unappealing and don’t tell a compelling story. The table should be omitted. </a:t>
            </a:r>
          </a:p>
          <a:p>
            <a:pPr marL="285750" indent="-285750">
              <a:buFont typeface="Arial" panose="020B0604020202020204" pitchFamily="34" charset="0"/>
              <a:buChar char="•"/>
            </a:pPr>
            <a:r>
              <a:rPr lang="en-US" dirty="0"/>
              <a:t>Since we are interested in trends, we don’t need all the numbers from these two charts. There are so many numbers sticking out at the audience, they lose effectiveness.  Instead, we should focus on the most important numbers that we want to stick out to the audience.  </a:t>
            </a:r>
          </a:p>
          <a:p>
            <a:pPr marL="285750" indent="-285750">
              <a:buFont typeface="Arial" panose="020B0604020202020204" pitchFamily="34" charset="0"/>
              <a:buChar char="•"/>
            </a:pPr>
            <a:r>
              <a:rPr lang="en-US" dirty="0"/>
              <a:t>The chart and the table can best be combined as a line chart- we can reduce the two items into one and more easily convey the information.  </a:t>
            </a:r>
          </a:p>
        </p:txBody>
      </p:sp>
      <p:pic>
        <p:nvPicPr>
          <p:cNvPr id="5" name="Picture 4" descr="Icon&#10;&#10;Description automatically generated">
            <a:extLst>
              <a:ext uri="{FF2B5EF4-FFF2-40B4-BE49-F238E27FC236}">
                <a16:creationId xmlns:a16="http://schemas.microsoft.com/office/drawing/2014/main" id="{0DB8558C-A247-9C42-B403-C533ED4D4632}"/>
              </a:ext>
            </a:extLst>
          </p:cNvPr>
          <p:cNvPicPr>
            <a:picLocks noChangeAspect="1"/>
          </p:cNvPicPr>
          <p:nvPr/>
        </p:nvPicPr>
        <p:blipFill>
          <a:blip r:embed="rId2"/>
          <a:stretch>
            <a:fillRect/>
          </a:stretch>
        </p:blipFill>
        <p:spPr>
          <a:xfrm>
            <a:off x="11105829" y="5851525"/>
            <a:ext cx="876300" cy="812800"/>
          </a:xfrm>
          <a:prstGeom prst="rect">
            <a:avLst/>
          </a:prstGeom>
        </p:spPr>
      </p:pic>
    </p:spTree>
    <p:extLst>
      <p:ext uri="{BB962C8B-B14F-4D97-AF65-F5344CB8AC3E}">
        <p14:creationId xmlns:p14="http://schemas.microsoft.com/office/powerpoint/2010/main" val="559224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30EA-08BD-4846-951B-2EA183194A53}"/>
              </a:ext>
            </a:extLst>
          </p:cNvPr>
          <p:cNvSpPr>
            <a:spLocks noGrp="1"/>
          </p:cNvSpPr>
          <p:nvPr>
            <p:ph type="title"/>
          </p:nvPr>
        </p:nvSpPr>
        <p:spPr>
          <a:xfrm>
            <a:off x="1028700" y="357188"/>
            <a:ext cx="10134600" cy="1655201"/>
          </a:xfrm>
        </p:spPr>
        <p:txBody>
          <a:bodyPr>
            <a:normAutofit/>
          </a:bodyPr>
          <a:lstStyle/>
          <a:p>
            <a:r>
              <a:rPr lang="en-US" b="1" dirty="0"/>
              <a:t>Use the data to remake the slide, incorporating your feedback and ideas in your tool of choice</a:t>
            </a:r>
          </a:p>
        </p:txBody>
      </p:sp>
      <p:pic>
        <p:nvPicPr>
          <p:cNvPr id="5" name="Content Placeholder 4" descr="Chart, line chart&#10;&#10;Description automatically generated">
            <a:extLst>
              <a:ext uri="{FF2B5EF4-FFF2-40B4-BE49-F238E27FC236}">
                <a16:creationId xmlns:a16="http://schemas.microsoft.com/office/drawing/2014/main" id="{7450F98D-8D12-BB48-9F8F-3D783582CC39}"/>
              </a:ext>
            </a:extLst>
          </p:cNvPr>
          <p:cNvPicPr>
            <a:picLocks noGrp="1" noChangeAspect="1"/>
          </p:cNvPicPr>
          <p:nvPr>
            <p:ph idx="1"/>
          </p:nvPr>
        </p:nvPicPr>
        <p:blipFill>
          <a:blip r:embed="rId2"/>
          <a:stretch>
            <a:fillRect/>
          </a:stretch>
        </p:blipFill>
        <p:spPr>
          <a:xfrm>
            <a:off x="1185863" y="2162174"/>
            <a:ext cx="9429749" cy="4240417"/>
          </a:xfrm>
        </p:spPr>
      </p:pic>
      <p:pic>
        <p:nvPicPr>
          <p:cNvPr id="6" name="Picture 5" descr="Icon&#10;&#10;Description automatically generated">
            <a:extLst>
              <a:ext uri="{FF2B5EF4-FFF2-40B4-BE49-F238E27FC236}">
                <a16:creationId xmlns:a16="http://schemas.microsoft.com/office/drawing/2014/main" id="{0BA12FAF-A396-AA44-B2D5-FD134DA50F8A}"/>
              </a:ext>
            </a:extLst>
          </p:cNvPr>
          <p:cNvPicPr>
            <a:picLocks noChangeAspect="1"/>
          </p:cNvPicPr>
          <p:nvPr/>
        </p:nvPicPr>
        <p:blipFill>
          <a:blip r:embed="rId3"/>
          <a:stretch>
            <a:fillRect/>
          </a:stretch>
        </p:blipFill>
        <p:spPr>
          <a:xfrm>
            <a:off x="11105829" y="5851525"/>
            <a:ext cx="876300" cy="812800"/>
          </a:xfrm>
          <a:prstGeom prst="rect">
            <a:avLst/>
          </a:prstGeom>
        </p:spPr>
      </p:pic>
      <p:pic>
        <p:nvPicPr>
          <p:cNvPr id="7" name="Picture 6" descr="Icon&#10;&#10;Description automatically generated">
            <a:extLst>
              <a:ext uri="{FF2B5EF4-FFF2-40B4-BE49-F238E27FC236}">
                <a16:creationId xmlns:a16="http://schemas.microsoft.com/office/drawing/2014/main" id="{435C5E73-CBF7-1543-BB4D-888A60CEA2D7}"/>
              </a:ext>
            </a:extLst>
          </p:cNvPr>
          <p:cNvPicPr>
            <a:picLocks noChangeAspect="1"/>
          </p:cNvPicPr>
          <p:nvPr/>
        </p:nvPicPr>
        <p:blipFill>
          <a:blip r:embed="rId3"/>
          <a:stretch>
            <a:fillRect/>
          </a:stretch>
        </p:blipFill>
        <p:spPr>
          <a:xfrm>
            <a:off x="11258229" y="6003925"/>
            <a:ext cx="876300" cy="812800"/>
          </a:xfrm>
          <a:prstGeom prst="rect">
            <a:avLst/>
          </a:prstGeom>
        </p:spPr>
      </p:pic>
    </p:spTree>
    <p:extLst>
      <p:ext uri="{BB962C8B-B14F-4D97-AF65-F5344CB8AC3E}">
        <p14:creationId xmlns:p14="http://schemas.microsoft.com/office/powerpoint/2010/main" val="3190553245"/>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70</TotalTime>
  <Words>458</Words>
  <Application>Microsoft Macintosh PowerPoint</Application>
  <PresentationFormat>Widescreen</PresentationFormat>
  <Paragraphs>40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Bembo</vt:lpstr>
      <vt:lpstr>AdornVTI</vt:lpstr>
      <vt:lpstr>6390 Case Study 1-Think like a designer</vt:lpstr>
      <vt:lpstr>Total touchpoints and touchpoint per customer remains flat</vt:lpstr>
      <vt:lpstr>What feedback would you give your colleague about the design of their slide related to attention to detail? </vt:lpstr>
      <vt:lpstr>Are there changes you would make to the way this data is shown?  How might you design the data in a way that is more intuitive for the audience?</vt:lpstr>
      <vt:lpstr>Use the data to remake the slide, incorporating your feedback and ideas in your tool of choice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6390 Case Study 1</dc:title>
  <dc:creator>Patel, Rashmi</dc:creator>
  <cp:lastModifiedBy>Patel, Rashmi</cp:lastModifiedBy>
  <cp:revision>20</cp:revision>
  <dcterms:created xsi:type="dcterms:W3CDTF">2021-11-01T18:57:58Z</dcterms:created>
  <dcterms:modified xsi:type="dcterms:W3CDTF">2021-11-01T20:08:04Z</dcterms:modified>
</cp:coreProperties>
</file>