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580" r:id="rId2"/>
    <p:sldId id="581" r:id="rId3"/>
    <p:sldId id="582" r:id="rId4"/>
    <p:sldId id="587" r:id="rId5"/>
    <p:sldId id="588" r:id="rId6"/>
    <p:sldId id="592" r:id="rId7"/>
    <p:sldId id="589" r:id="rId8"/>
    <p:sldId id="585" r:id="rId9"/>
    <p:sldId id="590" r:id="rId10"/>
    <p:sldId id="584" r:id="rId11"/>
    <p:sldId id="596" r:id="rId12"/>
    <p:sldId id="586" r:id="rId13"/>
    <p:sldId id="599" r:id="rId14"/>
    <p:sldId id="593" r:id="rId15"/>
    <p:sldId id="602" r:id="rId16"/>
    <p:sldId id="603" r:id="rId17"/>
    <p:sldId id="605" r:id="rId18"/>
    <p:sldId id="597" r:id="rId19"/>
    <p:sldId id="612" r:id="rId20"/>
    <p:sldId id="607" r:id="rId21"/>
    <p:sldId id="608" r:id="rId22"/>
    <p:sldId id="609" r:id="rId23"/>
    <p:sldId id="610" r:id="rId24"/>
    <p:sldId id="611" r:id="rId25"/>
    <p:sldId id="5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76"/>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84D78-C26E-DC49-92D9-620A26086ED1}" type="datetimeFigureOut">
              <a:rPr lang="en-US" smtClean="0"/>
              <a:t>3/28/22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B245F-7A17-0943-A9BC-8938A89336B8}" type="slidenum">
              <a:rPr lang="en-US" smtClean="0"/>
              <a:t>‹#›</a:t>
            </a:fld>
            <a:endParaRPr lang="en-US"/>
          </a:p>
        </p:txBody>
      </p:sp>
    </p:spTree>
    <p:extLst>
      <p:ext uri="{BB962C8B-B14F-4D97-AF65-F5344CB8AC3E}">
        <p14:creationId xmlns:p14="http://schemas.microsoft.com/office/powerpoint/2010/main" val="417192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3703-DF2C-3D42-B01A-C3B80F1FBC4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38ADBF9-D4A5-A048-BC8E-0037AF6F2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D36B0E7-75C5-2D4F-81CB-3FA94C743307}"/>
              </a:ext>
            </a:extLst>
          </p:cNvPr>
          <p:cNvSpPr>
            <a:spLocks noGrp="1"/>
          </p:cNvSpPr>
          <p:nvPr>
            <p:ph type="dt" sz="half" idx="10"/>
          </p:nvPr>
        </p:nvSpPr>
        <p:spPr/>
        <p:txBody>
          <a:bodyPr/>
          <a:lstStyle/>
          <a:p>
            <a:fld id="{D5733D8A-B77D-4A4D-9477-B85BDBD76B1E}" type="datetimeFigureOut">
              <a:rPr lang="en-US" smtClean="0"/>
              <a:t>3/28/22</a:t>
            </a:fld>
            <a:endParaRPr lang="en-US"/>
          </a:p>
        </p:txBody>
      </p:sp>
      <p:sp>
        <p:nvSpPr>
          <p:cNvPr id="5" name="Footer Placeholder 4">
            <a:extLst>
              <a:ext uri="{FF2B5EF4-FFF2-40B4-BE49-F238E27FC236}">
                <a16:creationId xmlns:a16="http://schemas.microsoft.com/office/drawing/2014/main" id="{3389AAB3-FA15-E441-882C-E292ADC1D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81367-15FD-134F-947E-913C1796CE23}"/>
              </a:ext>
            </a:extLst>
          </p:cNvPr>
          <p:cNvSpPr>
            <a:spLocks noGrp="1"/>
          </p:cNvSpPr>
          <p:nvPr>
            <p:ph type="sldNum" sz="quarter" idx="12"/>
          </p:nvPr>
        </p:nvSpPr>
        <p:spPr/>
        <p:txBody>
          <a:bodyPr/>
          <a:lstStyle/>
          <a:p>
            <a:fld id="{B12E4F24-C11A-7145-A58D-C3CEB00FF2D7}" type="slidenum">
              <a:rPr lang="en-US" smtClean="0"/>
              <a:t>‹#›</a:t>
            </a:fld>
            <a:endParaRPr lang="en-US"/>
          </a:p>
        </p:txBody>
      </p:sp>
    </p:spTree>
    <p:extLst>
      <p:ext uri="{BB962C8B-B14F-4D97-AF65-F5344CB8AC3E}">
        <p14:creationId xmlns:p14="http://schemas.microsoft.com/office/powerpoint/2010/main" val="265024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2E0F-06BB-BD4D-940E-820EF4609AA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3EEDE97-0FAC-9F48-8987-99B481FE3E6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CA67B7-72EB-184F-92AC-096823883E77}"/>
              </a:ext>
            </a:extLst>
          </p:cNvPr>
          <p:cNvSpPr>
            <a:spLocks noGrp="1"/>
          </p:cNvSpPr>
          <p:nvPr>
            <p:ph type="dt" sz="half" idx="10"/>
          </p:nvPr>
        </p:nvSpPr>
        <p:spPr/>
        <p:txBody>
          <a:bodyPr/>
          <a:lstStyle/>
          <a:p>
            <a:fld id="{D5733D8A-B77D-4A4D-9477-B85BDBD76B1E}" type="datetimeFigureOut">
              <a:rPr lang="en-US" smtClean="0"/>
              <a:t>3/28/22</a:t>
            </a:fld>
            <a:endParaRPr lang="en-US"/>
          </a:p>
        </p:txBody>
      </p:sp>
      <p:sp>
        <p:nvSpPr>
          <p:cNvPr id="5" name="Footer Placeholder 4">
            <a:extLst>
              <a:ext uri="{FF2B5EF4-FFF2-40B4-BE49-F238E27FC236}">
                <a16:creationId xmlns:a16="http://schemas.microsoft.com/office/drawing/2014/main" id="{91DAE8B2-AFE7-614C-818D-E2F33D66A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E5051-C151-0D42-B6EE-22685138A493}"/>
              </a:ext>
            </a:extLst>
          </p:cNvPr>
          <p:cNvSpPr>
            <a:spLocks noGrp="1"/>
          </p:cNvSpPr>
          <p:nvPr>
            <p:ph type="sldNum" sz="quarter" idx="12"/>
          </p:nvPr>
        </p:nvSpPr>
        <p:spPr/>
        <p:txBody>
          <a:bodyPr/>
          <a:lstStyle/>
          <a:p>
            <a:fld id="{B12E4F24-C11A-7145-A58D-C3CEB00FF2D7}" type="slidenum">
              <a:rPr lang="en-US" smtClean="0"/>
              <a:t>‹#›</a:t>
            </a:fld>
            <a:endParaRPr lang="en-US"/>
          </a:p>
        </p:txBody>
      </p:sp>
    </p:spTree>
    <p:extLst>
      <p:ext uri="{BB962C8B-B14F-4D97-AF65-F5344CB8AC3E}">
        <p14:creationId xmlns:p14="http://schemas.microsoft.com/office/powerpoint/2010/main" val="279836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4BEDF-17BF-4846-B49E-7F0F0BD5ABB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2B4904A-C2C9-2948-BD63-8D555BF7AA9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013306-24E8-1B4E-87B6-CFACB35E7DBA}"/>
              </a:ext>
            </a:extLst>
          </p:cNvPr>
          <p:cNvSpPr>
            <a:spLocks noGrp="1"/>
          </p:cNvSpPr>
          <p:nvPr>
            <p:ph type="dt" sz="half" idx="10"/>
          </p:nvPr>
        </p:nvSpPr>
        <p:spPr/>
        <p:txBody>
          <a:bodyPr/>
          <a:lstStyle/>
          <a:p>
            <a:fld id="{D5733D8A-B77D-4A4D-9477-B85BDBD76B1E}" type="datetimeFigureOut">
              <a:rPr lang="en-US" smtClean="0"/>
              <a:t>3/28/22</a:t>
            </a:fld>
            <a:endParaRPr lang="en-US"/>
          </a:p>
        </p:txBody>
      </p:sp>
      <p:sp>
        <p:nvSpPr>
          <p:cNvPr id="5" name="Footer Placeholder 4">
            <a:extLst>
              <a:ext uri="{FF2B5EF4-FFF2-40B4-BE49-F238E27FC236}">
                <a16:creationId xmlns:a16="http://schemas.microsoft.com/office/drawing/2014/main" id="{2205128F-BCFA-474E-B372-34A8EB86B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BB5E3-45B2-D84C-B5E0-2A3C5AECB58B}"/>
              </a:ext>
            </a:extLst>
          </p:cNvPr>
          <p:cNvSpPr>
            <a:spLocks noGrp="1"/>
          </p:cNvSpPr>
          <p:nvPr>
            <p:ph type="sldNum" sz="quarter" idx="12"/>
          </p:nvPr>
        </p:nvSpPr>
        <p:spPr/>
        <p:txBody>
          <a:bodyPr/>
          <a:lstStyle/>
          <a:p>
            <a:fld id="{B12E4F24-C11A-7145-A58D-C3CEB00FF2D7}" type="slidenum">
              <a:rPr lang="en-US" smtClean="0"/>
              <a:t>‹#›</a:t>
            </a:fld>
            <a:endParaRPr lang="en-US"/>
          </a:p>
        </p:txBody>
      </p:sp>
    </p:spTree>
    <p:extLst>
      <p:ext uri="{BB962C8B-B14F-4D97-AF65-F5344CB8AC3E}">
        <p14:creationId xmlns:p14="http://schemas.microsoft.com/office/powerpoint/2010/main" val="163435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1554-8BCA-3A41-953B-61B07EC94C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78E70C-A757-2746-9DFD-E2936CD524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286C25-EFDA-9A42-836F-C4F64406C945}"/>
              </a:ext>
            </a:extLst>
          </p:cNvPr>
          <p:cNvSpPr>
            <a:spLocks noGrp="1"/>
          </p:cNvSpPr>
          <p:nvPr>
            <p:ph type="dt" sz="half" idx="10"/>
          </p:nvPr>
        </p:nvSpPr>
        <p:spPr/>
        <p:txBody>
          <a:bodyPr/>
          <a:lstStyle/>
          <a:p>
            <a:fld id="{D5733D8A-B77D-4A4D-9477-B85BDBD76B1E}" type="datetimeFigureOut">
              <a:rPr lang="en-US" smtClean="0"/>
              <a:t>3/28/22</a:t>
            </a:fld>
            <a:endParaRPr lang="en-US"/>
          </a:p>
        </p:txBody>
      </p:sp>
      <p:sp>
        <p:nvSpPr>
          <p:cNvPr id="5" name="Footer Placeholder 4">
            <a:extLst>
              <a:ext uri="{FF2B5EF4-FFF2-40B4-BE49-F238E27FC236}">
                <a16:creationId xmlns:a16="http://schemas.microsoft.com/office/drawing/2014/main" id="{19FAD580-3880-354F-BA34-553539534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46A1E-5293-5145-AC80-E82CCB34FC84}"/>
              </a:ext>
            </a:extLst>
          </p:cNvPr>
          <p:cNvSpPr>
            <a:spLocks noGrp="1"/>
          </p:cNvSpPr>
          <p:nvPr>
            <p:ph type="sldNum" sz="quarter" idx="12"/>
          </p:nvPr>
        </p:nvSpPr>
        <p:spPr/>
        <p:txBody>
          <a:bodyPr/>
          <a:lstStyle/>
          <a:p>
            <a:fld id="{B12E4F24-C11A-7145-A58D-C3CEB00FF2D7}" type="slidenum">
              <a:rPr lang="en-US" smtClean="0"/>
              <a:t>‹#›</a:t>
            </a:fld>
            <a:endParaRPr lang="en-US"/>
          </a:p>
        </p:txBody>
      </p:sp>
    </p:spTree>
    <p:extLst>
      <p:ext uri="{BB962C8B-B14F-4D97-AF65-F5344CB8AC3E}">
        <p14:creationId xmlns:p14="http://schemas.microsoft.com/office/powerpoint/2010/main" val="17230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77A9-AE96-F54A-8173-27A3E07BACB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ED8B62B-56E3-D848-8D84-4720711856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85183B-C729-414D-B7E0-E5A7F2810C36}"/>
              </a:ext>
            </a:extLst>
          </p:cNvPr>
          <p:cNvSpPr>
            <a:spLocks noGrp="1"/>
          </p:cNvSpPr>
          <p:nvPr>
            <p:ph type="dt" sz="half" idx="10"/>
          </p:nvPr>
        </p:nvSpPr>
        <p:spPr/>
        <p:txBody>
          <a:bodyPr/>
          <a:lstStyle/>
          <a:p>
            <a:fld id="{D5733D8A-B77D-4A4D-9477-B85BDBD76B1E}" type="datetimeFigureOut">
              <a:rPr lang="en-US" smtClean="0"/>
              <a:t>3/28/22</a:t>
            </a:fld>
            <a:endParaRPr lang="en-US"/>
          </a:p>
        </p:txBody>
      </p:sp>
      <p:sp>
        <p:nvSpPr>
          <p:cNvPr id="5" name="Footer Placeholder 4">
            <a:extLst>
              <a:ext uri="{FF2B5EF4-FFF2-40B4-BE49-F238E27FC236}">
                <a16:creationId xmlns:a16="http://schemas.microsoft.com/office/drawing/2014/main" id="{A721EB12-B93F-4644-BF4A-1BF50CF04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48EF8-2E1C-AB4D-8A10-9984FD722863}"/>
              </a:ext>
            </a:extLst>
          </p:cNvPr>
          <p:cNvSpPr>
            <a:spLocks noGrp="1"/>
          </p:cNvSpPr>
          <p:nvPr>
            <p:ph type="sldNum" sz="quarter" idx="12"/>
          </p:nvPr>
        </p:nvSpPr>
        <p:spPr/>
        <p:txBody>
          <a:bodyPr/>
          <a:lstStyle/>
          <a:p>
            <a:fld id="{B12E4F24-C11A-7145-A58D-C3CEB00FF2D7}" type="slidenum">
              <a:rPr lang="en-US" smtClean="0"/>
              <a:t>‹#›</a:t>
            </a:fld>
            <a:endParaRPr lang="en-US"/>
          </a:p>
        </p:txBody>
      </p:sp>
    </p:spTree>
    <p:extLst>
      <p:ext uri="{BB962C8B-B14F-4D97-AF65-F5344CB8AC3E}">
        <p14:creationId xmlns:p14="http://schemas.microsoft.com/office/powerpoint/2010/main" val="426891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3FBE-CB17-F84B-948E-73306642CC9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77986D-BB59-E04B-AD8E-16E796FC78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9BE431F-919C-204E-B2A4-E9A7C29DEB5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CDD4405-199E-0241-B44F-A6B9C86B90F5}"/>
              </a:ext>
            </a:extLst>
          </p:cNvPr>
          <p:cNvSpPr>
            <a:spLocks noGrp="1"/>
          </p:cNvSpPr>
          <p:nvPr>
            <p:ph type="dt" sz="half" idx="10"/>
          </p:nvPr>
        </p:nvSpPr>
        <p:spPr/>
        <p:txBody>
          <a:bodyPr/>
          <a:lstStyle/>
          <a:p>
            <a:fld id="{D5733D8A-B77D-4A4D-9477-B85BDBD76B1E}" type="datetimeFigureOut">
              <a:rPr lang="en-US" smtClean="0"/>
              <a:t>3/28/22</a:t>
            </a:fld>
            <a:endParaRPr lang="en-US"/>
          </a:p>
        </p:txBody>
      </p:sp>
      <p:sp>
        <p:nvSpPr>
          <p:cNvPr id="6" name="Footer Placeholder 5">
            <a:extLst>
              <a:ext uri="{FF2B5EF4-FFF2-40B4-BE49-F238E27FC236}">
                <a16:creationId xmlns:a16="http://schemas.microsoft.com/office/drawing/2014/main" id="{BC0C53D6-CC15-0D44-8E7A-2BE3424CE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25EAA-E191-154A-BA27-7CD296E75A75}"/>
              </a:ext>
            </a:extLst>
          </p:cNvPr>
          <p:cNvSpPr>
            <a:spLocks noGrp="1"/>
          </p:cNvSpPr>
          <p:nvPr>
            <p:ph type="sldNum" sz="quarter" idx="12"/>
          </p:nvPr>
        </p:nvSpPr>
        <p:spPr/>
        <p:txBody>
          <a:bodyPr/>
          <a:lstStyle/>
          <a:p>
            <a:fld id="{B12E4F24-C11A-7145-A58D-C3CEB00FF2D7}" type="slidenum">
              <a:rPr lang="en-US" smtClean="0"/>
              <a:t>‹#›</a:t>
            </a:fld>
            <a:endParaRPr lang="en-US"/>
          </a:p>
        </p:txBody>
      </p:sp>
    </p:spTree>
    <p:extLst>
      <p:ext uri="{BB962C8B-B14F-4D97-AF65-F5344CB8AC3E}">
        <p14:creationId xmlns:p14="http://schemas.microsoft.com/office/powerpoint/2010/main" val="38604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61B5-BC7A-9842-821C-A7092836196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4F179F-F7F0-4A48-9CA7-A3DDAB3BC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E62E9BA-72F8-354A-988B-1ADA4B50B5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1D64B37-6F78-1346-BB8F-4110FE264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2C21AD-CBF2-424F-9013-FD6CF8983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CA507D6-0B66-A340-BA49-89C9B869559D}"/>
              </a:ext>
            </a:extLst>
          </p:cNvPr>
          <p:cNvSpPr>
            <a:spLocks noGrp="1"/>
          </p:cNvSpPr>
          <p:nvPr>
            <p:ph type="dt" sz="half" idx="10"/>
          </p:nvPr>
        </p:nvSpPr>
        <p:spPr/>
        <p:txBody>
          <a:bodyPr/>
          <a:lstStyle/>
          <a:p>
            <a:fld id="{D5733D8A-B77D-4A4D-9477-B85BDBD76B1E}" type="datetimeFigureOut">
              <a:rPr lang="en-US" smtClean="0"/>
              <a:t>3/28/22</a:t>
            </a:fld>
            <a:endParaRPr lang="en-US"/>
          </a:p>
        </p:txBody>
      </p:sp>
      <p:sp>
        <p:nvSpPr>
          <p:cNvPr id="8" name="Footer Placeholder 7">
            <a:extLst>
              <a:ext uri="{FF2B5EF4-FFF2-40B4-BE49-F238E27FC236}">
                <a16:creationId xmlns:a16="http://schemas.microsoft.com/office/drawing/2014/main" id="{B7752C87-9BE1-6E49-AAB8-D03C7D927F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A4672B-982E-0E42-AF02-64FA3A4B050E}"/>
              </a:ext>
            </a:extLst>
          </p:cNvPr>
          <p:cNvSpPr>
            <a:spLocks noGrp="1"/>
          </p:cNvSpPr>
          <p:nvPr>
            <p:ph type="sldNum" sz="quarter" idx="12"/>
          </p:nvPr>
        </p:nvSpPr>
        <p:spPr/>
        <p:txBody>
          <a:bodyPr/>
          <a:lstStyle/>
          <a:p>
            <a:fld id="{B12E4F24-C11A-7145-A58D-C3CEB00FF2D7}" type="slidenum">
              <a:rPr lang="en-US" smtClean="0"/>
              <a:t>‹#›</a:t>
            </a:fld>
            <a:endParaRPr lang="en-US"/>
          </a:p>
        </p:txBody>
      </p:sp>
    </p:spTree>
    <p:extLst>
      <p:ext uri="{BB962C8B-B14F-4D97-AF65-F5344CB8AC3E}">
        <p14:creationId xmlns:p14="http://schemas.microsoft.com/office/powerpoint/2010/main" val="152758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2F85-912C-AA4C-88C9-549957559F6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1C1C85E-60A5-0A41-A369-0076677C2511}"/>
              </a:ext>
            </a:extLst>
          </p:cNvPr>
          <p:cNvSpPr>
            <a:spLocks noGrp="1"/>
          </p:cNvSpPr>
          <p:nvPr>
            <p:ph type="dt" sz="half" idx="10"/>
          </p:nvPr>
        </p:nvSpPr>
        <p:spPr/>
        <p:txBody>
          <a:bodyPr/>
          <a:lstStyle/>
          <a:p>
            <a:fld id="{D5733D8A-B77D-4A4D-9477-B85BDBD76B1E}" type="datetimeFigureOut">
              <a:rPr lang="en-US" smtClean="0"/>
              <a:t>3/28/22</a:t>
            </a:fld>
            <a:endParaRPr lang="en-US"/>
          </a:p>
        </p:txBody>
      </p:sp>
      <p:sp>
        <p:nvSpPr>
          <p:cNvPr id="4" name="Footer Placeholder 3">
            <a:extLst>
              <a:ext uri="{FF2B5EF4-FFF2-40B4-BE49-F238E27FC236}">
                <a16:creationId xmlns:a16="http://schemas.microsoft.com/office/drawing/2014/main" id="{5405FF88-E5A3-5B46-8C09-64E0CC75B6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FD3579-4C6A-1A4A-AE83-8D5A90464FE6}"/>
              </a:ext>
            </a:extLst>
          </p:cNvPr>
          <p:cNvSpPr>
            <a:spLocks noGrp="1"/>
          </p:cNvSpPr>
          <p:nvPr>
            <p:ph type="sldNum" sz="quarter" idx="12"/>
          </p:nvPr>
        </p:nvSpPr>
        <p:spPr/>
        <p:txBody>
          <a:bodyPr/>
          <a:lstStyle/>
          <a:p>
            <a:fld id="{B12E4F24-C11A-7145-A58D-C3CEB00FF2D7}" type="slidenum">
              <a:rPr lang="en-US" smtClean="0"/>
              <a:t>‹#›</a:t>
            </a:fld>
            <a:endParaRPr lang="en-US"/>
          </a:p>
        </p:txBody>
      </p:sp>
    </p:spTree>
    <p:extLst>
      <p:ext uri="{BB962C8B-B14F-4D97-AF65-F5344CB8AC3E}">
        <p14:creationId xmlns:p14="http://schemas.microsoft.com/office/powerpoint/2010/main" val="384029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84A036-4165-D54F-A17A-540D4DC75FBE}"/>
              </a:ext>
            </a:extLst>
          </p:cNvPr>
          <p:cNvSpPr>
            <a:spLocks noGrp="1"/>
          </p:cNvSpPr>
          <p:nvPr>
            <p:ph type="dt" sz="half" idx="10"/>
          </p:nvPr>
        </p:nvSpPr>
        <p:spPr/>
        <p:txBody>
          <a:bodyPr/>
          <a:lstStyle/>
          <a:p>
            <a:fld id="{D5733D8A-B77D-4A4D-9477-B85BDBD76B1E}" type="datetimeFigureOut">
              <a:rPr lang="en-US" smtClean="0"/>
              <a:t>3/28/22</a:t>
            </a:fld>
            <a:endParaRPr lang="en-US"/>
          </a:p>
        </p:txBody>
      </p:sp>
      <p:sp>
        <p:nvSpPr>
          <p:cNvPr id="3" name="Footer Placeholder 2">
            <a:extLst>
              <a:ext uri="{FF2B5EF4-FFF2-40B4-BE49-F238E27FC236}">
                <a16:creationId xmlns:a16="http://schemas.microsoft.com/office/drawing/2014/main" id="{6E05F422-8016-3849-B696-6FBCA9198C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B9C67E-7AB7-6E40-8FB9-C7F942ADE40F}"/>
              </a:ext>
            </a:extLst>
          </p:cNvPr>
          <p:cNvSpPr>
            <a:spLocks noGrp="1"/>
          </p:cNvSpPr>
          <p:nvPr>
            <p:ph type="sldNum" sz="quarter" idx="12"/>
          </p:nvPr>
        </p:nvSpPr>
        <p:spPr/>
        <p:txBody>
          <a:bodyPr/>
          <a:lstStyle/>
          <a:p>
            <a:fld id="{B12E4F24-C11A-7145-A58D-C3CEB00FF2D7}" type="slidenum">
              <a:rPr lang="en-US" smtClean="0"/>
              <a:t>‹#›</a:t>
            </a:fld>
            <a:endParaRPr lang="en-US"/>
          </a:p>
        </p:txBody>
      </p:sp>
    </p:spTree>
    <p:extLst>
      <p:ext uri="{BB962C8B-B14F-4D97-AF65-F5344CB8AC3E}">
        <p14:creationId xmlns:p14="http://schemas.microsoft.com/office/powerpoint/2010/main" val="7167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7008-F146-9648-A169-FCBAA9AEC9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11B1412-8503-3143-9F34-40F5E4EF7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FDAF138-DAE0-E24C-8A77-3A805A945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6A9DF4-30BA-C648-A5BD-AEDB1177013A}"/>
              </a:ext>
            </a:extLst>
          </p:cNvPr>
          <p:cNvSpPr>
            <a:spLocks noGrp="1"/>
          </p:cNvSpPr>
          <p:nvPr>
            <p:ph type="dt" sz="half" idx="10"/>
          </p:nvPr>
        </p:nvSpPr>
        <p:spPr/>
        <p:txBody>
          <a:bodyPr/>
          <a:lstStyle/>
          <a:p>
            <a:fld id="{D5733D8A-B77D-4A4D-9477-B85BDBD76B1E}" type="datetimeFigureOut">
              <a:rPr lang="en-US" smtClean="0"/>
              <a:t>3/28/22</a:t>
            </a:fld>
            <a:endParaRPr lang="en-US"/>
          </a:p>
        </p:txBody>
      </p:sp>
      <p:sp>
        <p:nvSpPr>
          <p:cNvPr id="6" name="Footer Placeholder 5">
            <a:extLst>
              <a:ext uri="{FF2B5EF4-FFF2-40B4-BE49-F238E27FC236}">
                <a16:creationId xmlns:a16="http://schemas.microsoft.com/office/drawing/2014/main" id="{3905311A-A47C-FA47-8A5B-2BAB248FC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5FE56-37A2-C64D-8E88-D2FB40BF95FB}"/>
              </a:ext>
            </a:extLst>
          </p:cNvPr>
          <p:cNvSpPr>
            <a:spLocks noGrp="1"/>
          </p:cNvSpPr>
          <p:nvPr>
            <p:ph type="sldNum" sz="quarter" idx="12"/>
          </p:nvPr>
        </p:nvSpPr>
        <p:spPr/>
        <p:txBody>
          <a:bodyPr/>
          <a:lstStyle/>
          <a:p>
            <a:fld id="{B12E4F24-C11A-7145-A58D-C3CEB00FF2D7}" type="slidenum">
              <a:rPr lang="en-US" smtClean="0"/>
              <a:t>‹#›</a:t>
            </a:fld>
            <a:endParaRPr lang="en-US"/>
          </a:p>
        </p:txBody>
      </p:sp>
    </p:spTree>
    <p:extLst>
      <p:ext uri="{BB962C8B-B14F-4D97-AF65-F5344CB8AC3E}">
        <p14:creationId xmlns:p14="http://schemas.microsoft.com/office/powerpoint/2010/main" val="154372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D2C8-AAC5-6343-BFCD-795E0B504A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D92359-808A-1342-AFAC-82C8F167B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C4FFF7-926A-3F4B-8AA5-3594B9E30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1DF8C1-1876-5A4E-9B1E-01BB14E07682}"/>
              </a:ext>
            </a:extLst>
          </p:cNvPr>
          <p:cNvSpPr>
            <a:spLocks noGrp="1"/>
          </p:cNvSpPr>
          <p:nvPr>
            <p:ph type="dt" sz="half" idx="10"/>
          </p:nvPr>
        </p:nvSpPr>
        <p:spPr/>
        <p:txBody>
          <a:bodyPr/>
          <a:lstStyle/>
          <a:p>
            <a:fld id="{D5733D8A-B77D-4A4D-9477-B85BDBD76B1E}" type="datetimeFigureOut">
              <a:rPr lang="en-US" smtClean="0"/>
              <a:t>3/28/22</a:t>
            </a:fld>
            <a:endParaRPr lang="en-US"/>
          </a:p>
        </p:txBody>
      </p:sp>
      <p:sp>
        <p:nvSpPr>
          <p:cNvPr id="6" name="Footer Placeholder 5">
            <a:extLst>
              <a:ext uri="{FF2B5EF4-FFF2-40B4-BE49-F238E27FC236}">
                <a16:creationId xmlns:a16="http://schemas.microsoft.com/office/drawing/2014/main" id="{FD704929-57C5-A54A-986F-0C4F28381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8B3B4-5CEE-5D48-B7B3-BA03C755360D}"/>
              </a:ext>
            </a:extLst>
          </p:cNvPr>
          <p:cNvSpPr>
            <a:spLocks noGrp="1"/>
          </p:cNvSpPr>
          <p:nvPr>
            <p:ph type="sldNum" sz="quarter" idx="12"/>
          </p:nvPr>
        </p:nvSpPr>
        <p:spPr/>
        <p:txBody>
          <a:bodyPr/>
          <a:lstStyle/>
          <a:p>
            <a:fld id="{B12E4F24-C11A-7145-A58D-C3CEB00FF2D7}" type="slidenum">
              <a:rPr lang="en-US" smtClean="0"/>
              <a:t>‹#›</a:t>
            </a:fld>
            <a:endParaRPr lang="en-US"/>
          </a:p>
        </p:txBody>
      </p:sp>
    </p:spTree>
    <p:extLst>
      <p:ext uri="{BB962C8B-B14F-4D97-AF65-F5344CB8AC3E}">
        <p14:creationId xmlns:p14="http://schemas.microsoft.com/office/powerpoint/2010/main" val="257059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B0FCE-24C7-4244-955B-4AEB543778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3F2ABF-E939-844F-8608-D47731929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49BCD9-2A05-D74A-AB2B-C4D8418ED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33D8A-B77D-4A4D-9477-B85BDBD76B1E}" type="datetimeFigureOut">
              <a:rPr lang="en-US" smtClean="0"/>
              <a:t>3/28/22</a:t>
            </a:fld>
            <a:endParaRPr lang="en-US"/>
          </a:p>
        </p:txBody>
      </p:sp>
      <p:sp>
        <p:nvSpPr>
          <p:cNvPr id="5" name="Footer Placeholder 4">
            <a:extLst>
              <a:ext uri="{FF2B5EF4-FFF2-40B4-BE49-F238E27FC236}">
                <a16:creationId xmlns:a16="http://schemas.microsoft.com/office/drawing/2014/main" id="{28C35645-F95F-D94C-8DFC-ABBBE928B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CF7C57-D355-5342-A192-27B32C57D4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E4F24-C11A-7145-A58D-C3CEB00FF2D7}" type="slidenum">
              <a:rPr lang="en-US" smtClean="0"/>
              <a:t>‹#›</a:t>
            </a:fld>
            <a:endParaRPr lang="en-US"/>
          </a:p>
        </p:txBody>
      </p:sp>
    </p:spTree>
    <p:extLst>
      <p:ext uri="{BB962C8B-B14F-4D97-AF65-F5344CB8AC3E}">
        <p14:creationId xmlns:p14="http://schemas.microsoft.com/office/powerpoint/2010/main" val="2412992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4CE753D-9149-41F3-B26C-9A2DDDF1D843}"/>
              </a:ext>
            </a:extLst>
          </p:cNvPr>
          <p:cNvSpPr>
            <a:spLocks noGrp="1"/>
          </p:cNvSpPr>
          <p:nvPr>
            <p:ph type="ctrTitle"/>
          </p:nvPr>
        </p:nvSpPr>
        <p:spPr>
          <a:xfrm>
            <a:off x="903383" y="1329947"/>
            <a:ext cx="10410940" cy="1978512"/>
          </a:xfrm>
        </p:spPr>
        <p:txBody>
          <a:bodyPr>
            <a:noAutofit/>
          </a:bodyPr>
          <a:lstStyle/>
          <a:p>
            <a:pPr algn="ctr"/>
            <a:r>
              <a:rPr lang="en-US" sz="3600" b="1" dirty="0">
                <a:latin typeface="+mn-lt"/>
              </a:rPr>
              <a:t>DS 7333: Case Study 6-</a:t>
            </a:r>
            <a:r>
              <a:rPr lang="en-IN" sz="3600" b="1" dirty="0">
                <a:latin typeface="+mn-lt"/>
              </a:rPr>
              <a:t>Particle Detection using Neural Networks</a:t>
            </a:r>
            <a:br>
              <a:rPr lang="en-IN" sz="3200" b="1" dirty="0"/>
            </a:br>
            <a:endParaRPr lang="en-US" sz="3200" b="1" dirty="0"/>
          </a:p>
        </p:txBody>
      </p:sp>
      <p:sp>
        <p:nvSpPr>
          <p:cNvPr id="7" name="Subtitle 2">
            <a:extLst>
              <a:ext uri="{FF2B5EF4-FFF2-40B4-BE49-F238E27FC236}">
                <a16:creationId xmlns:a16="http://schemas.microsoft.com/office/drawing/2014/main" id="{F2CD9188-EDE6-4CB3-B58D-0BC4180DCBD4}"/>
              </a:ext>
            </a:extLst>
          </p:cNvPr>
          <p:cNvSpPr>
            <a:spLocks noGrp="1"/>
          </p:cNvSpPr>
          <p:nvPr>
            <p:ph type="subTitle" idx="1"/>
          </p:nvPr>
        </p:nvSpPr>
        <p:spPr>
          <a:xfrm>
            <a:off x="2131382" y="3308459"/>
            <a:ext cx="7850818" cy="1393433"/>
          </a:xfrm>
        </p:spPr>
        <p:txBody>
          <a:bodyPr/>
          <a:lstStyle/>
          <a:p>
            <a:pPr algn="ctr"/>
            <a:r>
              <a:rPr lang="en-US" sz="2400" b="1" dirty="0"/>
              <a:t>Submitted by- </a:t>
            </a:r>
          </a:p>
          <a:p>
            <a:pPr algn="ctr"/>
            <a:r>
              <a:rPr lang="en-US" sz="2400" b="1" dirty="0"/>
              <a:t>Rashmi Patel</a:t>
            </a:r>
          </a:p>
          <a:p>
            <a:pPr algn="ctr"/>
            <a:r>
              <a:rPr lang="en-US" sz="2400" b="1" dirty="0"/>
              <a:t>Date: March </a:t>
            </a:r>
            <a:r>
              <a:rPr lang="en-US" b="1" dirty="0"/>
              <a:t>28</a:t>
            </a:r>
            <a:r>
              <a:rPr lang="en-US" sz="2400" b="1" dirty="0"/>
              <a:t>, 2022</a:t>
            </a:r>
          </a:p>
        </p:txBody>
      </p:sp>
      <p:pic>
        <p:nvPicPr>
          <p:cNvPr id="4" name="Picture 3">
            <a:extLst>
              <a:ext uri="{FF2B5EF4-FFF2-40B4-BE49-F238E27FC236}">
                <a16:creationId xmlns:a16="http://schemas.microsoft.com/office/drawing/2014/main" id="{B3D34121-2AA2-864B-873C-CEFA212265C5}"/>
              </a:ext>
            </a:extLst>
          </p:cNvPr>
          <p:cNvPicPr>
            <a:picLocks noChangeAspect="1"/>
          </p:cNvPicPr>
          <p:nvPr/>
        </p:nvPicPr>
        <p:blipFill>
          <a:blip r:embed="rId2"/>
          <a:stretch>
            <a:fillRect/>
          </a:stretch>
        </p:blipFill>
        <p:spPr>
          <a:xfrm>
            <a:off x="10029825" y="5776912"/>
            <a:ext cx="2162175" cy="1081088"/>
          </a:xfrm>
          <a:prstGeom prst="rect">
            <a:avLst/>
          </a:prstGeom>
        </p:spPr>
      </p:pic>
    </p:spTree>
    <p:extLst>
      <p:ext uri="{BB962C8B-B14F-4D97-AF65-F5344CB8AC3E}">
        <p14:creationId xmlns:p14="http://schemas.microsoft.com/office/powerpoint/2010/main" val="71536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750065" y="0"/>
            <a:ext cx="10515600" cy="1325563"/>
          </a:xfrm>
        </p:spPr>
        <p:txBody>
          <a:bodyPr/>
          <a:lstStyle/>
          <a:p>
            <a:pPr algn="ctr"/>
            <a:r>
              <a:rPr lang="en-US" b="1" dirty="0"/>
              <a:t>Target Variable</a:t>
            </a:r>
          </a:p>
        </p:txBody>
      </p:sp>
      <p:sp>
        <p:nvSpPr>
          <p:cNvPr id="3" name="Content Placeholder 2">
            <a:extLst>
              <a:ext uri="{FF2B5EF4-FFF2-40B4-BE49-F238E27FC236}">
                <a16:creationId xmlns:a16="http://schemas.microsoft.com/office/drawing/2014/main" id="{1E08912F-F21B-0547-A394-08FE25E55EF4}"/>
              </a:ext>
            </a:extLst>
          </p:cNvPr>
          <p:cNvSpPr>
            <a:spLocks noGrp="1"/>
          </p:cNvSpPr>
          <p:nvPr>
            <p:ph idx="1"/>
          </p:nvPr>
        </p:nvSpPr>
        <p:spPr>
          <a:xfrm>
            <a:off x="838200" y="2010291"/>
            <a:ext cx="4247921" cy="3811614"/>
          </a:xfrm>
        </p:spPr>
        <p:txBody>
          <a:bodyPr>
            <a:normAutofit lnSpcReduction="10000"/>
          </a:bodyPr>
          <a:lstStyle/>
          <a:p>
            <a:r>
              <a:rPr lang="en-US" dirty="0"/>
              <a:t>It is important to have a balanced target variable. In this case study, we have almost equally distributed target variables.</a:t>
            </a:r>
          </a:p>
          <a:p>
            <a:r>
              <a:rPr lang="en-US" dirty="0"/>
              <a:t>Out of 7 million, </a:t>
            </a:r>
            <a:r>
              <a:rPr lang="en-IN" dirty="0"/>
              <a:t>3500879 were assigned new particle detected and remaining 3499121 were no particle detected.</a:t>
            </a:r>
            <a:endParaRPr lang="en-US" dirty="0"/>
          </a:p>
          <a:p>
            <a:endParaRPr lang="en-US" dirty="0"/>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pic>
        <p:nvPicPr>
          <p:cNvPr id="4098" name="Picture 2">
            <a:extLst>
              <a:ext uri="{FF2B5EF4-FFF2-40B4-BE49-F238E27FC236}">
                <a16:creationId xmlns:a16="http://schemas.microsoft.com/office/drawing/2014/main" id="{3DDC9FEC-9E72-3144-A612-F65DC2FA4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872" y="2034945"/>
            <a:ext cx="5036928" cy="3602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4A2DAC-D7E4-564F-AED4-239B122E68D8}"/>
              </a:ext>
            </a:extLst>
          </p:cNvPr>
          <p:cNvSpPr txBox="1"/>
          <p:nvPr/>
        </p:nvSpPr>
        <p:spPr>
          <a:xfrm>
            <a:off x="7105880" y="1640959"/>
            <a:ext cx="3216925" cy="369332"/>
          </a:xfrm>
          <a:prstGeom prst="rect">
            <a:avLst/>
          </a:prstGeom>
          <a:noFill/>
        </p:spPr>
        <p:txBody>
          <a:bodyPr wrap="square" rtlCol="0">
            <a:spAutoFit/>
          </a:bodyPr>
          <a:lstStyle/>
          <a:p>
            <a:r>
              <a:rPr lang="en-US" dirty="0"/>
              <a:t>Distribution of Target Variable</a:t>
            </a:r>
          </a:p>
        </p:txBody>
      </p:sp>
    </p:spTree>
    <p:extLst>
      <p:ext uri="{BB962C8B-B14F-4D97-AF65-F5344CB8AC3E}">
        <p14:creationId xmlns:p14="http://schemas.microsoft.com/office/powerpoint/2010/main" val="161694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A5AA-B2FB-A44F-B8E7-6C29BDA08386}"/>
              </a:ext>
            </a:extLst>
          </p:cNvPr>
          <p:cNvSpPr>
            <a:spLocks noGrp="1"/>
          </p:cNvSpPr>
          <p:nvPr>
            <p:ph type="title"/>
          </p:nvPr>
        </p:nvSpPr>
        <p:spPr>
          <a:xfrm>
            <a:off x="838200" y="2589948"/>
            <a:ext cx="10515600" cy="1325563"/>
          </a:xfrm>
        </p:spPr>
        <p:txBody>
          <a:bodyPr/>
          <a:lstStyle/>
          <a:p>
            <a:pPr algn="ctr"/>
            <a:r>
              <a:rPr lang="en-US" b="1" dirty="0"/>
              <a:t>Model Preparation &amp; Building </a:t>
            </a:r>
          </a:p>
        </p:txBody>
      </p:sp>
    </p:spTree>
    <p:extLst>
      <p:ext uri="{BB962C8B-B14F-4D97-AF65-F5344CB8AC3E}">
        <p14:creationId xmlns:p14="http://schemas.microsoft.com/office/powerpoint/2010/main" val="197615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838200" y="0"/>
            <a:ext cx="10515600" cy="1325563"/>
          </a:xfrm>
        </p:spPr>
        <p:txBody>
          <a:bodyPr/>
          <a:lstStyle/>
          <a:p>
            <a:pPr algn="ctr"/>
            <a:r>
              <a:rPr lang="en-US" b="1" dirty="0"/>
              <a:t>Neural Network with 3 hidden layers</a:t>
            </a:r>
          </a:p>
        </p:txBody>
      </p:sp>
      <p:sp>
        <p:nvSpPr>
          <p:cNvPr id="3" name="Content Placeholder 2">
            <a:extLst>
              <a:ext uri="{FF2B5EF4-FFF2-40B4-BE49-F238E27FC236}">
                <a16:creationId xmlns:a16="http://schemas.microsoft.com/office/drawing/2014/main" id="{1E08912F-F21B-0547-A394-08FE25E55EF4}"/>
              </a:ext>
            </a:extLst>
          </p:cNvPr>
          <p:cNvSpPr>
            <a:spLocks noGrp="1"/>
          </p:cNvSpPr>
          <p:nvPr>
            <p:ph idx="1"/>
          </p:nvPr>
        </p:nvSpPr>
        <p:spPr>
          <a:xfrm>
            <a:off x="838200" y="2430386"/>
            <a:ext cx="10515600" cy="1997228"/>
          </a:xfrm>
        </p:spPr>
        <p:txBody>
          <a:bodyPr>
            <a:normAutofit/>
          </a:bodyPr>
          <a:lstStyle/>
          <a:p>
            <a:r>
              <a:rPr lang="en-US" dirty="0"/>
              <a:t>Model with 3 layers, Adam optimizer and ReLU activation function</a:t>
            </a:r>
          </a:p>
          <a:p>
            <a:r>
              <a:rPr lang="en-US" dirty="0"/>
              <a:t>Model with 3 layers, SGD optimizer and ReLU activation function</a:t>
            </a:r>
          </a:p>
          <a:p>
            <a:pPr marL="0" indent="0">
              <a:buNone/>
            </a:pPr>
            <a:endParaRPr lang="en-US" dirty="0"/>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spTree>
    <p:extLst>
      <p:ext uri="{BB962C8B-B14F-4D97-AF65-F5344CB8AC3E}">
        <p14:creationId xmlns:p14="http://schemas.microsoft.com/office/powerpoint/2010/main" val="10380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838200" y="0"/>
            <a:ext cx="10515600" cy="1325563"/>
          </a:xfrm>
        </p:spPr>
        <p:txBody>
          <a:bodyPr/>
          <a:lstStyle/>
          <a:p>
            <a:pPr algn="ctr"/>
            <a:r>
              <a:rPr lang="en-US" b="1" dirty="0"/>
              <a:t>NN with 3 hidden layers, Adam optimizer and ReLU activation</a:t>
            </a:r>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sp>
        <p:nvSpPr>
          <p:cNvPr id="7" name="TextBox 6">
            <a:extLst>
              <a:ext uri="{FF2B5EF4-FFF2-40B4-BE49-F238E27FC236}">
                <a16:creationId xmlns:a16="http://schemas.microsoft.com/office/drawing/2014/main" id="{62AEC656-6A87-EE4E-B322-2103EDEEDA17}"/>
              </a:ext>
            </a:extLst>
          </p:cNvPr>
          <p:cNvSpPr txBox="1"/>
          <p:nvPr/>
        </p:nvSpPr>
        <p:spPr>
          <a:xfrm>
            <a:off x="4750069" y="1360886"/>
            <a:ext cx="6821239" cy="5355312"/>
          </a:xfrm>
          <a:prstGeom prst="rect">
            <a:avLst/>
          </a:prstGeom>
          <a:noFill/>
        </p:spPr>
        <p:txBody>
          <a:bodyPr wrap="square" rtlCol="0">
            <a:spAutoFit/>
          </a:bodyPr>
          <a:lstStyle/>
          <a:p>
            <a:r>
              <a:rPr lang="en-US" dirty="0"/>
              <a:t>For building this neural network model, an input layer of size 28,</a:t>
            </a:r>
            <a:br>
              <a:rPr lang="en-US" dirty="0"/>
            </a:br>
            <a:r>
              <a:rPr lang="en-US" dirty="0"/>
              <a:t>3 hidden layers with ReLU activation function and the output layer with sigmoid function was added. The model built was then compiled using Adam optimizer and binary_crossentropy as the loss. The model was fitted through 50 epochs and early stopping with patience=2. The model stopped at 14</a:t>
            </a:r>
            <a:r>
              <a:rPr lang="en-US" baseline="30000" dirty="0"/>
              <a:t>th</a:t>
            </a:r>
            <a:r>
              <a:rPr lang="en-US" dirty="0"/>
              <a:t> epoch where it achieved the following performance metrics:</a:t>
            </a:r>
          </a:p>
          <a:p>
            <a:pPr marL="285750" indent="-285750">
              <a:buFont typeface="Arial" panose="020B0604020202020204" pitchFamily="34" charset="0"/>
              <a:buChar char="•"/>
            </a:pPr>
            <a:r>
              <a:rPr lang="en-US" dirty="0"/>
              <a:t>Training-</a:t>
            </a:r>
            <a:r>
              <a:rPr lang="en-IN" dirty="0"/>
              <a:t>loss: 0.2740</a:t>
            </a:r>
          </a:p>
          <a:p>
            <a:pPr marL="285750" indent="-285750">
              <a:buFont typeface="Arial" panose="020B0604020202020204" pitchFamily="34" charset="0"/>
              <a:buChar char="•"/>
            </a:pPr>
            <a:r>
              <a:rPr lang="en-IN" dirty="0"/>
              <a:t>Training-accuracy: 0.8758</a:t>
            </a:r>
          </a:p>
          <a:p>
            <a:pPr marL="285750" indent="-285750">
              <a:buFont typeface="Arial" panose="020B0604020202020204" pitchFamily="34" charset="0"/>
              <a:buChar char="•"/>
            </a:pPr>
            <a:r>
              <a:rPr lang="en-IN" dirty="0"/>
              <a:t>Validation-loss: 0.2774</a:t>
            </a:r>
          </a:p>
          <a:p>
            <a:pPr marL="285750" indent="-285750">
              <a:buFont typeface="Arial" panose="020B0604020202020204" pitchFamily="34" charset="0"/>
              <a:buChar char="•"/>
            </a:pPr>
            <a:r>
              <a:rPr lang="en-IN" dirty="0"/>
              <a:t>Validation-accuracy: 0.8741</a:t>
            </a:r>
          </a:p>
          <a:p>
            <a:pPr marL="285750" indent="-285750">
              <a:buFont typeface="Arial" panose="020B0604020202020204" pitchFamily="34" charset="0"/>
              <a:buChar char="•"/>
            </a:pPr>
            <a:r>
              <a:rPr lang="en-IN" dirty="0"/>
              <a:t>Training-Precision: 0.8591 </a:t>
            </a:r>
          </a:p>
          <a:p>
            <a:pPr marL="285750" indent="-285750">
              <a:buFont typeface="Arial" panose="020B0604020202020204" pitchFamily="34" charset="0"/>
              <a:buChar char="•"/>
            </a:pPr>
            <a:r>
              <a:rPr lang="en-IN" dirty="0"/>
              <a:t>Validation-precision: 0.8512 </a:t>
            </a:r>
          </a:p>
          <a:p>
            <a:pPr marL="285750" indent="-285750">
              <a:buFont typeface="Arial" panose="020B0604020202020204" pitchFamily="34" charset="0"/>
              <a:buChar char="•"/>
            </a:pPr>
            <a:r>
              <a:rPr lang="en-IN" dirty="0"/>
              <a:t>Training-recall: 0.8992 </a:t>
            </a:r>
          </a:p>
          <a:p>
            <a:pPr marL="285750" indent="-285750">
              <a:buFont typeface="Arial" panose="020B0604020202020204" pitchFamily="34" charset="0"/>
              <a:buChar char="•"/>
            </a:pPr>
            <a:r>
              <a:rPr lang="en-IN" dirty="0"/>
              <a:t>Validation-recall: 0.9065 </a:t>
            </a:r>
          </a:p>
          <a:p>
            <a:pPr marL="285750" indent="-285750">
              <a:buFont typeface="Arial" panose="020B0604020202020204" pitchFamily="34" charset="0"/>
              <a:buChar char="•"/>
            </a:pPr>
            <a:r>
              <a:rPr lang="en-IN" dirty="0"/>
              <a:t>Training-</a:t>
            </a:r>
            <a:r>
              <a:rPr lang="en-IN" dirty="0" err="1"/>
              <a:t>auc</a:t>
            </a:r>
            <a:r>
              <a:rPr lang="en-IN" dirty="0"/>
              <a:t>: 0.9526 </a:t>
            </a:r>
          </a:p>
          <a:p>
            <a:pPr marL="285750" indent="-285750">
              <a:buFont typeface="Arial" panose="020B0604020202020204" pitchFamily="34" charset="0"/>
              <a:buChar char="•"/>
            </a:pPr>
            <a:r>
              <a:rPr lang="en-IN" dirty="0"/>
              <a:t>Validation-</a:t>
            </a:r>
            <a:r>
              <a:rPr lang="en-IN" dirty="0" err="1"/>
              <a:t>auc</a:t>
            </a:r>
            <a:r>
              <a:rPr lang="en-IN" dirty="0"/>
              <a:t>: 0.9517</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5136" name="Picture 16">
            <a:extLst>
              <a:ext uri="{FF2B5EF4-FFF2-40B4-BE49-F238E27FC236}">
                <a16:creationId xmlns:a16="http://schemas.microsoft.com/office/drawing/2014/main" id="{94BF44BA-B5CC-FC4B-9496-9592FDE6A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92" y="1177087"/>
            <a:ext cx="3679896" cy="27018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2D9B436C-6338-A04C-9814-3836BC5137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92" y="4056377"/>
            <a:ext cx="3679896" cy="26598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9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838200" y="18255"/>
            <a:ext cx="10515600" cy="1325563"/>
          </a:xfrm>
        </p:spPr>
        <p:txBody>
          <a:bodyPr/>
          <a:lstStyle/>
          <a:p>
            <a:pPr algn="ctr"/>
            <a:r>
              <a:rPr lang="en-US" b="1" dirty="0"/>
              <a:t>NN with 3 hidden layers, SGD optimizer and ReLU activation function</a:t>
            </a:r>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sp>
        <p:nvSpPr>
          <p:cNvPr id="8" name="Rectangle 7">
            <a:extLst>
              <a:ext uri="{FF2B5EF4-FFF2-40B4-BE49-F238E27FC236}">
                <a16:creationId xmlns:a16="http://schemas.microsoft.com/office/drawing/2014/main" id="{929F23F4-707A-FE40-A92E-C21F4F1E3D95}"/>
              </a:ext>
            </a:extLst>
          </p:cNvPr>
          <p:cNvSpPr/>
          <p:nvPr/>
        </p:nvSpPr>
        <p:spPr>
          <a:xfrm>
            <a:off x="5176464" y="1343818"/>
            <a:ext cx="6286961" cy="5632311"/>
          </a:xfrm>
          <a:prstGeom prst="rect">
            <a:avLst/>
          </a:prstGeom>
        </p:spPr>
        <p:txBody>
          <a:bodyPr wrap="square">
            <a:spAutoFit/>
          </a:bodyPr>
          <a:lstStyle/>
          <a:p>
            <a:r>
              <a:rPr lang="en-US" dirty="0"/>
              <a:t>For building this neural network model, an input layer of size 28, 3 hidden layers with ReLU activation function and the output layer with sigmoid function was added. The model built was then compiled using SGD optimizer and binary_crossentropy as the loss. The model was fitted through 50 epochs and early stopping with patience=2. The model stopped at 8</a:t>
            </a:r>
            <a:r>
              <a:rPr lang="en-US" baseline="30000" dirty="0"/>
              <a:t>th</a:t>
            </a:r>
            <a:r>
              <a:rPr lang="en-US" dirty="0"/>
              <a:t> epoch where it achieved the following performance metrics:</a:t>
            </a:r>
          </a:p>
          <a:p>
            <a:pPr marL="285750" indent="-285750">
              <a:buFont typeface="Arial" panose="020B0604020202020204" pitchFamily="34" charset="0"/>
              <a:buChar char="•"/>
            </a:pPr>
            <a:r>
              <a:rPr lang="en-US" dirty="0"/>
              <a:t>Training-</a:t>
            </a:r>
            <a:r>
              <a:rPr lang="en-IN" dirty="0"/>
              <a:t>loss: 0.2673</a:t>
            </a:r>
          </a:p>
          <a:p>
            <a:pPr marL="285750" indent="-285750">
              <a:buFont typeface="Arial" panose="020B0604020202020204" pitchFamily="34" charset="0"/>
              <a:buChar char="•"/>
            </a:pPr>
            <a:r>
              <a:rPr lang="en-IN" dirty="0"/>
              <a:t>Training-accuracy: 0.8794</a:t>
            </a:r>
          </a:p>
          <a:p>
            <a:pPr marL="285750" indent="-285750">
              <a:buFont typeface="Arial" panose="020B0604020202020204" pitchFamily="34" charset="0"/>
              <a:buChar char="•"/>
            </a:pPr>
            <a:r>
              <a:rPr lang="en-IN" dirty="0"/>
              <a:t>Validation-loss: 0.2714</a:t>
            </a:r>
          </a:p>
          <a:p>
            <a:pPr marL="285750" indent="-285750">
              <a:buFont typeface="Arial" panose="020B0604020202020204" pitchFamily="34" charset="0"/>
              <a:buChar char="•"/>
            </a:pPr>
            <a:r>
              <a:rPr lang="en-IN" dirty="0"/>
              <a:t>Validation-accuracy: 0.8772</a:t>
            </a:r>
          </a:p>
          <a:p>
            <a:pPr marL="285750" indent="-285750">
              <a:buFont typeface="Arial" panose="020B0604020202020204" pitchFamily="34" charset="0"/>
              <a:buChar char="•"/>
            </a:pPr>
            <a:r>
              <a:rPr lang="en-IN" dirty="0"/>
              <a:t>Training-Precision: 0.8629</a:t>
            </a:r>
          </a:p>
          <a:p>
            <a:pPr marL="285750" indent="-285750">
              <a:buFont typeface="Arial" panose="020B0604020202020204" pitchFamily="34" charset="0"/>
              <a:buChar char="•"/>
            </a:pPr>
            <a:r>
              <a:rPr lang="en-IN" dirty="0"/>
              <a:t>Validation-precision: 0.8584 </a:t>
            </a:r>
          </a:p>
          <a:p>
            <a:pPr marL="285750" indent="-285750">
              <a:buFont typeface="Arial" panose="020B0604020202020204" pitchFamily="34" charset="0"/>
              <a:buChar char="•"/>
            </a:pPr>
            <a:r>
              <a:rPr lang="en-IN" dirty="0"/>
              <a:t>Training-recall: 0.9024</a:t>
            </a:r>
          </a:p>
          <a:p>
            <a:pPr marL="285750" indent="-285750">
              <a:buFont typeface="Arial" panose="020B0604020202020204" pitchFamily="34" charset="0"/>
              <a:buChar char="•"/>
            </a:pPr>
            <a:r>
              <a:rPr lang="en-IN" dirty="0"/>
              <a:t>Validation-recall: 0.9033</a:t>
            </a:r>
          </a:p>
          <a:p>
            <a:pPr marL="285750" indent="-285750">
              <a:buFont typeface="Arial" panose="020B0604020202020204" pitchFamily="34" charset="0"/>
              <a:buChar char="•"/>
            </a:pPr>
            <a:r>
              <a:rPr lang="en-IN" dirty="0"/>
              <a:t>Training-</a:t>
            </a:r>
            <a:r>
              <a:rPr lang="en-IN" dirty="0" err="1"/>
              <a:t>auc</a:t>
            </a:r>
            <a:r>
              <a:rPr lang="en-IN" dirty="0"/>
              <a:t>: 0.9549 </a:t>
            </a:r>
          </a:p>
          <a:p>
            <a:pPr marL="285750" indent="-285750">
              <a:buFont typeface="Arial" panose="020B0604020202020204" pitchFamily="34" charset="0"/>
              <a:buChar char="•"/>
            </a:pPr>
            <a:r>
              <a:rPr lang="en-IN" dirty="0"/>
              <a:t>Validation-</a:t>
            </a:r>
            <a:r>
              <a:rPr lang="en-IN" dirty="0" err="1"/>
              <a:t>auc</a:t>
            </a:r>
            <a:r>
              <a:rPr lang="en-IN" dirty="0"/>
              <a:t>: 0.9535</a:t>
            </a:r>
            <a:br>
              <a:rPr lang="en-IN" dirty="0"/>
            </a:br>
            <a:endParaRPr lang="en-IN" dirty="0"/>
          </a:p>
          <a:p>
            <a:br>
              <a:rPr lang="en-IN" dirty="0"/>
            </a:br>
            <a:endParaRPr lang="en-IN" dirty="0"/>
          </a:p>
        </p:txBody>
      </p:sp>
      <p:pic>
        <p:nvPicPr>
          <p:cNvPr id="7180" name="Picture 12">
            <a:extLst>
              <a:ext uri="{FF2B5EF4-FFF2-40B4-BE49-F238E27FC236}">
                <a16:creationId xmlns:a16="http://schemas.microsoft.com/office/drawing/2014/main" id="{D8CF2258-3318-D34A-81B5-97E52C325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75" y="1205659"/>
            <a:ext cx="3688891" cy="2666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D0E4FDBC-E895-4C43-9EA6-885900256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75" y="4005262"/>
            <a:ext cx="3688891" cy="2625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34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838200" y="0"/>
            <a:ext cx="10515600" cy="1325563"/>
          </a:xfrm>
        </p:spPr>
        <p:txBody>
          <a:bodyPr/>
          <a:lstStyle/>
          <a:p>
            <a:pPr algn="ctr"/>
            <a:r>
              <a:rPr lang="en-US" b="1" dirty="0"/>
              <a:t>Neural Network with 5 hidden layers</a:t>
            </a:r>
          </a:p>
        </p:txBody>
      </p:sp>
      <p:sp>
        <p:nvSpPr>
          <p:cNvPr id="3" name="Content Placeholder 2">
            <a:extLst>
              <a:ext uri="{FF2B5EF4-FFF2-40B4-BE49-F238E27FC236}">
                <a16:creationId xmlns:a16="http://schemas.microsoft.com/office/drawing/2014/main" id="{1E08912F-F21B-0547-A394-08FE25E55EF4}"/>
              </a:ext>
            </a:extLst>
          </p:cNvPr>
          <p:cNvSpPr>
            <a:spLocks noGrp="1"/>
          </p:cNvSpPr>
          <p:nvPr>
            <p:ph idx="1"/>
          </p:nvPr>
        </p:nvSpPr>
        <p:spPr>
          <a:xfrm>
            <a:off x="838200" y="2563391"/>
            <a:ext cx="10515600" cy="1922836"/>
          </a:xfrm>
        </p:spPr>
        <p:txBody>
          <a:bodyPr>
            <a:normAutofit/>
          </a:bodyPr>
          <a:lstStyle/>
          <a:p>
            <a:r>
              <a:rPr lang="en-US" dirty="0"/>
              <a:t>Model with 5 layers, Adam optimizer and ReLU activation function</a:t>
            </a:r>
          </a:p>
          <a:p>
            <a:r>
              <a:rPr lang="en-US" dirty="0"/>
              <a:t>Model with 5 layers, SGD optimizer and ReLU activation function</a:t>
            </a:r>
          </a:p>
          <a:p>
            <a:pPr marL="0" indent="0">
              <a:buNone/>
            </a:pPr>
            <a:endParaRPr lang="en-US" dirty="0"/>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spTree>
    <p:extLst>
      <p:ext uri="{BB962C8B-B14F-4D97-AF65-F5344CB8AC3E}">
        <p14:creationId xmlns:p14="http://schemas.microsoft.com/office/powerpoint/2010/main" val="413190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838200" y="18255"/>
            <a:ext cx="10515600" cy="1325563"/>
          </a:xfrm>
        </p:spPr>
        <p:txBody>
          <a:bodyPr/>
          <a:lstStyle/>
          <a:p>
            <a:pPr algn="ctr"/>
            <a:r>
              <a:rPr lang="en-US" b="1" dirty="0"/>
              <a:t>NN with 5 hidden layers, Adam optimizer and ReLU activation</a:t>
            </a:r>
          </a:p>
        </p:txBody>
      </p:sp>
      <p:sp>
        <p:nvSpPr>
          <p:cNvPr id="8" name="Content Placeholder 7">
            <a:extLst>
              <a:ext uri="{FF2B5EF4-FFF2-40B4-BE49-F238E27FC236}">
                <a16:creationId xmlns:a16="http://schemas.microsoft.com/office/drawing/2014/main" id="{1211DBFB-D22C-7A41-81ED-0715DDECE9BF}"/>
              </a:ext>
            </a:extLst>
          </p:cNvPr>
          <p:cNvSpPr>
            <a:spLocks noGrp="1"/>
          </p:cNvSpPr>
          <p:nvPr>
            <p:ph sz="half" idx="2"/>
          </p:nvPr>
        </p:nvSpPr>
        <p:spPr>
          <a:xfrm>
            <a:off x="5100766" y="1422342"/>
            <a:ext cx="6555080" cy="5033541"/>
          </a:xfrm>
        </p:spPr>
        <p:txBody>
          <a:bodyPr>
            <a:normAutofit fontScale="62500" lnSpcReduction="20000"/>
          </a:bodyPr>
          <a:lstStyle/>
          <a:p>
            <a:pPr marL="0" indent="0">
              <a:buNone/>
            </a:pPr>
            <a:r>
              <a:rPr lang="en-US" dirty="0"/>
              <a:t>For building this neural network model, an input layer of size 28, 5 hidden layers with ReLU activation function and the output layer with sigmoid function was added. The model built was then compiled using Adam optimizer and binary_crossentropy as the loss. The model was fitted through 50 epochs and early stopping with patience=2. The model stopped at 12</a:t>
            </a:r>
            <a:r>
              <a:rPr lang="en-US" baseline="30000" dirty="0"/>
              <a:t>th</a:t>
            </a:r>
            <a:r>
              <a:rPr lang="en-US" dirty="0"/>
              <a:t> epoch where it achieved the following performance metrics:</a:t>
            </a:r>
          </a:p>
          <a:p>
            <a:pPr marL="285750" indent="-285750"/>
            <a:r>
              <a:rPr lang="en-US" dirty="0"/>
              <a:t>Training-</a:t>
            </a:r>
            <a:r>
              <a:rPr lang="en-IN" dirty="0"/>
              <a:t>loss: 0.2694</a:t>
            </a:r>
          </a:p>
          <a:p>
            <a:pPr marL="285750" indent="-285750"/>
            <a:r>
              <a:rPr lang="en-IN" dirty="0"/>
              <a:t>Training-accuracy: 0.8784</a:t>
            </a:r>
          </a:p>
          <a:p>
            <a:pPr marL="285750" indent="-285750"/>
            <a:r>
              <a:rPr lang="en-IN" dirty="0"/>
              <a:t>Validation-loss: 0.2714</a:t>
            </a:r>
          </a:p>
          <a:p>
            <a:pPr marL="285750" indent="-285750"/>
            <a:r>
              <a:rPr lang="en-IN" dirty="0"/>
              <a:t>Validation-accuracy: 0.8769</a:t>
            </a:r>
          </a:p>
          <a:p>
            <a:pPr marL="285750" indent="-285750"/>
            <a:r>
              <a:rPr lang="en-IN" dirty="0"/>
              <a:t>Training-Precision: 0.8622</a:t>
            </a:r>
          </a:p>
          <a:p>
            <a:pPr marL="285750" indent="-285750"/>
            <a:r>
              <a:rPr lang="en-IN" dirty="0"/>
              <a:t>Validation-precision: 0.8530</a:t>
            </a:r>
          </a:p>
          <a:p>
            <a:pPr marL="285750" indent="-285750"/>
            <a:r>
              <a:rPr lang="en-IN" dirty="0"/>
              <a:t>Training-recall: 0.9009</a:t>
            </a:r>
          </a:p>
          <a:p>
            <a:pPr marL="285750" indent="-285750"/>
            <a:r>
              <a:rPr lang="en-IN" dirty="0"/>
              <a:t>Validation-recall: 0.9105</a:t>
            </a:r>
          </a:p>
          <a:p>
            <a:pPr marL="285750" indent="-285750"/>
            <a:r>
              <a:rPr lang="en-IN" dirty="0"/>
              <a:t>Training-</a:t>
            </a:r>
            <a:r>
              <a:rPr lang="en-IN" dirty="0" err="1"/>
              <a:t>auc</a:t>
            </a:r>
            <a:r>
              <a:rPr lang="en-IN" dirty="0"/>
              <a:t>: 0.9542</a:t>
            </a:r>
          </a:p>
          <a:p>
            <a:pPr marL="285750" indent="-285750"/>
            <a:r>
              <a:rPr lang="en-IN" dirty="0"/>
              <a:t>Validation-</a:t>
            </a:r>
            <a:r>
              <a:rPr lang="en-IN" dirty="0" err="1"/>
              <a:t>auc</a:t>
            </a:r>
            <a:r>
              <a:rPr lang="en-IN" dirty="0"/>
              <a:t>: 0.9533</a:t>
            </a:r>
            <a:br>
              <a:rPr lang="en-IN" dirty="0"/>
            </a:br>
            <a:br>
              <a:rPr lang="en-IN" dirty="0"/>
            </a:br>
            <a:endParaRPr lang="en-IN" dirty="0"/>
          </a:p>
          <a:p>
            <a:endParaRPr lang="en-US" dirty="0"/>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pic>
        <p:nvPicPr>
          <p:cNvPr id="8204" name="Picture 12">
            <a:extLst>
              <a:ext uri="{FF2B5EF4-FFF2-40B4-BE49-F238E27FC236}">
                <a16:creationId xmlns:a16="http://schemas.microsoft.com/office/drawing/2014/main" id="{FC2A419D-2467-6C48-A278-2A949DE22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30100"/>
            <a:ext cx="3662236" cy="26888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F62B152D-8873-A647-8F70-857F204719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069184"/>
            <a:ext cx="3726412" cy="26934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154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838200" y="0"/>
            <a:ext cx="10515600" cy="1325563"/>
          </a:xfrm>
        </p:spPr>
        <p:txBody>
          <a:bodyPr/>
          <a:lstStyle/>
          <a:p>
            <a:pPr algn="ctr"/>
            <a:r>
              <a:rPr lang="en-US" b="1" dirty="0"/>
              <a:t>NN with 5 hidden layers, SGD optimizer and ReLU activation function</a:t>
            </a:r>
          </a:p>
        </p:txBody>
      </p:sp>
      <p:sp>
        <p:nvSpPr>
          <p:cNvPr id="6" name="Content Placeholder 5">
            <a:extLst>
              <a:ext uri="{FF2B5EF4-FFF2-40B4-BE49-F238E27FC236}">
                <a16:creationId xmlns:a16="http://schemas.microsoft.com/office/drawing/2014/main" id="{A29517D4-C790-A544-A3DD-F61778E84BE0}"/>
              </a:ext>
            </a:extLst>
          </p:cNvPr>
          <p:cNvSpPr>
            <a:spLocks noGrp="1"/>
          </p:cNvSpPr>
          <p:nvPr>
            <p:ph sz="half" idx="2"/>
          </p:nvPr>
        </p:nvSpPr>
        <p:spPr>
          <a:xfrm>
            <a:off x="5233012" y="1247555"/>
            <a:ext cx="6731306" cy="5451198"/>
          </a:xfrm>
        </p:spPr>
        <p:txBody>
          <a:bodyPr>
            <a:noAutofit/>
          </a:bodyPr>
          <a:lstStyle/>
          <a:p>
            <a:pPr marL="0" indent="0">
              <a:buNone/>
            </a:pPr>
            <a:r>
              <a:rPr lang="en-US" sz="1800" dirty="0"/>
              <a:t>For building this neural network model, an input layer of size 28, 5 hidden layers with ReLU activation function and the output layer with sigmoid function was added. The model built was then compiled using SGD optimizer and binary_crossentropy as the loss. The model was fitted through 50 epochs and early stopping with patience=2. The model stopped at 5</a:t>
            </a:r>
            <a:r>
              <a:rPr lang="en-US" sz="1800" baseline="30000" dirty="0"/>
              <a:t>th</a:t>
            </a:r>
            <a:r>
              <a:rPr lang="en-US" sz="1800" dirty="0"/>
              <a:t> epoch where it achieved the following performance metrics:</a:t>
            </a:r>
          </a:p>
          <a:p>
            <a:pPr marL="285750" indent="-285750"/>
            <a:r>
              <a:rPr lang="en-US" sz="1800" dirty="0"/>
              <a:t>Training-</a:t>
            </a:r>
            <a:r>
              <a:rPr lang="en-IN" sz="1800" dirty="0"/>
              <a:t>loss: 0.2611</a:t>
            </a:r>
          </a:p>
          <a:p>
            <a:pPr marL="285750" indent="-285750"/>
            <a:r>
              <a:rPr lang="en-IN" sz="1800" dirty="0"/>
              <a:t>Training-accuracy: 0.8828</a:t>
            </a:r>
          </a:p>
          <a:p>
            <a:pPr marL="285750" indent="-285750"/>
            <a:r>
              <a:rPr lang="en-IN" sz="1800" dirty="0"/>
              <a:t>Validation-loss: 0.2674</a:t>
            </a:r>
          </a:p>
          <a:p>
            <a:pPr marL="285750" indent="-285750"/>
            <a:r>
              <a:rPr lang="en-IN" sz="1800" dirty="0"/>
              <a:t>Validation-accuracy: 0.8798</a:t>
            </a:r>
          </a:p>
          <a:p>
            <a:pPr marL="285750" indent="-285750"/>
            <a:r>
              <a:rPr lang="en-IN" sz="1800" dirty="0"/>
              <a:t>Training-Precision: 0.8672</a:t>
            </a:r>
          </a:p>
          <a:p>
            <a:pPr marL="285750" indent="-285750"/>
            <a:r>
              <a:rPr lang="en-IN" sz="1800" dirty="0"/>
              <a:t>Validation-precision: 0.8626</a:t>
            </a:r>
          </a:p>
          <a:p>
            <a:pPr marL="285750" indent="-285750"/>
            <a:r>
              <a:rPr lang="en-IN" sz="1800" dirty="0"/>
              <a:t>Training-recall: 0.9042</a:t>
            </a:r>
          </a:p>
          <a:p>
            <a:pPr marL="285750" indent="-285750"/>
            <a:r>
              <a:rPr lang="en-IN" sz="1800" dirty="0"/>
              <a:t>Validation-recall: 0.9034</a:t>
            </a:r>
          </a:p>
          <a:p>
            <a:pPr marL="285750" indent="-285750"/>
            <a:r>
              <a:rPr lang="en-IN" sz="1800" dirty="0"/>
              <a:t>Training-</a:t>
            </a:r>
            <a:r>
              <a:rPr lang="en-IN" sz="1800" dirty="0" err="1"/>
              <a:t>auc</a:t>
            </a:r>
            <a:r>
              <a:rPr lang="en-IN" sz="1800" dirty="0"/>
              <a:t>: 0.9571</a:t>
            </a:r>
          </a:p>
          <a:p>
            <a:r>
              <a:rPr lang="en-IN" sz="1800" dirty="0"/>
              <a:t>Validation-</a:t>
            </a:r>
            <a:r>
              <a:rPr lang="en-IN" sz="1800" dirty="0" err="1"/>
              <a:t>auc</a:t>
            </a:r>
            <a:r>
              <a:rPr lang="en-IN" sz="1800" dirty="0"/>
              <a:t>: 0.9550</a:t>
            </a:r>
            <a:endParaRPr lang="en-US" sz="1800" dirty="0"/>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pic>
        <p:nvPicPr>
          <p:cNvPr id="9222" name="Picture 6">
            <a:extLst>
              <a:ext uri="{FF2B5EF4-FFF2-40B4-BE49-F238E27FC236}">
                <a16:creationId xmlns:a16="http://schemas.microsoft.com/office/drawing/2014/main" id="{C1CEB6E9-EC73-B34A-833A-86D57BCBF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598" y="1247555"/>
            <a:ext cx="3683663" cy="26625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64376A55-987C-2B42-A169-01D5C6941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598" y="4051161"/>
            <a:ext cx="3740922" cy="26625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58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8388-D78B-CC45-A6CA-34E61E037F35}"/>
              </a:ext>
            </a:extLst>
          </p:cNvPr>
          <p:cNvSpPr>
            <a:spLocks noGrp="1"/>
          </p:cNvSpPr>
          <p:nvPr>
            <p:ph type="title"/>
          </p:nvPr>
        </p:nvSpPr>
        <p:spPr>
          <a:xfrm>
            <a:off x="838200" y="2556898"/>
            <a:ext cx="10515600" cy="1325563"/>
          </a:xfrm>
        </p:spPr>
        <p:txBody>
          <a:bodyPr/>
          <a:lstStyle/>
          <a:p>
            <a:pPr algn="ctr"/>
            <a:r>
              <a:rPr lang="en-US" b="1" dirty="0"/>
              <a:t>Data Interpretation and Explanation</a:t>
            </a:r>
          </a:p>
        </p:txBody>
      </p:sp>
    </p:spTree>
    <p:extLst>
      <p:ext uri="{BB962C8B-B14F-4D97-AF65-F5344CB8AC3E}">
        <p14:creationId xmlns:p14="http://schemas.microsoft.com/office/powerpoint/2010/main" val="217683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8FF-A700-FF46-B820-A205784A76A6}"/>
              </a:ext>
            </a:extLst>
          </p:cNvPr>
          <p:cNvSpPr>
            <a:spLocks noGrp="1"/>
          </p:cNvSpPr>
          <p:nvPr>
            <p:ph type="title"/>
          </p:nvPr>
        </p:nvSpPr>
        <p:spPr/>
        <p:txBody>
          <a:bodyPr/>
          <a:lstStyle/>
          <a:p>
            <a:pPr algn="ctr"/>
            <a:r>
              <a:rPr lang="en-US" b="1" dirty="0"/>
              <a:t>Deciding critical metric for model </a:t>
            </a:r>
          </a:p>
        </p:txBody>
      </p:sp>
      <p:sp>
        <p:nvSpPr>
          <p:cNvPr id="3" name="Content Placeholder 2">
            <a:extLst>
              <a:ext uri="{FF2B5EF4-FFF2-40B4-BE49-F238E27FC236}">
                <a16:creationId xmlns:a16="http://schemas.microsoft.com/office/drawing/2014/main" id="{24E0039D-70C4-9F4B-A545-5EC51C2D6FA9}"/>
              </a:ext>
            </a:extLst>
          </p:cNvPr>
          <p:cNvSpPr>
            <a:spLocks noGrp="1"/>
          </p:cNvSpPr>
          <p:nvPr>
            <p:ph idx="1"/>
          </p:nvPr>
        </p:nvSpPr>
        <p:spPr/>
        <p:txBody>
          <a:bodyPr/>
          <a:lstStyle/>
          <a:p>
            <a:r>
              <a:rPr lang="en-US" dirty="0"/>
              <a:t>The performance metric which was taken in account are:</a:t>
            </a:r>
          </a:p>
          <a:p>
            <a:pPr lvl="1"/>
            <a:r>
              <a:rPr lang="en-US" dirty="0"/>
              <a:t>Accuracy (critical metric)</a:t>
            </a:r>
          </a:p>
          <a:p>
            <a:pPr lvl="1"/>
            <a:r>
              <a:rPr lang="en-US" dirty="0"/>
              <a:t>Precision</a:t>
            </a:r>
          </a:p>
          <a:p>
            <a:pPr lvl="1"/>
            <a:r>
              <a:rPr lang="en-US" dirty="0"/>
              <a:t>Recall</a:t>
            </a:r>
          </a:p>
          <a:p>
            <a:pPr lvl="1"/>
            <a:r>
              <a:rPr lang="en-US" dirty="0"/>
              <a:t>F1-Score </a:t>
            </a:r>
          </a:p>
          <a:p>
            <a:r>
              <a:rPr lang="en-US" dirty="0"/>
              <a:t>Since the target variable was balanced so the most deterministic metric will be accuracy, so the best model was decided based on accuracy.</a:t>
            </a:r>
          </a:p>
          <a:p>
            <a:endParaRPr lang="en-US" dirty="0"/>
          </a:p>
        </p:txBody>
      </p:sp>
    </p:spTree>
    <p:extLst>
      <p:ext uri="{BB962C8B-B14F-4D97-AF65-F5344CB8AC3E}">
        <p14:creationId xmlns:p14="http://schemas.microsoft.com/office/powerpoint/2010/main" val="110173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p:txBody>
          <a:bodyPr/>
          <a:lstStyle/>
          <a:p>
            <a:pPr algn="ctr"/>
            <a:r>
              <a:rPr lang="en-US" b="1" dirty="0"/>
              <a:t>Objective</a:t>
            </a:r>
          </a:p>
        </p:txBody>
      </p:sp>
      <p:sp>
        <p:nvSpPr>
          <p:cNvPr id="3" name="Content Placeholder 2">
            <a:extLst>
              <a:ext uri="{FF2B5EF4-FFF2-40B4-BE49-F238E27FC236}">
                <a16:creationId xmlns:a16="http://schemas.microsoft.com/office/drawing/2014/main" id="{1E08912F-F21B-0547-A394-08FE25E55EF4}"/>
              </a:ext>
            </a:extLst>
          </p:cNvPr>
          <p:cNvSpPr>
            <a:spLocks noGrp="1"/>
          </p:cNvSpPr>
          <p:nvPr>
            <p:ph idx="1"/>
          </p:nvPr>
        </p:nvSpPr>
        <p:spPr/>
        <p:txBody>
          <a:bodyPr>
            <a:normAutofit/>
          </a:bodyPr>
          <a:lstStyle/>
          <a:p>
            <a:r>
              <a:rPr lang="en-US" dirty="0"/>
              <a:t>The objective of this case study is to build a dense neural network that can predict the new particle accurately. The goal is to maximize the accuracy.</a:t>
            </a:r>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spTree>
    <p:extLst>
      <p:ext uri="{BB962C8B-B14F-4D97-AF65-F5344CB8AC3E}">
        <p14:creationId xmlns:p14="http://schemas.microsoft.com/office/powerpoint/2010/main" val="2527159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8E37-5651-504D-80EB-D157BB9BF2E5}"/>
              </a:ext>
            </a:extLst>
          </p:cNvPr>
          <p:cNvSpPr>
            <a:spLocks noGrp="1"/>
          </p:cNvSpPr>
          <p:nvPr>
            <p:ph type="title"/>
          </p:nvPr>
        </p:nvSpPr>
        <p:spPr/>
        <p:txBody>
          <a:bodyPr>
            <a:normAutofit/>
          </a:bodyPr>
          <a:lstStyle/>
          <a:p>
            <a:r>
              <a:rPr lang="en-US" b="1" dirty="0"/>
              <a:t>Model with 3 layers, Adam optimizer and ReLU activation function</a:t>
            </a:r>
          </a:p>
        </p:txBody>
      </p:sp>
      <p:pic>
        <p:nvPicPr>
          <p:cNvPr id="5" name="Content Placeholder 4" descr="Table&#10;&#10;Description automatically generated">
            <a:extLst>
              <a:ext uri="{FF2B5EF4-FFF2-40B4-BE49-F238E27FC236}">
                <a16:creationId xmlns:a16="http://schemas.microsoft.com/office/drawing/2014/main" id="{6FB4B8F8-6111-4742-91CF-53F304492F93}"/>
              </a:ext>
            </a:extLst>
          </p:cNvPr>
          <p:cNvPicPr>
            <a:picLocks noGrp="1" noChangeAspect="1"/>
          </p:cNvPicPr>
          <p:nvPr>
            <p:ph sz="half" idx="1"/>
          </p:nvPr>
        </p:nvPicPr>
        <p:blipFill>
          <a:blip r:embed="rId2"/>
          <a:stretch>
            <a:fillRect/>
          </a:stretch>
        </p:blipFill>
        <p:spPr>
          <a:xfrm>
            <a:off x="60092" y="4493788"/>
            <a:ext cx="3993023" cy="1295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a:extLst>
              <a:ext uri="{FF2B5EF4-FFF2-40B4-BE49-F238E27FC236}">
                <a16:creationId xmlns:a16="http://schemas.microsoft.com/office/drawing/2014/main" id="{80A155EC-61DD-4946-8EA1-9DF18EB7EBF7}"/>
              </a:ext>
            </a:extLst>
          </p:cNvPr>
          <p:cNvSpPr>
            <a:spLocks noGrp="1"/>
          </p:cNvSpPr>
          <p:nvPr>
            <p:ph sz="half" idx="2"/>
          </p:nvPr>
        </p:nvSpPr>
        <p:spPr>
          <a:xfrm>
            <a:off x="925417" y="1825625"/>
            <a:ext cx="10428383" cy="1699773"/>
          </a:xfrm>
        </p:spPr>
        <p:txBody>
          <a:bodyPr/>
          <a:lstStyle/>
          <a:p>
            <a:r>
              <a:rPr lang="en-US" dirty="0"/>
              <a:t>The neural network performs well in predicting the existence of new particle with an accuracy of </a:t>
            </a:r>
            <a:r>
              <a:rPr lang="en-IN" dirty="0"/>
              <a:t>87.408%.</a:t>
            </a:r>
            <a:endParaRPr lang="en-US" dirty="0"/>
          </a:p>
        </p:txBody>
      </p:sp>
      <p:pic>
        <p:nvPicPr>
          <p:cNvPr id="10242" name="Picture 2">
            <a:extLst>
              <a:ext uri="{FF2B5EF4-FFF2-40B4-BE49-F238E27FC236}">
                <a16:creationId xmlns:a16="http://schemas.microsoft.com/office/drawing/2014/main" id="{F4E798D1-A842-8648-B228-C440AC9A3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735" y="4034076"/>
            <a:ext cx="3366529" cy="245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84173D9-1F3E-CD48-B30C-2709F973D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4731" y="4034076"/>
            <a:ext cx="3663709" cy="2458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22BF8C3-6664-104B-83CF-01D91EA2FC53}"/>
              </a:ext>
            </a:extLst>
          </p:cNvPr>
          <p:cNvSpPr txBox="1"/>
          <p:nvPr/>
        </p:nvSpPr>
        <p:spPr>
          <a:xfrm>
            <a:off x="10777901" y="5967937"/>
            <a:ext cx="1548406" cy="261610"/>
          </a:xfrm>
          <a:prstGeom prst="rect">
            <a:avLst/>
          </a:prstGeom>
          <a:noFill/>
        </p:spPr>
        <p:txBody>
          <a:bodyPr wrap="square" rtlCol="0">
            <a:spAutoFit/>
          </a:bodyPr>
          <a:lstStyle/>
          <a:p>
            <a:r>
              <a:rPr lang="en-US" sz="1100" dirty="0"/>
              <a:t>AUC=</a:t>
            </a:r>
            <a:r>
              <a:rPr lang="en-IN" sz="1100" dirty="0"/>
              <a:t>0.87410</a:t>
            </a:r>
            <a:endParaRPr lang="en-US" sz="1100" dirty="0"/>
          </a:p>
        </p:txBody>
      </p:sp>
    </p:spTree>
    <p:extLst>
      <p:ext uri="{BB962C8B-B14F-4D97-AF65-F5344CB8AC3E}">
        <p14:creationId xmlns:p14="http://schemas.microsoft.com/office/powerpoint/2010/main" val="3010739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8E37-5651-504D-80EB-D157BB9BF2E5}"/>
              </a:ext>
            </a:extLst>
          </p:cNvPr>
          <p:cNvSpPr>
            <a:spLocks noGrp="1"/>
          </p:cNvSpPr>
          <p:nvPr>
            <p:ph type="title"/>
          </p:nvPr>
        </p:nvSpPr>
        <p:spPr/>
        <p:txBody>
          <a:bodyPr>
            <a:normAutofit/>
          </a:bodyPr>
          <a:lstStyle/>
          <a:p>
            <a:r>
              <a:rPr lang="en-US" b="1" dirty="0"/>
              <a:t>Model with 3 layers, SGD optimizer and ReLU activation function</a:t>
            </a:r>
          </a:p>
        </p:txBody>
      </p:sp>
      <p:pic>
        <p:nvPicPr>
          <p:cNvPr id="5" name="Content Placeholder 4" descr="Table&#10;&#10;Description automatically generated">
            <a:extLst>
              <a:ext uri="{FF2B5EF4-FFF2-40B4-BE49-F238E27FC236}">
                <a16:creationId xmlns:a16="http://schemas.microsoft.com/office/drawing/2014/main" id="{FF1A4215-1017-AC40-A0B9-A3F47AA01642}"/>
              </a:ext>
            </a:extLst>
          </p:cNvPr>
          <p:cNvPicPr>
            <a:picLocks noGrp="1" noChangeAspect="1"/>
          </p:cNvPicPr>
          <p:nvPr>
            <p:ph sz="half" idx="1"/>
          </p:nvPr>
        </p:nvPicPr>
        <p:blipFill>
          <a:blip r:embed="rId2"/>
          <a:stretch>
            <a:fillRect/>
          </a:stretch>
        </p:blipFill>
        <p:spPr>
          <a:xfrm>
            <a:off x="86589" y="4509221"/>
            <a:ext cx="3685296" cy="11963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a:extLst>
              <a:ext uri="{FF2B5EF4-FFF2-40B4-BE49-F238E27FC236}">
                <a16:creationId xmlns:a16="http://schemas.microsoft.com/office/drawing/2014/main" id="{0BD24898-AE8F-DB43-8619-3EBEA10BCFEA}"/>
              </a:ext>
            </a:extLst>
          </p:cNvPr>
          <p:cNvSpPr>
            <a:spLocks noGrp="1"/>
          </p:cNvSpPr>
          <p:nvPr>
            <p:ph sz="half" idx="2"/>
          </p:nvPr>
        </p:nvSpPr>
        <p:spPr>
          <a:xfrm>
            <a:off x="838200" y="1825625"/>
            <a:ext cx="10515600" cy="1479435"/>
          </a:xfrm>
        </p:spPr>
        <p:txBody>
          <a:bodyPr/>
          <a:lstStyle/>
          <a:p>
            <a:r>
              <a:rPr lang="en-US" dirty="0"/>
              <a:t>The neural network performs well in predicting the existence of new particle with an accuracy of </a:t>
            </a:r>
            <a:r>
              <a:rPr lang="en-IN" dirty="0"/>
              <a:t>87.722%.</a:t>
            </a:r>
            <a:endParaRPr lang="en-US" dirty="0"/>
          </a:p>
          <a:p>
            <a:endParaRPr lang="en-US" dirty="0"/>
          </a:p>
        </p:txBody>
      </p:sp>
      <p:pic>
        <p:nvPicPr>
          <p:cNvPr id="11266" name="Picture 2">
            <a:extLst>
              <a:ext uri="{FF2B5EF4-FFF2-40B4-BE49-F238E27FC236}">
                <a16:creationId xmlns:a16="http://schemas.microsoft.com/office/drawing/2014/main" id="{91833FB1-BAFE-0749-99B1-34BC45359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044" y="3761571"/>
            <a:ext cx="3685295" cy="26916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A8BC5322-24F4-B348-A4C4-5C62F862E3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4796" y="3761572"/>
            <a:ext cx="4010615" cy="26916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60F6F4-5E76-A841-9583-4460DF64C3F2}"/>
              </a:ext>
            </a:extLst>
          </p:cNvPr>
          <p:cNvSpPr txBox="1"/>
          <p:nvPr/>
        </p:nvSpPr>
        <p:spPr>
          <a:xfrm>
            <a:off x="11052731" y="5903841"/>
            <a:ext cx="970137" cy="261610"/>
          </a:xfrm>
          <a:prstGeom prst="rect">
            <a:avLst/>
          </a:prstGeom>
          <a:noFill/>
        </p:spPr>
        <p:txBody>
          <a:bodyPr wrap="none" rtlCol="0">
            <a:spAutoFit/>
          </a:bodyPr>
          <a:lstStyle/>
          <a:p>
            <a:r>
              <a:rPr lang="en-US" sz="1100" dirty="0"/>
              <a:t>AUC=0.87723</a:t>
            </a:r>
          </a:p>
        </p:txBody>
      </p:sp>
    </p:spTree>
    <p:extLst>
      <p:ext uri="{BB962C8B-B14F-4D97-AF65-F5344CB8AC3E}">
        <p14:creationId xmlns:p14="http://schemas.microsoft.com/office/powerpoint/2010/main" val="50003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8E37-5651-504D-80EB-D157BB9BF2E5}"/>
              </a:ext>
            </a:extLst>
          </p:cNvPr>
          <p:cNvSpPr>
            <a:spLocks noGrp="1"/>
          </p:cNvSpPr>
          <p:nvPr>
            <p:ph type="title"/>
          </p:nvPr>
        </p:nvSpPr>
        <p:spPr/>
        <p:txBody>
          <a:bodyPr>
            <a:normAutofit/>
          </a:bodyPr>
          <a:lstStyle/>
          <a:p>
            <a:r>
              <a:rPr lang="en-US" b="1" dirty="0"/>
              <a:t>Model with 5 layers, Adam optimizer and ReLU activation function</a:t>
            </a:r>
          </a:p>
        </p:txBody>
      </p:sp>
      <p:pic>
        <p:nvPicPr>
          <p:cNvPr id="6" name="Content Placeholder 5" descr="Table&#10;&#10;Description automatically generated">
            <a:extLst>
              <a:ext uri="{FF2B5EF4-FFF2-40B4-BE49-F238E27FC236}">
                <a16:creationId xmlns:a16="http://schemas.microsoft.com/office/drawing/2014/main" id="{EA270901-CC74-3440-8B95-47A53611A6F9}"/>
              </a:ext>
            </a:extLst>
          </p:cNvPr>
          <p:cNvPicPr>
            <a:picLocks noGrp="1" noChangeAspect="1"/>
          </p:cNvPicPr>
          <p:nvPr>
            <p:ph sz="half" idx="1"/>
          </p:nvPr>
        </p:nvPicPr>
        <p:blipFill>
          <a:blip r:embed="rId2"/>
          <a:stretch>
            <a:fillRect/>
          </a:stretch>
        </p:blipFill>
        <p:spPr>
          <a:xfrm>
            <a:off x="298374" y="4307751"/>
            <a:ext cx="4090060" cy="1325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ontent Placeholder 6">
            <a:extLst>
              <a:ext uri="{FF2B5EF4-FFF2-40B4-BE49-F238E27FC236}">
                <a16:creationId xmlns:a16="http://schemas.microsoft.com/office/drawing/2014/main" id="{7341F39E-7449-AE45-B8FA-614E3872A421}"/>
              </a:ext>
            </a:extLst>
          </p:cNvPr>
          <p:cNvSpPr>
            <a:spLocks noGrp="1"/>
          </p:cNvSpPr>
          <p:nvPr>
            <p:ph sz="half" idx="2"/>
          </p:nvPr>
        </p:nvSpPr>
        <p:spPr>
          <a:xfrm>
            <a:off x="838200" y="1825625"/>
            <a:ext cx="10515600" cy="983676"/>
          </a:xfrm>
        </p:spPr>
        <p:txBody>
          <a:bodyPr/>
          <a:lstStyle/>
          <a:p>
            <a:r>
              <a:rPr lang="en-US" dirty="0"/>
              <a:t>The neural network performs well in predicting the existence of new particle with an accuracy of </a:t>
            </a:r>
            <a:r>
              <a:rPr lang="en-IN" dirty="0"/>
              <a:t>87.691%.</a:t>
            </a:r>
            <a:endParaRPr lang="en-US" dirty="0"/>
          </a:p>
          <a:p>
            <a:endParaRPr lang="en-US" dirty="0"/>
          </a:p>
        </p:txBody>
      </p:sp>
      <p:pic>
        <p:nvPicPr>
          <p:cNvPr id="12294" name="Picture 6">
            <a:extLst>
              <a:ext uri="{FF2B5EF4-FFF2-40B4-BE49-F238E27FC236}">
                <a16:creationId xmlns:a16="http://schemas.microsoft.com/office/drawing/2014/main" id="{EF0857FB-89E0-C84A-937B-1061B45B4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196" y="3784045"/>
            <a:ext cx="3477812" cy="2540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BFEB2D11-005C-0042-B16B-C88A074963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5781" y="3953347"/>
            <a:ext cx="3532549" cy="2370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363B5C-B285-A14A-9337-C1049D91B485}"/>
              </a:ext>
            </a:extLst>
          </p:cNvPr>
          <p:cNvSpPr txBox="1"/>
          <p:nvPr/>
        </p:nvSpPr>
        <p:spPr>
          <a:xfrm>
            <a:off x="11048193" y="5838941"/>
            <a:ext cx="970137" cy="261610"/>
          </a:xfrm>
          <a:prstGeom prst="rect">
            <a:avLst/>
          </a:prstGeom>
          <a:noFill/>
        </p:spPr>
        <p:txBody>
          <a:bodyPr wrap="none" rtlCol="0">
            <a:spAutoFit/>
          </a:bodyPr>
          <a:lstStyle/>
          <a:p>
            <a:r>
              <a:rPr lang="en-IN" sz="1100" dirty="0"/>
              <a:t>AUC=0.87692</a:t>
            </a:r>
            <a:endParaRPr lang="en-US" sz="1100" dirty="0"/>
          </a:p>
        </p:txBody>
      </p:sp>
    </p:spTree>
    <p:extLst>
      <p:ext uri="{BB962C8B-B14F-4D97-AF65-F5344CB8AC3E}">
        <p14:creationId xmlns:p14="http://schemas.microsoft.com/office/powerpoint/2010/main" val="176921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8E37-5651-504D-80EB-D157BB9BF2E5}"/>
              </a:ext>
            </a:extLst>
          </p:cNvPr>
          <p:cNvSpPr>
            <a:spLocks noGrp="1"/>
          </p:cNvSpPr>
          <p:nvPr>
            <p:ph type="title"/>
          </p:nvPr>
        </p:nvSpPr>
        <p:spPr/>
        <p:txBody>
          <a:bodyPr>
            <a:normAutofit/>
          </a:bodyPr>
          <a:lstStyle/>
          <a:p>
            <a:r>
              <a:rPr lang="en-US" b="1" dirty="0"/>
              <a:t>Model with 5 layers, SGD optimizer and ReLU activation function</a:t>
            </a:r>
          </a:p>
        </p:txBody>
      </p:sp>
      <p:pic>
        <p:nvPicPr>
          <p:cNvPr id="5" name="Content Placeholder 4" descr="Table, calendar&#10;&#10;Description automatically generated">
            <a:extLst>
              <a:ext uri="{FF2B5EF4-FFF2-40B4-BE49-F238E27FC236}">
                <a16:creationId xmlns:a16="http://schemas.microsoft.com/office/drawing/2014/main" id="{8049494D-68AC-3243-AF6F-151B17651F16}"/>
              </a:ext>
            </a:extLst>
          </p:cNvPr>
          <p:cNvPicPr>
            <a:picLocks noGrp="1" noChangeAspect="1"/>
          </p:cNvPicPr>
          <p:nvPr>
            <p:ph sz="half" idx="1"/>
          </p:nvPr>
        </p:nvPicPr>
        <p:blipFill>
          <a:blip r:embed="rId2"/>
          <a:stretch>
            <a:fillRect/>
          </a:stretch>
        </p:blipFill>
        <p:spPr>
          <a:xfrm>
            <a:off x="222175" y="4409496"/>
            <a:ext cx="4004441" cy="12421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a:extLst>
              <a:ext uri="{FF2B5EF4-FFF2-40B4-BE49-F238E27FC236}">
                <a16:creationId xmlns:a16="http://schemas.microsoft.com/office/drawing/2014/main" id="{202A1096-02CE-7D4B-922B-1F448543DE38}"/>
              </a:ext>
            </a:extLst>
          </p:cNvPr>
          <p:cNvSpPr>
            <a:spLocks noGrp="1"/>
          </p:cNvSpPr>
          <p:nvPr>
            <p:ph sz="half" idx="2"/>
          </p:nvPr>
        </p:nvSpPr>
        <p:spPr>
          <a:xfrm>
            <a:off x="749147" y="1825625"/>
            <a:ext cx="10604653" cy="1699773"/>
          </a:xfrm>
        </p:spPr>
        <p:txBody>
          <a:bodyPr/>
          <a:lstStyle/>
          <a:p>
            <a:r>
              <a:rPr lang="en-US" dirty="0"/>
              <a:t>The neural network performs well in predicting the existence of new particle with an accuracy of </a:t>
            </a:r>
            <a:r>
              <a:rPr lang="en-IN" dirty="0"/>
              <a:t>87.981%.</a:t>
            </a:r>
            <a:endParaRPr lang="en-US" dirty="0"/>
          </a:p>
          <a:p>
            <a:endParaRPr lang="en-US" dirty="0"/>
          </a:p>
        </p:txBody>
      </p:sp>
      <p:pic>
        <p:nvPicPr>
          <p:cNvPr id="13314" name="Picture 2">
            <a:extLst>
              <a:ext uri="{FF2B5EF4-FFF2-40B4-BE49-F238E27FC236}">
                <a16:creationId xmlns:a16="http://schemas.microsoft.com/office/drawing/2014/main" id="{F42A0BB1-018E-984F-B421-B1D26D693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6567" y="4015025"/>
            <a:ext cx="3498008" cy="25548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2C196BA-A270-5F41-BE4B-ED3E099F7F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852" y="4127826"/>
            <a:ext cx="3470640" cy="23292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017276C-C2D1-7F41-9497-4C8CEA1FFB5C}"/>
              </a:ext>
            </a:extLst>
          </p:cNvPr>
          <p:cNvSpPr txBox="1"/>
          <p:nvPr/>
        </p:nvSpPr>
        <p:spPr>
          <a:xfrm>
            <a:off x="10803295" y="5962536"/>
            <a:ext cx="1002197" cy="261610"/>
          </a:xfrm>
          <a:prstGeom prst="rect">
            <a:avLst/>
          </a:prstGeom>
          <a:noFill/>
        </p:spPr>
        <p:txBody>
          <a:bodyPr wrap="none" rtlCol="0">
            <a:spAutoFit/>
          </a:bodyPr>
          <a:lstStyle/>
          <a:p>
            <a:r>
              <a:rPr lang="en-US" sz="1100" dirty="0"/>
              <a:t>AUC=0.</a:t>
            </a:r>
            <a:r>
              <a:rPr lang="en-IN" sz="1100" dirty="0"/>
              <a:t> 87982</a:t>
            </a:r>
            <a:endParaRPr lang="en-US" sz="1100" dirty="0"/>
          </a:p>
        </p:txBody>
      </p:sp>
    </p:spTree>
    <p:extLst>
      <p:ext uri="{BB962C8B-B14F-4D97-AF65-F5344CB8AC3E}">
        <p14:creationId xmlns:p14="http://schemas.microsoft.com/office/powerpoint/2010/main" val="3587793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78B3-30C2-3447-8202-12C8F6A439AF}"/>
              </a:ext>
            </a:extLst>
          </p:cNvPr>
          <p:cNvSpPr>
            <a:spLocks noGrp="1"/>
          </p:cNvSpPr>
          <p:nvPr>
            <p:ph type="title"/>
          </p:nvPr>
        </p:nvSpPr>
        <p:spPr/>
        <p:txBody>
          <a:bodyPr/>
          <a:lstStyle/>
          <a:p>
            <a:pPr algn="ctr"/>
            <a:r>
              <a:rPr lang="en-US" b="1" dirty="0"/>
              <a:t>Comparing NN model</a:t>
            </a:r>
          </a:p>
        </p:txBody>
      </p:sp>
      <p:sp>
        <p:nvSpPr>
          <p:cNvPr id="3" name="Content Placeholder 2">
            <a:extLst>
              <a:ext uri="{FF2B5EF4-FFF2-40B4-BE49-F238E27FC236}">
                <a16:creationId xmlns:a16="http://schemas.microsoft.com/office/drawing/2014/main" id="{9837DC7F-033C-7248-8688-131E0DEDB390}"/>
              </a:ext>
            </a:extLst>
          </p:cNvPr>
          <p:cNvSpPr>
            <a:spLocks noGrp="1"/>
          </p:cNvSpPr>
          <p:nvPr>
            <p:ph sz="half" idx="1"/>
          </p:nvPr>
        </p:nvSpPr>
        <p:spPr>
          <a:xfrm>
            <a:off x="838199" y="1825625"/>
            <a:ext cx="10515599" cy="4351338"/>
          </a:xfrm>
        </p:spPr>
        <p:txBody>
          <a:bodyPr>
            <a:normAutofit lnSpcReduction="10000"/>
          </a:bodyPr>
          <a:lstStyle/>
          <a:p>
            <a:r>
              <a:rPr lang="en-US" dirty="0"/>
              <a:t>The results obtained from these neural network models explains that increasing hidden layers can help in achieving better accuracy.</a:t>
            </a:r>
          </a:p>
          <a:p>
            <a:r>
              <a:rPr lang="en-US" dirty="0"/>
              <a:t>The model with 5 hidden layers, and Adam optimizer have better AUC than model with 3 hidden layers.</a:t>
            </a:r>
          </a:p>
          <a:p>
            <a:r>
              <a:rPr lang="en-US" dirty="0"/>
              <a:t>The model with 5 hidden layers, and SGD optimizer have better AUC than model with 3 hidden layers.</a:t>
            </a:r>
          </a:p>
          <a:p>
            <a:r>
              <a:rPr lang="en-US" dirty="0"/>
              <a:t>The model with 3 hidden layers and SGD optimizer have better AUC than model with 3 hidden layers and Adam optimizer.</a:t>
            </a:r>
          </a:p>
          <a:p>
            <a:r>
              <a:rPr lang="en-US" dirty="0"/>
              <a:t>The model with 5 hidden layers and SGD optimizer have better AUC than model with 5 hidden layers and Adam optimizer</a:t>
            </a:r>
          </a:p>
          <a:p>
            <a:pPr marL="0" indent="0">
              <a:buNone/>
            </a:pPr>
            <a:endParaRPr lang="en-US" dirty="0"/>
          </a:p>
        </p:txBody>
      </p:sp>
    </p:spTree>
    <p:extLst>
      <p:ext uri="{BB962C8B-B14F-4D97-AF65-F5344CB8AC3E}">
        <p14:creationId xmlns:p14="http://schemas.microsoft.com/office/powerpoint/2010/main" val="2606452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8388-D78B-CC45-A6CA-34E61E037F35}"/>
              </a:ext>
            </a:extLst>
          </p:cNvPr>
          <p:cNvSpPr>
            <a:spLocks noGrp="1"/>
          </p:cNvSpPr>
          <p:nvPr>
            <p:ph type="title"/>
          </p:nvPr>
        </p:nvSpPr>
        <p:spPr/>
        <p:txBody>
          <a:bodyPr/>
          <a:lstStyle/>
          <a:p>
            <a:pPr algn="ctr"/>
            <a:r>
              <a:rPr lang="en-US" b="1" dirty="0"/>
              <a:t>Case Conclusion</a:t>
            </a:r>
          </a:p>
        </p:txBody>
      </p:sp>
      <p:sp>
        <p:nvSpPr>
          <p:cNvPr id="3" name="Content Placeholder 2">
            <a:extLst>
              <a:ext uri="{FF2B5EF4-FFF2-40B4-BE49-F238E27FC236}">
                <a16:creationId xmlns:a16="http://schemas.microsoft.com/office/drawing/2014/main" id="{1CE6AEB6-73B8-8C42-B10E-848B8E08CBA5}"/>
              </a:ext>
            </a:extLst>
          </p:cNvPr>
          <p:cNvSpPr>
            <a:spLocks noGrp="1"/>
          </p:cNvSpPr>
          <p:nvPr>
            <p:ph idx="1"/>
          </p:nvPr>
        </p:nvSpPr>
        <p:spPr/>
        <p:txBody>
          <a:bodyPr>
            <a:normAutofit lnSpcReduction="10000"/>
          </a:bodyPr>
          <a:lstStyle/>
          <a:p>
            <a:r>
              <a:rPr lang="en-IN" dirty="0"/>
              <a:t>The study examined the data using a neural network to predict the existence of new particles. We found that the neural network performed well on the validation set, and that the model was able to accurately predict the existence of new particles with approximately 88% accuracy. Depending on resources and other constraints, using a model that can be trained faster might be more appropriate.</a:t>
            </a:r>
          </a:p>
          <a:p>
            <a:r>
              <a:rPr lang="en-IN" dirty="0"/>
              <a:t>After looking at the correlation between the variables, we see that 2 variables f6 and f26 identified to be significantly affecting the model. We can advise our clients to use a model without the f6 and f26 feature and look for more features like this that can be removed to improve the accuracy of the model.</a:t>
            </a:r>
            <a:endParaRPr lang="en-US" dirty="0"/>
          </a:p>
        </p:txBody>
      </p:sp>
    </p:spTree>
    <p:extLst>
      <p:ext uri="{BB962C8B-B14F-4D97-AF65-F5344CB8AC3E}">
        <p14:creationId xmlns:p14="http://schemas.microsoft.com/office/powerpoint/2010/main" val="18388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p:txBody>
          <a:bodyPr/>
          <a:lstStyle/>
          <a:p>
            <a:pPr algn="ctr"/>
            <a:r>
              <a:rPr lang="en-US" b="1" dirty="0"/>
              <a:t>Data Description</a:t>
            </a:r>
          </a:p>
        </p:txBody>
      </p:sp>
      <p:sp>
        <p:nvSpPr>
          <p:cNvPr id="3" name="Content Placeholder 2">
            <a:extLst>
              <a:ext uri="{FF2B5EF4-FFF2-40B4-BE49-F238E27FC236}">
                <a16:creationId xmlns:a16="http://schemas.microsoft.com/office/drawing/2014/main" id="{1E08912F-F21B-0547-A394-08FE25E55EF4}"/>
              </a:ext>
            </a:extLst>
          </p:cNvPr>
          <p:cNvSpPr>
            <a:spLocks noGrp="1"/>
          </p:cNvSpPr>
          <p:nvPr>
            <p:ph idx="1"/>
          </p:nvPr>
        </p:nvSpPr>
        <p:spPr>
          <a:xfrm>
            <a:off x="838200" y="1825625"/>
            <a:ext cx="10515600" cy="2966712"/>
          </a:xfrm>
        </p:spPr>
        <p:txBody>
          <a:bodyPr>
            <a:normAutofit/>
          </a:bodyPr>
          <a:lstStyle/>
          <a:p>
            <a:r>
              <a:rPr lang="en-US" dirty="0"/>
              <a:t>The dataset provided consists of 29 variables including the target variable and 7 million values </a:t>
            </a:r>
            <a:r>
              <a:rPr lang="en-US"/>
              <a:t>with it.</a:t>
            </a:r>
            <a:endParaRPr lang="en-US" dirty="0"/>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spTree>
    <p:extLst>
      <p:ext uri="{BB962C8B-B14F-4D97-AF65-F5344CB8AC3E}">
        <p14:creationId xmlns:p14="http://schemas.microsoft.com/office/powerpoint/2010/main" val="371174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838200" y="2303509"/>
            <a:ext cx="10515600" cy="1325563"/>
          </a:xfrm>
        </p:spPr>
        <p:txBody>
          <a:bodyPr/>
          <a:lstStyle/>
          <a:p>
            <a:pPr algn="ctr"/>
            <a:r>
              <a:rPr lang="en-US" b="1" dirty="0"/>
              <a:t>Data Evaluation &amp; Engineering</a:t>
            </a:r>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spTree>
    <p:extLst>
      <p:ext uri="{BB962C8B-B14F-4D97-AF65-F5344CB8AC3E}">
        <p14:creationId xmlns:p14="http://schemas.microsoft.com/office/powerpoint/2010/main" val="278123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p:txBody>
          <a:bodyPr/>
          <a:lstStyle/>
          <a:p>
            <a:pPr algn="ctr"/>
            <a:r>
              <a:rPr lang="en-IN" b="1" dirty="0"/>
              <a:t>Checking for missing values</a:t>
            </a:r>
          </a:p>
        </p:txBody>
      </p:sp>
      <p:sp>
        <p:nvSpPr>
          <p:cNvPr id="3" name="Content Placeholder 2">
            <a:extLst>
              <a:ext uri="{FF2B5EF4-FFF2-40B4-BE49-F238E27FC236}">
                <a16:creationId xmlns:a16="http://schemas.microsoft.com/office/drawing/2014/main" id="{1E08912F-F21B-0547-A394-08FE25E55EF4}"/>
              </a:ext>
            </a:extLst>
          </p:cNvPr>
          <p:cNvSpPr>
            <a:spLocks noGrp="1"/>
          </p:cNvSpPr>
          <p:nvPr>
            <p:ph idx="1"/>
          </p:nvPr>
        </p:nvSpPr>
        <p:spPr>
          <a:xfrm>
            <a:off x="1081088" y="2754312"/>
            <a:ext cx="10515600" cy="817563"/>
          </a:xfrm>
        </p:spPr>
        <p:txBody>
          <a:bodyPr>
            <a:normAutofit/>
          </a:bodyPr>
          <a:lstStyle/>
          <a:p>
            <a:pPr marL="0" indent="0">
              <a:buNone/>
            </a:pPr>
            <a:r>
              <a:rPr lang="en-US" dirty="0"/>
              <a:t>There are no missing values found in the dataset</a:t>
            </a:r>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spTree>
    <p:extLst>
      <p:ext uri="{BB962C8B-B14F-4D97-AF65-F5344CB8AC3E}">
        <p14:creationId xmlns:p14="http://schemas.microsoft.com/office/powerpoint/2010/main" val="424822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838200" y="0"/>
            <a:ext cx="10515600" cy="1325563"/>
          </a:xfrm>
        </p:spPr>
        <p:txBody>
          <a:bodyPr/>
          <a:lstStyle/>
          <a:p>
            <a:pPr algn="ctr"/>
            <a:r>
              <a:rPr lang="en-IN" b="1" dirty="0"/>
              <a:t>Variable Distribution</a:t>
            </a:r>
          </a:p>
        </p:txBody>
      </p:sp>
      <p:sp>
        <p:nvSpPr>
          <p:cNvPr id="3" name="Content Placeholder 2">
            <a:extLst>
              <a:ext uri="{FF2B5EF4-FFF2-40B4-BE49-F238E27FC236}">
                <a16:creationId xmlns:a16="http://schemas.microsoft.com/office/drawing/2014/main" id="{1E08912F-F21B-0547-A394-08FE25E55EF4}"/>
              </a:ext>
            </a:extLst>
          </p:cNvPr>
          <p:cNvSpPr>
            <a:spLocks noGrp="1"/>
          </p:cNvSpPr>
          <p:nvPr>
            <p:ph idx="1"/>
          </p:nvPr>
        </p:nvSpPr>
        <p:spPr>
          <a:xfrm>
            <a:off x="1026004" y="1233984"/>
            <a:ext cx="10515600" cy="817563"/>
          </a:xfrm>
        </p:spPr>
        <p:txBody>
          <a:bodyPr>
            <a:normAutofit/>
          </a:bodyPr>
          <a:lstStyle/>
          <a:p>
            <a:pPr marL="0" indent="0">
              <a:buNone/>
            </a:pPr>
            <a:r>
              <a:rPr lang="en-US" dirty="0"/>
              <a:t>The graph shows the data distribution of each variable.</a:t>
            </a:r>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pic>
        <p:nvPicPr>
          <p:cNvPr id="3074" name="Picture 2">
            <a:extLst>
              <a:ext uri="{FF2B5EF4-FFF2-40B4-BE49-F238E27FC236}">
                <a16:creationId xmlns:a16="http://schemas.microsoft.com/office/drawing/2014/main" id="{AD0B30B6-CC51-F347-9FC7-2E44A2883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477" y="1828799"/>
            <a:ext cx="5514083" cy="48969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35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838200" y="0"/>
            <a:ext cx="10515600" cy="1325563"/>
          </a:xfrm>
        </p:spPr>
        <p:txBody>
          <a:bodyPr/>
          <a:lstStyle/>
          <a:p>
            <a:pPr algn="ctr"/>
            <a:r>
              <a:rPr lang="en-IN" b="1" dirty="0"/>
              <a:t>Checking for correlations</a:t>
            </a:r>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201275" y="5862636"/>
            <a:ext cx="1990725" cy="995363"/>
          </a:xfrm>
          <a:prstGeom prst="rect">
            <a:avLst/>
          </a:prstGeom>
        </p:spPr>
      </p:pic>
      <p:sp>
        <p:nvSpPr>
          <p:cNvPr id="7" name="TextBox 6">
            <a:extLst>
              <a:ext uri="{FF2B5EF4-FFF2-40B4-BE49-F238E27FC236}">
                <a16:creationId xmlns:a16="http://schemas.microsoft.com/office/drawing/2014/main" id="{237E035F-5447-C54B-94F6-1020AE834F58}"/>
              </a:ext>
            </a:extLst>
          </p:cNvPr>
          <p:cNvSpPr txBox="1"/>
          <p:nvPr/>
        </p:nvSpPr>
        <p:spPr>
          <a:xfrm>
            <a:off x="257176" y="1471612"/>
            <a:ext cx="5986461" cy="3693319"/>
          </a:xfrm>
          <a:prstGeom prst="rect">
            <a:avLst/>
          </a:prstGeom>
          <a:noFill/>
        </p:spPr>
        <p:txBody>
          <a:bodyPr wrap="square" rtlCol="0">
            <a:spAutoFit/>
          </a:bodyPr>
          <a:lstStyle/>
          <a:p>
            <a:r>
              <a:rPr lang="en-US" dirty="0"/>
              <a:t>The 5 top positively correlated variables are:</a:t>
            </a:r>
          </a:p>
          <a:p>
            <a:pPr marL="285750" indent="-285750">
              <a:buFont typeface="Arial" panose="020B0604020202020204" pitchFamily="34" charset="0"/>
              <a:buChar char="•"/>
            </a:pPr>
            <a:r>
              <a:rPr lang="en-US" dirty="0"/>
              <a:t> f6/f26=0.835</a:t>
            </a:r>
          </a:p>
          <a:p>
            <a:pPr marL="285750" indent="-285750">
              <a:buFont typeface="Arial" panose="020B0604020202020204" pitchFamily="34" charset="0"/>
              <a:buChar char="•"/>
            </a:pPr>
            <a:r>
              <a:rPr lang="en-US" dirty="0"/>
              <a:t> f6/f10=0.799</a:t>
            </a:r>
          </a:p>
          <a:p>
            <a:pPr marL="285750" indent="-285750">
              <a:buFont typeface="Arial" panose="020B0604020202020204" pitchFamily="34" charset="0"/>
              <a:buChar char="•"/>
            </a:pPr>
            <a:r>
              <a:rPr lang="en-US" dirty="0"/>
              <a:t> f26/f10=0.760</a:t>
            </a:r>
          </a:p>
          <a:p>
            <a:pPr marL="285750" indent="-285750">
              <a:buFont typeface="Arial" panose="020B0604020202020204" pitchFamily="34" charset="0"/>
              <a:buChar char="•"/>
            </a:pPr>
            <a:r>
              <a:rPr lang="en-US" dirty="0"/>
              <a:t> f22/f23=0.727</a:t>
            </a:r>
          </a:p>
          <a:p>
            <a:pPr marL="285750" indent="-285750">
              <a:buFont typeface="Arial" panose="020B0604020202020204" pitchFamily="34" charset="0"/>
              <a:buChar char="•"/>
            </a:pPr>
            <a:r>
              <a:rPr lang="en-US" dirty="0"/>
              <a:t> f14/f10=0.721</a:t>
            </a:r>
          </a:p>
          <a:p>
            <a:endParaRPr lang="en-US" dirty="0"/>
          </a:p>
          <a:p>
            <a:r>
              <a:rPr lang="en-US" dirty="0"/>
              <a:t>The 5 top negatively correlated variables are:</a:t>
            </a:r>
          </a:p>
          <a:p>
            <a:pPr marL="285750" indent="-285750">
              <a:buFont typeface="Arial" panose="020B0604020202020204" pitchFamily="34" charset="0"/>
              <a:buChar char="•"/>
            </a:pPr>
            <a:r>
              <a:rPr lang="en-US" dirty="0"/>
              <a:t> f13/f17=-0.374</a:t>
            </a:r>
          </a:p>
          <a:p>
            <a:pPr marL="285750" indent="-285750">
              <a:buFont typeface="Arial" panose="020B0604020202020204" pitchFamily="34" charset="0"/>
              <a:buChar char="•"/>
            </a:pPr>
            <a:r>
              <a:rPr lang="en-US" dirty="0"/>
              <a:t> f17/f9=-0.329</a:t>
            </a:r>
          </a:p>
          <a:p>
            <a:pPr marL="285750" indent="-285750">
              <a:buFont typeface="Arial" panose="020B0604020202020204" pitchFamily="34" charset="0"/>
              <a:buChar char="•"/>
            </a:pPr>
            <a:r>
              <a:rPr lang="en-US" dirty="0"/>
              <a:t> f9/f21=-0.307</a:t>
            </a:r>
          </a:p>
          <a:p>
            <a:pPr marL="285750" indent="-285750">
              <a:buFont typeface="Arial" panose="020B0604020202020204" pitchFamily="34" charset="0"/>
              <a:buChar char="•"/>
            </a:pPr>
            <a:r>
              <a:rPr lang="en-US" dirty="0"/>
              <a:t> f13/f21=-.306</a:t>
            </a:r>
          </a:p>
          <a:p>
            <a:pPr marL="285750" indent="-285750">
              <a:buFont typeface="Arial" panose="020B0604020202020204" pitchFamily="34" charset="0"/>
              <a:buChar char="•"/>
            </a:pPr>
            <a:r>
              <a:rPr lang="en-US" dirty="0"/>
              <a:t> f8/f12=-0.238</a:t>
            </a:r>
          </a:p>
        </p:txBody>
      </p:sp>
      <p:pic>
        <p:nvPicPr>
          <p:cNvPr id="1030" name="Picture 6">
            <a:extLst>
              <a:ext uri="{FF2B5EF4-FFF2-40B4-BE49-F238E27FC236}">
                <a16:creationId xmlns:a16="http://schemas.microsoft.com/office/drawing/2014/main" id="{6DABA1A8-9F55-9848-9200-8DFAE680D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174" y="1567510"/>
            <a:ext cx="7262812" cy="40531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47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838200" y="18255"/>
            <a:ext cx="10515600" cy="1325563"/>
          </a:xfrm>
        </p:spPr>
        <p:txBody>
          <a:bodyPr/>
          <a:lstStyle/>
          <a:p>
            <a:pPr algn="ctr"/>
            <a:r>
              <a:rPr lang="en-US" b="1" dirty="0"/>
              <a:t>Correlation of variables with target variable</a:t>
            </a:r>
          </a:p>
        </p:txBody>
      </p:sp>
      <p:sp>
        <p:nvSpPr>
          <p:cNvPr id="3" name="Content Placeholder 2">
            <a:extLst>
              <a:ext uri="{FF2B5EF4-FFF2-40B4-BE49-F238E27FC236}">
                <a16:creationId xmlns:a16="http://schemas.microsoft.com/office/drawing/2014/main" id="{1E08912F-F21B-0547-A394-08FE25E55EF4}"/>
              </a:ext>
            </a:extLst>
          </p:cNvPr>
          <p:cNvSpPr>
            <a:spLocks noGrp="1"/>
          </p:cNvSpPr>
          <p:nvPr>
            <p:ph idx="1"/>
          </p:nvPr>
        </p:nvSpPr>
        <p:spPr>
          <a:xfrm>
            <a:off x="838200" y="1406833"/>
            <a:ext cx="5257800" cy="4770130"/>
          </a:xfrm>
        </p:spPr>
        <p:txBody>
          <a:bodyPr>
            <a:normAutofit/>
          </a:bodyPr>
          <a:lstStyle/>
          <a:p>
            <a:r>
              <a:rPr lang="en-US" dirty="0"/>
              <a:t>The 5 top correlated variable with target variable are:</a:t>
            </a:r>
          </a:p>
          <a:p>
            <a:r>
              <a:rPr lang="en-US" dirty="0"/>
              <a:t>Target/f6=0.65</a:t>
            </a:r>
          </a:p>
          <a:p>
            <a:r>
              <a:rPr lang="en-US" dirty="0"/>
              <a:t>Target/f26=0.59</a:t>
            </a:r>
          </a:p>
          <a:p>
            <a:r>
              <a:rPr lang="en-US" dirty="0"/>
              <a:t>Target/f10=0.56</a:t>
            </a:r>
          </a:p>
          <a:p>
            <a:r>
              <a:rPr lang="en-US" dirty="0"/>
              <a:t>Target/f14=0.44</a:t>
            </a:r>
          </a:p>
          <a:p>
            <a:r>
              <a:rPr lang="en-US" dirty="0"/>
              <a:t>Target/f25=0.38</a:t>
            </a:r>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pic>
        <p:nvPicPr>
          <p:cNvPr id="2050" name="Picture 2">
            <a:extLst>
              <a:ext uri="{FF2B5EF4-FFF2-40B4-BE49-F238E27FC236}">
                <a16:creationId xmlns:a16="http://schemas.microsoft.com/office/drawing/2014/main" id="{0C483AC9-83D1-DA43-8C4C-BF1B26468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192" y="1406833"/>
            <a:ext cx="3001965" cy="54511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75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9E4-3790-7A45-96A3-60C5DBCCBA42}"/>
              </a:ext>
            </a:extLst>
          </p:cNvPr>
          <p:cNvSpPr>
            <a:spLocks noGrp="1"/>
          </p:cNvSpPr>
          <p:nvPr>
            <p:ph type="title"/>
          </p:nvPr>
        </p:nvSpPr>
        <p:spPr>
          <a:xfrm>
            <a:off x="838200" y="0"/>
            <a:ext cx="10515600" cy="1325563"/>
          </a:xfrm>
        </p:spPr>
        <p:txBody>
          <a:bodyPr/>
          <a:lstStyle/>
          <a:p>
            <a:pPr algn="ctr"/>
            <a:r>
              <a:rPr lang="en-IN" b="1" dirty="0"/>
              <a:t>Checking Variance Inflation Factor (VIF)</a:t>
            </a:r>
          </a:p>
        </p:txBody>
      </p:sp>
      <p:sp>
        <p:nvSpPr>
          <p:cNvPr id="3" name="Content Placeholder 2">
            <a:extLst>
              <a:ext uri="{FF2B5EF4-FFF2-40B4-BE49-F238E27FC236}">
                <a16:creationId xmlns:a16="http://schemas.microsoft.com/office/drawing/2014/main" id="{1E08912F-F21B-0547-A394-08FE25E55EF4}"/>
              </a:ext>
            </a:extLst>
          </p:cNvPr>
          <p:cNvSpPr>
            <a:spLocks noGrp="1"/>
          </p:cNvSpPr>
          <p:nvPr>
            <p:ph idx="1"/>
          </p:nvPr>
        </p:nvSpPr>
        <p:spPr>
          <a:xfrm>
            <a:off x="4300539" y="1325563"/>
            <a:ext cx="7891462" cy="4046537"/>
          </a:xfrm>
        </p:spPr>
        <p:txBody>
          <a:bodyPr>
            <a:normAutofit/>
          </a:bodyPr>
          <a:lstStyle/>
          <a:p>
            <a:r>
              <a:rPr lang="en-IN" dirty="0"/>
              <a:t>Since the dataset is huge, so we randomly sampled 10000 data from 7 million data and checked VIF on that randomly sampled data. </a:t>
            </a:r>
          </a:p>
          <a:p>
            <a:r>
              <a:rPr lang="en-IN" dirty="0"/>
              <a:t> Checking VIF helps to see how much each of the variable correlations affect the full model. It is standard that VIF above 5.0 is not acceptable, so we see that only f6 and f26 are above 5.0.</a:t>
            </a:r>
          </a:p>
          <a:p>
            <a:r>
              <a:rPr lang="en-IN" dirty="0"/>
              <a:t>So, we will remove these variables.</a:t>
            </a:r>
            <a:endParaRPr lang="en-US" dirty="0"/>
          </a:p>
        </p:txBody>
      </p:sp>
      <p:pic>
        <p:nvPicPr>
          <p:cNvPr id="4" name="Picture 3">
            <a:extLst>
              <a:ext uri="{FF2B5EF4-FFF2-40B4-BE49-F238E27FC236}">
                <a16:creationId xmlns:a16="http://schemas.microsoft.com/office/drawing/2014/main" id="{5D827C0A-E180-3B4F-B9D1-03C4B8722286}"/>
              </a:ext>
            </a:extLst>
          </p:cNvPr>
          <p:cNvPicPr>
            <a:picLocks noChangeAspect="1"/>
          </p:cNvPicPr>
          <p:nvPr/>
        </p:nvPicPr>
        <p:blipFill>
          <a:blip r:embed="rId2"/>
          <a:stretch>
            <a:fillRect/>
          </a:stretch>
        </p:blipFill>
        <p:spPr>
          <a:xfrm>
            <a:off x="10029825" y="5776912"/>
            <a:ext cx="2162175" cy="1081088"/>
          </a:xfrm>
          <a:prstGeom prst="rect">
            <a:avLst/>
          </a:prstGeom>
        </p:spPr>
      </p:pic>
      <p:pic>
        <p:nvPicPr>
          <p:cNvPr id="6" name="Picture 5">
            <a:extLst>
              <a:ext uri="{FF2B5EF4-FFF2-40B4-BE49-F238E27FC236}">
                <a16:creationId xmlns:a16="http://schemas.microsoft.com/office/drawing/2014/main" id="{6EFE1402-7BDB-EA43-AFBE-32E4FCDE3D6A}"/>
              </a:ext>
            </a:extLst>
          </p:cNvPr>
          <p:cNvPicPr>
            <a:picLocks noChangeAspect="1"/>
          </p:cNvPicPr>
          <p:nvPr/>
        </p:nvPicPr>
        <p:blipFill>
          <a:blip r:embed="rId3"/>
          <a:stretch>
            <a:fillRect/>
          </a:stretch>
        </p:blipFill>
        <p:spPr>
          <a:xfrm>
            <a:off x="1131887" y="1185862"/>
            <a:ext cx="2162175" cy="5378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3582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4735</TotalTime>
  <Words>1292</Words>
  <Application>Microsoft Macintosh PowerPoint</Application>
  <PresentationFormat>Widescreen</PresentationFormat>
  <Paragraphs>127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DS 7333: Case Study 6-Particle Detection using Neural Networks </vt:lpstr>
      <vt:lpstr>Objective</vt:lpstr>
      <vt:lpstr>Data Description</vt:lpstr>
      <vt:lpstr>Data Evaluation &amp; Engineering</vt:lpstr>
      <vt:lpstr>Checking for missing values</vt:lpstr>
      <vt:lpstr>Variable Distribution</vt:lpstr>
      <vt:lpstr>Checking for correlations</vt:lpstr>
      <vt:lpstr>Correlation of variables with target variable</vt:lpstr>
      <vt:lpstr>Checking Variance Inflation Factor (VIF)</vt:lpstr>
      <vt:lpstr>Target Variable</vt:lpstr>
      <vt:lpstr>Model Preparation &amp; Building </vt:lpstr>
      <vt:lpstr>Neural Network with 3 hidden layers</vt:lpstr>
      <vt:lpstr>NN with 3 hidden layers, Adam optimizer and ReLU activation</vt:lpstr>
      <vt:lpstr>NN with 3 hidden layers, SGD optimizer and ReLU activation function</vt:lpstr>
      <vt:lpstr>Neural Network with 5 hidden layers</vt:lpstr>
      <vt:lpstr>NN with 5 hidden layers, Adam optimizer and ReLU activation</vt:lpstr>
      <vt:lpstr>NN with 5 hidden layers, SGD optimizer and ReLU activation function</vt:lpstr>
      <vt:lpstr>Data Interpretation and Explanation</vt:lpstr>
      <vt:lpstr>Deciding critical metric for model </vt:lpstr>
      <vt:lpstr>Model with 3 layers, Adam optimizer and ReLU activation function</vt:lpstr>
      <vt:lpstr>Model with 3 layers, SGD optimizer and ReLU activation function</vt:lpstr>
      <vt:lpstr>Model with 5 layers, Adam optimizer and ReLU activation function</vt:lpstr>
      <vt:lpstr>Model with 5 layers, SGD optimizer and ReLU activation function</vt:lpstr>
      <vt:lpstr>Comparing NN model</vt:lpstr>
      <vt:lpstr>Case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Rashmi</dc:creator>
  <cp:lastModifiedBy>Patel, Rashmi</cp:lastModifiedBy>
  <cp:revision>258</cp:revision>
  <dcterms:created xsi:type="dcterms:W3CDTF">2022-03-25T16:14:17Z</dcterms:created>
  <dcterms:modified xsi:type="dcterms:W3CDTF">2022-03-28T23:35:46Z</dcterms:modified>
</cp:coreProperties>
</file>