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580" r:id="rId2"/>
    <p:sldId id="588" r:id="rId3"/>
    <p:sldId id="589" r:id="rId4"/>
    <p:sldId id="608" r:id="rId5"/>
    <p:sldId id="606" r:id="rId6"/>
    <p:sldId id="609" r:id="rId7"/>
    <p:sldId id="615" r:id="rId8"/>
    <p:sldId id="614" r:id="rId9"/>
    <p:sldId id="613" r:id="rId10"/>
    <p:sldId id="610" r:id="rId11"/>
    <p:sldId id="611" r:id="rId12"/>
    <p:sldId id="627" r:id="rId13"/>
    <p:sldId id="628" r:id="rId14"/>
    <p:sldId id="612" r:id="rId15"/>
    <p:sldId id="605" r:id="rId16"/>
    <p:sldId id="616" r:id="rId17"/>
    <p:sldId id="618" r:id="rId18"/>
    <p:sldId id="617" r:id="rId19"/>
    <p:sldId id="619" r:id="rId20"/>
    <p:sldId id="620" r:id="rId21"/>
    <p:sldId id="621" r:id="rId22"/>
    <p:sldId id="622" r:id="rId23"/>
    <p:sldId id="623" r:id="rId24"/>
    <p:sldId id="625" r:id="rId25"/>
    <p:sldId id="594" r:id="rId26"/>
    <p:sldId id="635" r:id="rId27"/>
    <p:sldId id="595" r:id="rId28"/>
    <p:sldId id="626" r:id="rId29"/>
    <p:sldId id="624" r:id="rId30"/>
    <p:sldId id="636" r:id="rId31"/>
    <p:sldId id="637" r:id="rId32"/>
    <p:sldId id="629" r:id="rId33"/>
    <p:sldId id="601" r:id="rId34"/>
    <p:sldId id="630" r:id="rId35"/>
    <p:sldId id="631" r:id="rId36"/>
    <p:sldId id="63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00FF"/>
    <a:srgbClr val="FF3399"/>
    <a:srgbClr val="84AB4F"/>
    <a:srgbClr val="AC75D5"/>
    <a:srgbClr val="31A2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2D1DB-A360-1F43-8B8F-3D1DFDA5E1BD}" type="datetimeFigureOut">
              <a:rPr lang="en-US" smtClean="0"/>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FBE96-9912-744F-8D4D-4C7A064CC90C}" type="slidenum">
              <a:rPr lang="en-US" smtClean="0"/>
              <a:t>‹#›</a:t>
            </a:fld>
            <a:endParaRPr lang="en-US"/>
          </a:p>
        </p:txBody>
      </p:sp>
    </p:spTree>
    <p:extLst>
      <p:ext uri="{BB962C8B-B14F-4D97-AF65-F5344CB8AC3E}">
        <p14:creationId xmlns:p14="http://schemas.microsoft.com/office/powerpoint/2010/main" val="118557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396715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59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7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71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91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5274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5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83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6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C:\Users\njones\Dropbox (2U)\Work\Designing Slides\SMU\Design Brief\logo\logo_datasci_SMU.png"/>
          <p:cNvPicPr>
            <a:picLocks noChangeAspect="1" noChangeArrowheads="1"/>
          </p:cNvPicPr>
          <p:nvPr userDrawn="1"/>
        </p:nvPicPr>
        <p:blipFill>
          <a:blip r:embed="rId11" cstate="print">
            <a:extLst>
              <a:ext uri="{BEBA8EAE-BF5A-486C-A8C5-ECC9F3942E4B}">
                <a14:imgProps xmlns:a14="http://schemas.microsoft.com/office/drawing/2010/main">
                  <a14:imgLayer r:embed="rId12">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52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4CE753D-9149-41F3-B26C-9A2DDDF1D843}"/>
              </a:ext>
            </a:extLst>
          </p:cNvPr>
          <p:cNvSpPr>
            <a:spLocks noGrp="1"/>
          </p:cNvSpPr>
          <p:nvPr>
            <p:ph type="ctrTitle"/>
          </p:nvPr>
        </p:nvSpPr>
        <p:spPr>
          <a:xfrm>
            <a:off x="2209800" y="1329947"/>
            <a:ext cx="7772400" cy="1978512"/>
          </a:xfrm>
        </p:spPr>
        <p:txBody>
          <a:bodyPr>
            <a:normAutofit/>
          </a:bodyPr>
          <a:lstStyle/>
          <a:p>
            <a:pPr algn="ctr"/>
            <a:r>
              <a:rPr lang="en-US" sz="3200" b="1" dirty="0"/>
              <a:t>DS 7333: Case Study 2</a:t>
            </a:r>
          </a:p>
        </p:txBody>
      </p:sp>
      <p:sp>
        <p:nvSpPr>
          <p:cNvPr id="7" name="Subtitle 2">
            <a:extLst>
              <a:ext uri="{FF2B5EF4-FFF2-40B4-BE49-F238E27FC236}">
                <a16:creationId xmlns:a16="http://schemas.microsoft.com/office/drawing/2014/main" id="{F2CD9188-EDE6-4CB3-B58D-0BC4180DCBD4}"/>
              </a:ext>
            </a:extLst>
          </p:cNvPr>
          <p:cNvSpPr>
            <a:spLocks noGrp="1"/>
          </p:cNvSpPr>
          <p:nvPr>
            <p:ph type="subTitle" idx="1"/>
          </p:nvPr>
        </p:nvSpPr>
        <p:spPr>
          <a:xfrm>
            <a:off x="2209800" y="3773478"/>
            <a:ext cx="7850818" cy="1207580"/>
          </a:xfrm>
        </p:spPr>
        <p:txBody>
          <a:bodyPr/>
          <a:lstStyle/>
          <a:p>
            <a:pPr algn="ctr"/>
            <a:r>
              <a:rPr lang="en-US" sz="2400" dirty="0"/>
              <a:t>Submitted by- </a:t>
            </a:r>
          </a:p>
          <a:p>
            <a:pPr algn="ctr"/>
            <a:r>
              <a:rPr lang="en-US" sz="2400" dirty="0"/>
              <a:t>Rashmi Patel and Simerpreet Reddy</a:t>
            </a:r>
          </a:p>
          <a:p>
            <a:pPr algn="ctr"/>
            <a:r>
              <a:rPr lang="en-US" sz="2400" dirty="0"/>
              <a:t>Date: Jan/31/2022</a:t>
            </a:r>
          </a:p>
        </p:txBody>
      </p:sp>
    </p:spTree>
    <p:extLst>
      <p:ext uri="{BB962C8B-B14F-4D97-AF65-F5344CB8AC3E}">
        <p14:creationId xmlns:p14="http://schemas.microsoft.com/office/powerpoint/2010/main" val="71536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err="1"/>
              <a:t>Medical_speciality_new</a:t>
            </a:r>
            <a:r>
              <a:rPr lang="en-US" sz="2500" b="1" dirty="0"/>
              <a:t> from </a:t>
            </a:r>
            <a:r>
              <a:rPr lang="en-US" sz="2500" b="1" dirty="0" err="1"/>
              <a:t>Medical_speciality</a:t>
            </a:r>
            <a:r>
              <a:rPr lang="en-US" sz="2500" b="1" dirty="0"/>
              <a:t> </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pPr marL="0" indent="0">
              <a:buNone/>
            </a:pPr>
            <a:r>
              <a:rPr lang="en-US" sz="1600" b="1" dirty="0" err="1"/>
              <a:t>Medical_speciality_new</a:t>
            </a:r>
            <a:r>
              <a:rPr lang="en-US" sz="1600" b="1" dirty="0"/>
              <a:t> &gt; </a:t>
            </a:r>
            <a:r>
              <a:rPr lang="en-US" sz="1600" dirty="0"/>
              <a:t>Similar specialties were grouped together.  The snapshot below shows some of the groupings. Some of the misc. specialties were grouped as ‘Others’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5" name="Picture 14">
            <a:extLst>
              <a:ext uri="{FF2B5EF4-FFF2-40B4-BE49-F238E27FC236}">
                <a16:creationId xmlns:a16="http://schemas.microsoft.com/office/drawing/2014/main" id="{3C938209-8FF6-4229-81F3-DDC76874CE72}"/>
              </a:ext>
            </a:extLst>
          </p:cNvPr>
          <p:cNvPicPr>
            <a:picLocks noChangeAspect="1"/>
          </p:cNvPicPr>
          <p:nvPr/>
        </p:nvPicPr>
        <p:blipFill>
          <a:blip r:embed="rId2"/>
          <a:stretch>
            <a:fillRect/>
          </a:stretch>
        </p:blipFill>
        <p:spPr>
          <a:xfrm>
            <a:off x="1513391" y="1958744"/>
            <a:ext cx="4221623" cy="4670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A3CAC8A7-4E82-48FD-9DA2-2A79AB83B0A0}"/>
              </a:ext>
            </a:extLst>
          </p:cNvPr>
          <p:cNvPicPr>
            <a:picLocks noChangeAspect="1"/>
          </p:cNvPicPr>
          <p:nvPr/>
        </p:nvPicPr>
        <p:blipFill>
          <a:blip r:embed="rId3"/>
          <a:stretch>
            <a:fillRect/>
          </a:stretch>
        </p:blipFill>
        <p:spPr>
          <a:xfrm>
            <a:off x="6496436" y="1958744"/>
            <a:ext cx="4743449" cy="4749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872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err="1"/>
              <a:t>Medical_speciality</a:t>
            </a:r>
            <a:r>
              <a:rPr lang="en-US" sz="2500" b="1" dirty="0"/>
              <a:t> from </a:t>
            </a:r>
            <a:r>
              <a:rPr lang="en-US" sz="2500" b="1" dirty="0" err="1"/>
              <a:t>Medical_speciality_new</a:t>
            </a:r>
            <a:r>
              <a:rPr lang="en-US" sz="2500" b="1" dirty="0"/>
              <a:t> </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2050" name="Picture 2">
            <a:extLst>
              <a:ext uri="{FF2B5EF4-FFF2-40B4-BE49-F238E27FC236}">
                <a16:creationId xmlns:a16="http://schemas.microsoft.com/office/drawing/2014/main" id="{2AEC6945-C4D3-7540-8E7A-527151162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47" y="1685581"/>
            <a:ext cx="5730453" cy="4693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8A3A545-7B86-134C-A8DC-4B419226F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071" y="1689033"/>
            <a:ext cx="5513752" cy="4689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73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2B5C-D95B-144E-8999-A9ADCF378267}"/>
              </a:ext>
            </a:extLst>
          </p:cNvPr>
          <p:cNvSpPr>
            <a:spLocks noGrp="1"/>
          </p:cNvSpPr>
          <p:nvPr>
            <p:ph type="title"/>
          </p:nvPr>
        </p:nvSpPr>
        <p:spPr/>
        <p:txBody>
          <a:bodyPr>
            <a:normAutofit/>
          </a:bodyPr>
          <a:lstStyle/>
          <a:p>
            <a:r>
              <a:rPr lang="en-US" sz="2800" b="1" dirty="0"/>
              <a:t>Clinical Groups from Diag_1, Diag_2, Diag_3 </a:t>
            </a:r>
          </a:p>
        </p:txBody>
      </p:sp>
      <p:pic>
        <p:nvPicPr>
          <p:cNvPr id="5" name="Picture 4" descr="Table&#10;&#10;Description automatically generated">
            <a:extLst>
              <a:ext uri="{FF2B5EF4-FFF2-40B4-BE49-F238E27FC236}">
                <a16:creationId xmlns:a16="http://schemas.microsoft.com/office/drawing/2014/main" id="{5815C606-CD83-A34D-BA65-900A3BE23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333" y="2466904"/>
            <a:ext cx="3617334" cy="42484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11BCAB2-348D-BD49-9915-55C2DBA4FA41}"/>
              </a:ext>
            </a:extLst>
          </p:cNvPr>
          <p:cNvSpPr txBox="1"/>
          <p:nvPr/>
        </p:nvSpPr>
        <p:spPr>
          <a:xfrm>
            <a:off x="132202" y="1457587"/>
            <a:ext cx="11766016" cy="923330"/>
          </a:xfrm>
          <a:prstGeom prst="rect">
            <a:avLst/>
          </a:prstGeom>
          <a:noFill/>
        </p:spPr>
        <p:txBody>
          <a:bodyPr wrap="square" rtlCol="0">
            <a:spAutoFit/>
          </a:bodyPr>
          <a:lstStyle/>
          <a:p>
            <a:r>
              <a:rPr lang="en-US" b="1" dirty="0"/>
              <a:t>Diag1_new, Diag2_new, Diag3_new&gt;</a:t>
            </a:r>
            <a:r>
              <a:rPr lang="en-US" dirty="0"/>
              <a:t>From the article:</a:t>
            </a:r>
            <a:r>
              <a:rPr lang="en-IN" u="sng" dirty="0">
                <a:hlinkClick r:id="rId3"/>
              </a:rPr>
              <a:t>https://www.hindawi.com/journals/bmri/2014/781670/tab2/</a:t>
            </a:r>
            <a:r>
              <a:rPr lang="en-US" dirty="0"/>
              <a:t>, we found that diagnosis codes 1, 2, and 3 can be categorized into categories like circulatory, respiratory, etc. So, values in all diag_1, diag_2 and diag_3 were group together.</a:t>
            </a:r>
          </a:p>
        </p:txBody>
      </p:sp>
    </p:spTree>
    <p:extLst>
      <p:ext uri="{BB962C8B-B14F-4D97-AF65-F5344CB8AC3E}">
        <p14:creationId xmlns:p14="http://schemas.microsoft.com/office/powerpoint/2010/main" val="3983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2B5C-D95B-144E-8999-A9ADCF378267}"/>
              </a:ext>
            </a:extLst>
          </p:cNvPr>
          <p:cNvSpPr>
            <a:spLocks noGrp="1"/>
          </p:cNvSpPr>
          <p:nvPr>
            <p:ph type="title"/>
          </p:nvPr>
        </p:nvSpPr>
        <p:spPr/>
        <p:txBody>
          <a:bodyPr>
            <a:normAutofit/>
          </a:bodyPr>
          <a:lstStyle/>
          <a:p>
            <a:r>
              <a:rPr lang="en-US" sz="2800" b="1" dirty="0"/>
              <a:t>Clinical Groups from Diag_1, Diag_2, Diag_3 </a:t>
            </a:r>
          </a:p>
        </p:txBody>
      </p:sp>
      <p:pic>
        <p:nvPicPr>
          <p:cNvPr id="6146" name="Picture 2">
            <a:extLst>
              <a:ext uri="{FF2B5EF4-FFF2-40B4-BE49-F238E27FC236}">
                <a16:creationId xmlns:a16="http://schemas.microsoft.com/office/drawing/2014/main" id="{59CB2C88-94EA-4841-ADB0-93F4261E76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059" y="2379642"/>
            <a:ext cx="3736367" cy="3338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C30510F-BDF6-1F4E-9DEF-A6DF28FEE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173" y="2379642"/>
            <a:ext cx="3736367" cy="3338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8F7D54B-23B2-3C42-915A-90A878128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7287" y="2379642"/>
            <a:ext cx="3736367" cy="3338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1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DCA7D-D563-4430-935F-530547DF5170}"/>
              </a:ext>
            </a:extLst>
          </p:cNvPr>
          <p:cNvSpPr>
            <a:spLocks noGrp="1"/>
          </p:cNvSpPr>
          <p:nvPr>
            <p:ph type="title"/>
          </p:nvPr>
        </p:nvSpPr>
        <p:spPr>
          <a:xfrm>
            <a:off x="609600" y="2518873"/>
            <a:ext cx="10972800" cy="1143000"/>
          </a:xfrm>
        </p:spPr>
        <p:txBody>
          <a:bodyPr/>
          <a:lstStyle/>
          <a:p>
            <a:r>
              <a:rPr lang="en-US" b="1" dirty="0"/>
              <a:t>Data Imputation</a:t>
            </a:r>
          </a:p>
        </p:txBody>
      </p:sp>
    </p:spTree>
    <p:extLst>
      <p:ext uri="{BB962C8B-B14F-4D97-AF65-F5344CB8AC3E}">
        <p14:creationId xmlns:p14="http://schemas.microsoft.com/office/powerpoint/2010/main" val="59387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a:t>Missing Data</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997027"/>
          </a:xfrm>
        </p:spPr>
        <p:txBody>
          <a:bodyPr/>
          <a:lstStyle/>
          <a:p>
            <a:endParaRPr lang="en-US" sz="1600" dirty="0"/>
          </a:p>
          <a:p>
            <a:pPr marL="0" indent="0">
              <a:buNone/>
            </a:pPr>
            <a:r>
              <a:rPr lang="en-US" sz="1800" dirty="0"/>
              <a:t>Null value (</a:t>
            </a:r>
            <a:r>
              <a:rPr lang="en-US" sz="1800" dirty="0" err="1"/>
              <a:t>NaN</a:t>
            </a:r>
            <a:r>
              <a:rPr lang="en-US" sz="1800" dirty="0"/>
              <a:t>) in this data set have been marked by a ‘?’. Below table shows the distribution of the missing data set.</a:t>
            </a:r>
          </a:p>
          <a:p>
            <a:pPr marL="0" indent="0">
              <a:buNone/>
            </a:pPr>
            <a:r>
              <a:rPr lang="en-US" sz="1800" dirty="0"/>
              <a:t>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1" name="Picture 10">
            <a:extLst>
              <a:ext uri="{FF2B5EF4-FFF2-40B4-BE49-F238E27FC236}">
                <a16:creationId xmlns:a16="http://schemas.microsoft.com/office/drawing/2014/main" id="{4890946B-67D1-46BB-AF3D-843146D3E7E9}"/>
              </a:ext>
            </a:extLst>
          </p:cNvPr>
          <p:cNvPicPr>
            <a:picLocks noChangeAspect="1"/>
          </p:cNvPicPr>
          <p:nvPr/>
        </p:nvPicPr>
        <p:blipFill>
          <a:blip r:embed="rId2"/>
          <a:stretch>
            <a:fillRect/>
          </a:stretch>
        </p:blipFill>
        <p:spPr>
          <a:xfrm>
            <a:off x="3698327" y="2632484"/>
            <a:ext cx="4795346" cy="3261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01550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a:t>Imputation</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343818" y="1514476"/>
            <a:ext cx="11725276" cy="2418546"/>
          </a:xfrm>
        </p:spPr>
        <p:txBody>
          <a:bodyPr/>
          <a:lstStyle/>
          <a:p>
            <a:endParaRPr lang="en-US" sz="1800" dirty="0"/>
          </a:p>
          <a:p>
            <a:pPr marL="0" indent="0">
              <a:buNone/>
            </a:pPr>
            <a:r>
              <a:rPr lang="en-US" sz="1800" dirty="0"/>
              <a:t>The rows with missing data from the following columns was deleted – </a:t>
            </a:r>
            <a:r>
              <a:rPr lang="en-US" sz="1800" b="1" dirty="0"/>
              <a:t>race, diag_1, diag_2 and diag_3</a:t>
            </a:r>
            <a:r>
              <a:rPr lang="en-US" sz="1800" dirty="0"/>
              <a:t>. </a:t>
            </a:r>
            <a:r>
              <a:rPr lang="en-US" sz="1800" b="1" dirty="0" err="1"/>
              <a:t>payer_code</a:t>
            </a:r>
            <a:r>
              <a:rPr lang="en-US" sz="1800" b="1" dirty="0"/>
              <a:t> and </a:t>
            </a:r>
            <a:r>
              <a:rPr lang="en-US" sz="1800" b="1" dirty="0" err="1"/>
              <a:t>medical_speciality</a:t>
            </a:r>
            <a:r>
              <a:rPr lang="en-US" sz="1800" b="1" dirty="0"/>
              <a:t> </a:t>
            </a:r>
            <a:r>
              <a:rPr lang="en-US" sz="1800" dirty="0"/>
              <a:t>were imputed, the details are provided in the next few slides.</a:t>
            </a:r>
          </a:p>
          <a:p>
            <a:pPr marL="0" indent="0">
              <a:buNone/>
            </a:pPr>
            <a:endParaRPr lang="en-US" sz="1800" dirty="0"/>
          </a:p>
          <a:p>
            <a:pPr marL="0" indent="0">
              <a:buNone/>
            </a:pPr>
            <a:r>
              <a:rPr lang="en-US" sz="1800" dirty="0"/>
              <a:t>From the table below, we can see that only </a:t>
            </a:r>
            <a:r>
              <a:rPr lang="en-US" sz="1800" b="1" dirty="0" err="1"/>
              <a:t>payer_code</a:t>
            </a:r>
            <a:r>
              <a:rPr lang="en-US" sz="1800" b="1" dirty="0"/>
              <a:t> </a:t>
            </a:r>
            <a:r>
              <a:rPr lang="en-US" sz="1800" dirty="0"/>
              <a:t>and </a:t>
            </a:r>
            <a:r>
              <a:rPr lang="en-US" sz="1800" b="1" dirty="0" err="1"/>
              <a:t>medical_speciality</a:t>
            </a:r>
            <a:r>
              <a:rPr lang="en-US" sz="1800" b="1" dirty="0"/>
              <a:t> are left with missing values which will be handled using data imputation.</a:t>
            </a: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F08B81E6-2769-44B9-AF4F-32EEADF287AA}"/>
              </a:ext>
            </a:extLst>
          </p:cNvPr>
          <p:cNvPicPr>
            <a:picLocks noChangeAspect="1"/>
          </p:cNvPicPr>
          <p:nvPr/>
        </p:nvPicPr>
        <p:blipFill>
          <a:blip r:embed="rId2"/>
          <a:stretch>
            <a:fillRect/>
          </a:stretch>
        </p:blipFill>
        <p:spPr>
          <a:xfrm>
            <a:off x="1577132" y="4257674"/>
            <a:ext cx="9534525" cy="2171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437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F73FCE-1D7E-49D9-9EB1-81EAF30AF77A}"/>
              </a:ext>
            </a:extLst>
          </p:cNvPr>
          <p:cNvPicPr>
            <a:picLocks noChangeAspect="1"/>
          </p:cNvPicPr>
          <p:nvPr/>
        </p:nvPicPr>
        <p:blipFill>
          <a:blip r:embed="rId2"/>
          <a:stretch>
            <a:fillRect/>
          </a:stretch>
        </p:blipFill>
        <p:spPr>
          <a:xfrm>
            <a:off x="343545" y="3467099"/>
            <a:ext cx="6457950" cy="1790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Payer_code</a:t>
            </a:r>
            <a:endParaRPr lang="en-US" sz="2800" dirty="0"/>
          </a:p>
        </p:txBody>
      </p:sp>
      <p:pic>
        <p:nvPicPr>
          <p:cNvPr id="6" name="Picture 2">
            <a:extLst>
              <a:ext uri="{FF2B5EF4-FFF2-40B4-BE49-F238E27FC236}">
                <a16:creationId xmlns:a16="http://schemas.microsoft.com/office/drawing/2014/main" id="{DAFBF1EB-F485-B049-BD1E-2C4EE8AF8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016" y="2876337"/>
            <a:ext cx="4605117" cy="37466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46751862-29D1-BE41-ACF4-521804114663}"/>
              </a:ext>
            </a:extLst>
          </p:cNvPr>
          <p:cNvSpPr>
            <a:spLocks noGrp="1"/>
          </p:cNvSpPr>
          <p:nvPr>
            <p:ph idx="1"/>
          </p:nvPr>
        </p:nvSpPr>
        <p:spPr>
          <a:xfrm>
            <a:off x="609600" y="1600201"/>
            <a:ext cx="10972800" cy="1143001"/>
          </a:xfrm>
        </p:spPr>
        <p:txBody>
          <a:bodyPr/>
          <a:lstStyle/>
          <a:p>
            <a:pPr marL="0" indent="0">
              <a:buNone/>
            </a:pPr>
            <a:r>
              <a:rPr lang="en-US" sz="1600" dirty="0"/>
              <a:t>The new field </a:t>
            </a:r>
            <a:r>
              <a:rPr lang="en-US" sz="1600" b="1" dirty="0" err="1"/>
              <a:t>payer_code_new</a:t>
            </a:r>
            <a:r>
              <a:rPr lang="en-US" sz="1600" dirty="0"/>
              <a:t>, created from </a:t>
            </a:r>
            <a:r>
              <a:rPr lang="en-US" sz="1600" b="1" dirty="0" err="1"/>
              <a:t>payer_code</a:t>
            </a:r>
            <a:r>
              <a:rPr lang="en-US" sz="1600" dirty="0"/>
              <a:t>, had around 38K rows have missing values. We analyzed the relationship between </a:t>
            </a:r>
            <a:r>
              <a:rPr lang="en-US" sz="1600" b="1" dirty="0" err="1"/>
              <a:t>age_new</a:t>
            </a:r>
            <a:r>
              <a:rPr lang="en-US" sz="1600" b="1" dirty="0"/>
              <a:t> </a:t>
            </a:r>
            <a:r>
              <a:rPr lang="en-US" sz="1600" dirty="0"/>
              <a:t>and </a:t>
            </a:r>
            <a:r>
              <a:rPr lang="en-US" sz="1600" b="1" dirty="0" err="1"/>
              <a:t>payer_code_new</a:t>
            </a:r>
            <a:r>
              <a:rPr lang="en-US" sz="1600" dirty="0"/>
              <a:t>. We decided to imputed missing values with the most common values in each age group. For example, in the </a:t>
            </a:r>
            <a:r>
              <a:rPr lang="en-US" sz="1600" dirty="0" err="1"/>
              <a:t>age_group</a:t>
            </a:r>
            <a:r>
              <a:rPr lang="en-US" sz="1600" dirty="0"/>
              <a:t>, </a:t>
            </a:r>
            <a:r>
              <a:rPr lang="en-US" sz="1600" b="1" dirty="0" err="1"/>
              <a:t>payer_code_new</a:t>
            </a:r>
            <a:r>
              <a:rPr lang="en-US" sz="1600" dirty="0"/>
              <a:t>= ‘Private’ was the most common, thus the ‘?’ were replaced with ‘Private’ in this age group.</a:t>
            </a:r>
          </a:p>
          <a:p>
            <a:endParaRPr lang="en-US" sz="1600" dirty="0"/>
          </a:p>
        </p:txBody>
      </p:sp>
    </p:spTree>
    <p:extLst>
      <p:ext uri="{BB962C8B-B14F-4D97-AF65-F5344CB8AC3E}">
        <p14:creationId xmlns:p14="http://schemas.microsoft.com/office/powerpoint/2010/main" val="480572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Payer_code</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112162" y="1285876"/>
            <a:ext cx="11725276" cy="5343524"/>
          </a:xfrm>
        </p:spPr>
        <p:txBody>
          <a:bodyPr/>
          <a:lstStyle/>
          <a:p>
            <a:endParaRPr lang="en-US" sz="1600" dirty="0"/>
          </a:p>
          <a:p>
            <a:pPr marL="0" indent="0">
              <a:buNone/>
            </a:pPr>
            <a:r>
              <a:rPr lang="en-US" sz="1600" dirty="0"/>
              <a:t>We analyzed the relationship between </a:t>
            </a:r>
            <a:r>
              <a:rPr lang="en-US" sz="1600" b="1" dirty="0"/>
              <a:t>age_new </a:t>
            </a:r>
            <a:r>
              <a:rPr lang="en-US" sz="1600" dirty="0"/>
              <a:t>and </a:t>
            </a:r>
            <a:r>
              <a:rPr lang="en-US" sz="1600" b="1" dirty="0" err="1"/>
              <a:t>payer_code_new</a:t>
            </a:r>
            <a:r>
              <a:rPr lang="en-US" sz="1600" dirty="0"/>
              <a:t>. We decided to impute missing values with the most common values in each age group. For example, in the </a:t>
            </a:r>
            <a:r>
              <a:rPr lang="en-US" sz="1600" dirty="0" err="1"/>
              <a:t>age_group</a:t>
            </a:r>
            <a:r>
              <a:rPr lang="en-US" sz="1600" dirty="0"/>
              <a:t>, </a:t>
            </a:r>
            <a:r>
              <a:rPr lang="en-US" sz="1600" b="1" dirty="0" err="1"/>
              <a:t>payer_code_new</a:t>
            </a:r>
            <a:r>
              <a:rPr lang="en-US" sz="1600" dirty="0"/>
              <a:t>= ‘Private’ was the most common, thus the ‘?’ were replaced with ‘Private’ in this age group.</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6" name="Picture 5">
            <a:extLst>
              <a:ext uri="{FF2B5EF4-FFF2-40B4-BE49-F238E27FC236}">
                <a16:creationId xmlns:a16="http://schemas.microsoft.com/office/drawing/2014/main" id="{A2191619-E26E-4921-BC01-2582A8F0BF50}"/>
              </a:ext>
            </a:extLst>
          </p:cNvPr>
          <p:cNvPicPr>
            <a:picLocks noChangeAspect="1"/>
          </p:cNvPicPr>
          <p:nvPr/>
        </p:nvPicPr>
        <p:blipFill>
          <a:blip r:embed="rId2"/>
          <a:stretch>
            <a:fillRect/>
          </a:stretch>
        </p:blipFill>
        <p:spPr>
          <a:xfrm>
            <a:off x="558231" y="2688871"/>
            <a:ext cx="5242914" cy="3631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3001C723-368E-4702-8CB2-2E8751F5BB31}"/>
              </a:ext>
            </a:extLst>
          </p:cNvPr>
          <p:cNvSpPr/>
          <p:nvPr/>
        </p:nvSpPr>
        <p:spPr>
          <a:xfrm>
            <a:off x="693576" y="3341404"/>
            <a:ext cx="1881673" cy="580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0C219D6-6218-4FC8-B72B-F0CFE6C2AE8F}"/>
              </a:ext>
            </a:extLst>
          </p:cNvPr>
          <p:cNvPicPr>
            <a:picLocks noChangeAspect="1"/>
          </p:cNvPicPr>
          <p:nvPr/>
        </p:nvPicPr>
        <p:blipFill>
          <a:blip r:embed="rId3"/>
          <a:stretch>
            <a:fillRect/>
          </a:stretch>
        </p:blipFill>
        <p:spPr>
          <a:xfrm>
            <a:off x="6247214" y="3956702"/>
            <a:ext cx="2527270" cy="2587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7ECCAF09-D835-4F3A-9738-2D13CC87C7D8}"/>
              </a:ext>
            </a:extLst>
          </p:cNvPr>
          <p:cNvPicPr>
            <a:picLocks noChangeAspect="1"/>
          </p:cNvPicPr>
          <p:nvPr/>
        </p:nvPicPr>
        <p:blipFill>
          <a:blip r:embed="rId4"/>
          <a:stretch>
            <a:fillRect/>
          </a:stretch>
        </p:blipFill>
        <p:spPr>
          <a:xfrm>
            <a:off x="6096000" y="2521009"/>
            <a:ext cx="4959254" cy="1222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a:extLst>
              <a:ext uri="{FF2B5EF4-FFF2-40B4-BE49-F238E27FC236}">
                <a16:creationId xmlns:a16="http://schemas.microsoft.com/office/drawing/2014/main" id="{086D1CB9-8BEC-4465-AB5F-1F0B53D29BCD}"/>
              </a:ext>
            </a:extLst>
          </p:cNvPr>
          <p:cNvSpPr/>
          <p:nvPr/>
        </p:nvSpPr>
        <p:spPr>
          <a:xfrm>
            <a:off x="6247215" y="3956702"/>
            <a:ext cx="2527269" cy="500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48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medical_speciality</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112162" y="1202020"/>
            <a:ext cx="11725276" cy="5343524"/>
          </a:xfrm>
          <a:ln>
            <a:solidFill>
              <a:schemeClr val="accent1"/>
            </a:solidFill>
          </a:ln>
        </p:spPr>
        <p:txBody>
          <a:bodyPr/>
          <a:lstStyle/>
          <a:p>
            <a:endParaRPr lang="en-US" sz="1600" dirty="0"/>
          </a:p>
          <a:p>
            <a:pPr marL="0" indent="0">
              <a:buNone/>
            </a:pPr>
            <a:r>
              <a:rPr lang="en-US" sz="1600" dirty="0"/>
              <a:t>The new field </a:t>
            </a:r>
            <a:r>
              <a:rPr lang="en-US" sz="1600" b="1" dirty="0" err="1"/>
              <a:t>medical_speciality_new</a:t>
            </a:r>
            <a:r>
              <a:rPr lang="en-US" sz="1600" dirty="0"/>
              <a:t>, created from </a:t>
            </a:r>
            <a:r>
              <a:rPr lang="en-US" sz="1600" b="1" dirty="0" err="1"/>
              <a:t>medical_speciality</a:t>
            </a:r>
            <a:r>
              <a:rPr lang="en-US" sz="1600" dirty="0"/>
              <a:t>, had around 38K rows have missing values. We analyzed the relationship between </a:t>
            </a:r>
            <a:r>
              <a:rPr lang="en-US" sz="1600" b="1" dirty="0"/>
              <a:t>age_new </a:t>
            </a:r>
            <a:r>
              <a:rPr lang="en-US" sz="1600" dirty="0"/>
              <a:t>and </a:t>
            </a:r>
            <a:r>
              <a:rPr lang="en-US" sz="1600" b="1" dirty="0" err="1"/>
              <a:t>payer_code_new</a:t>
            </a:r>
            <a:r>
              <a:rPr lang="en-US" sz="1600" dirty="0"/>
              <a:t>. We decided to imputed missing values with the most common values in each age group. For example, in the </a:t>
            </a:r>
            <a:r>
              <a:rPr lang="en-US" sz="1600" dirty="0" err="1"/>
              <a:t>age_group</a:t>
            </a:r>
            <a:r>
              <a:rPr lang="en-US" sz="1600" dirty="0"/>
              <a:t>, </a:t>
            </a:r>
            <a:r>
              <a:rPr lang="en-US" sz="1600" b="1" dirty="0" err="1"/>
              <a:t>payer_code_new</a:t>
            </a:r>
            <a:r>
              <a:rPr lang="en-US" sz="1600" dirty="0"/>
              <a:t>= ‘Private’ was the most common, thus the ‘?’ were replaced with ‘Private’ in this age group.</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D3D069A5-E503-4465-B942-E44259143C0E}"/>
              </a:ext>
            </a:extLst>
          </p:cNvPr>
          <p:cNvPicPr>
            <a:picLocks noChangeAspect="1"/>
          </p:cNvPicPr>
          <p:nvPr/>
        </p:nvPicPr>
        <p:blipFill>
          <a:blip r:embed="rId2"/>
          <a:stretch>
            <a:fillRect/>
          </a:stretch>
        </p:blipFill>
        <p:spPr>
          <a:xfrm>
            <a:off x="194388" y="2976464"/>
            <a:ext cx="6366916" cy="30242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10A30FD7-D1E7-4B91-AAE6-F89FC76C7B6E}"/>
              </a:ext>
            </a:extLst>
          </p:cNvPr>
          <p:cNvSpPr/>
          <p:nvPr/>
        </p:nvSpPr>
        <p:spPr>
          <a:xfrm>
            <a:off x="261257" y="3303037"/>
            <a:ext cx="2211355" cy="3079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3E743C2-07A0-4D0F-B6F5-8B9DD758C7C1}"/>
              </a:ext>
            </a:extLst>
          </p:cNvPr>
          <p:cNvPicPr>
            <a:picLocks noChangeAspect="1"/>
          </p:cNvPicPr>
          <p:nvPr/>
        </p:nvPicPr>
        <p:blipFill>
          <a:blip r:embed="rId3"/>
          <a:stretch>
            <a:fillRect/>
          </a:stretch>
        </p:blipFill>
        <p:spPr>
          <a:xfrm>
            <a:off x="6823011" y="2560376"/>
            <a:ext cx="5014427" cy="3856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a:extLst>
              <a:ext uri="{FF2B5EF4-FFF2-40B4-BE49-F238E27FC236}">
                <a16:creationId xmlns:a16="http://schemas.microsoft.com/office/drawing/2014/main" id="{0D6FDA6A-0FAA-4072-ABF9-0CCA346C40D8}"/>
              </a:ext>
            </a:extLst>
          </p:cNvPr>
          <p:cNvSpPr/>
          <p:nvPr/>
        </p:nvSpPr>
        <p:spPr>
          <a:xfrm>
            <a:off x="7977673" y="2855167"/>
            <a:ext cx="242596" cy="3481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12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AE8F-DE54-439A-BFA2-67E3E90C3BA7}"/>
              </a:ext>
            </a:extLst>
          </p:cNvPr>
          <p:cNvSpPr>
            <a:spLocks noGrp="1"/>
          </p:cNvSpPr>
          <p:nvPr>
            <p:ph type="title"/>
          </p:nvPr>
        </p:nvSpPr>
        <p:spPr/>
        <p:txBody>
          <a:bodyPr/>
          <a:lstStyle/>
          <a:p>
            <a:r>
              <a:rPr lang="en-US" b="1" dirty="0"/>
              <a:t>Case Study 2</a:t>
            </a:r>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609600" y="1908673"/>
            <a:ext cx="10972800" cy="1656183"/>
          </a:xfrm>
        </p:spPr>
        <p:txBody>
          <a:bodyPr/>
          <a:lstStyle/>
          <a:p>
            <a:pPr marL="0" indent="0">
              <a:buNone/>
            </a:pPr>
            <a:r>
              <a:rPr lang="en-US" sz="1800" b="1" dirty="0"/>
              <a:t>Objective:</a:t>
            </a:r>
            <a:r>
              <a:rPr lang="en-US" sz="1800" dirty="0"/>
              <a:t> Predict readmission of the patient within 30 days of initial hospitalization. This data set is specific to diabetes patients. We will be using Logistic Regression to build this model. Various data imputation techniques will also be used to replace missing values in the data set.</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656484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medical_speciality</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112162" y="1285876"/>
            <a:ext cx="3965316" cy="5343524"/>
          </a:xfrm>
        </p:spPr>
        <p:txBody>
          <a:bodyPr/>
          <a:lstStyle/>
          <a:p>
            <a:endParaRPr lang="en-US" sz="1600" dirty="0"/>
          </a:p>
          <a:p>
            <a:pPr marL="0" indent="0">
              <a:buNone/>
            </a:pPr>
            <a:r>
              <a:rPr lang="en-US" sz="1600" dirty="0"/>
              <a:t>We analyzed the relationship between </a:t>
            </a:r>
            <a:r>
              <a:rPr lang="en-US" sz="1600" b="1" dirty="0"/>
              <a:t>age_new</a:t>
            </a:r>
            <a:r>
              <a:rPr lang="en-US" sz="1600" dirty="0"/>
              <a:t>, </a:t>
            </a:r>
            <a:r>
              <a:rPr lang="en-US" sz="1600" b="1" dirty="0" err="1"/>
              <a:t>admission_id</a:t>
            </a:r>
            <a:r>
              <a:rPr lang="en-US" sz="1600" b="1" dirty="0"/>
              <a:t> </a:t>
            </a:r>
            <a:r>
              <a:rPr lang="en-US" sz="1600" dirty="0"/>
              <a:t>and </a:t>
            </a:r>
            <a:r>
              <a:rPr lang="en-US" sz="1600" b="1" dirty="0" err="1"/>
              <a:t>medical_speciality</a:t>
            </a:r>
            <a:r>
              <a:rPr lang="en-US" sz="1600" dirty="0"/>
              <a:t>. </a:t>
            </a:r>
          </a:p>
          <a:p>
            <a:pPr marL="0" indent="0">
              <a:buNone/>
            </a:pPr>
            <a:endParaRPr lang="en-US" sz="1600" dirty="0"/>
          </a:p>
          <a:p>
            <a:pPr marL="0" indent="0">
              <a:buNone/>
            </a:pPr>
            <a:r>
              <a:rPr lang="en-US" sz="1600" b="1" dirty="0" err="1"/>
              <a:t>Admission_id</a:t>
            </a:r>
            <a:r>
              <a:rPr lang="en-US" sz="1600" b="1" dirty="0"/>
              <a:t> </a:t>
            </a:r>
            <a:r>
              <a:rPr lang="en-US" sz="1600" dirty="0"/>
              <a:t>did not seem to add much variance on </a:t>
            </a:r>
            <a:r>
              <a:rPr lang="en-US" sz="1600" b="1" dirty="0" err="1"/>
              <a:t>medical_speciality</a:t>
            </a:r>
            <a:r>
              <a:rPr lang="en-US" sz="1600" b="1" dirty="0"/>
              <a:t> </a:t>
            </a:r>
            <a:r>
              <a:rPr lang="en-US" sz="1600" dirty="0"/>
              <a:t>for the </a:t>
            </a:r>
            <a:r>
              <a:rPr lang="en-US" sz="1600" b="1" dirty="0"/>
              <a:t>age groups 0-20, 20-40 and 40-60. </a:t>
            </a:r>
          </a:p>
          <a:p>
            <a:pPr marL="0" indent="0">
              <a:buNone/>
            </a:pPr>
            <a:endParaRPr lang="en-US" sz="1600" dirty="0"/>
          </a:p>
          <a:p>
            <a:pPr marL="0" indent="0">
              <a:buNone/>
            </a:pPr>
            <a:r>
              <a:rPr lang="en-US" sz="1600" dirty="0"/>
              <a:t>Thus, we decided to imputed missing values with the most common values in each age group for these particular age groups.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8" name="Picture 7">
            <a:extLst>
              <a:ext uri="{FF2B5EF4-FFF2-40B4-BE49-F238E27FC236}">
                <a16:creationId xmlns:a16="http://schemas.microsoft.com/office/drawing/2014/main" id="{A6492FF8-B078-4E1E-809F-CFF14079FF5E}"/>
              </a:ext>
            </a:extLst>
          </p:cNvPr>
          <p:cNvPicPr>
            <a:picLocks noChangeAspect="1"/>
          </p:cNvPicPr>
          <p:nvPr/>
        </p:nvPicPr>
        <p:blipFill>
          <a:blip r:embed="rId2"/>
          <a:stretch>
            <a:fillRect/>
          </a:stretch>
        </p:blipFill>
        <p:spPr>
          <a:xfrm>
            <a:off x="4404049" y="1464905"/>
            <a:ext cx="6854890" cy="5150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0526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medical_speciality</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112162" y="1285876"/>
            <a:ext cx="3965316" cy="5343524"/>
          </a:xfrm>
        </p:spPr>
        <p:txBody>
          <a:bodyPr/>
          <a:lstStyle/>
          <a:p>
            <a:endParaRPr lang="en-US" sz="1600" dirty="0"/>
          </a:p>
          <a:p>
            <a:pPr marL="0" indent="0">
              <a:buNone/>
            </a:pPr>
            <a:r>
              <a:rPr lang="en-US" sz="1600" dirty="0"/>
              <a:t>For </a:t>
            </a:r>
            <a:r>
              <a:rPr lang="en-US" sz="1600" b="1" dirty="0" err="1"/>
              <a:t>age_groups</a:t>
            </a:r>
            <a:r>
              <a:rPr lang="en-US" sz="1600" dirty="0"/>
              <a:t>, 60-70 and &gt;70, </a:t>
            </a:r>
            <a:r>
              <a:rPr lang="en-US" sz="1600" b="1" dirty="0" err="1"/>
              <a:t>admission_id</a:t>
            </a:r>
            <a:r>
              <a:rPr lang="en-US" sz="1600" dirty="0"/>
              <a:t> seemed to be a good factor in imputing missing values for </a:t>
            </a:r>
            <a:r>
              <a:rPr lang="en-US" sz="1600" b="1" dirty="0"/>
              <a:t>medical </a:t>
            </a:r>
            <a:r>
              <a:rPr lang="en-US" sz="1600" b="1" dirty="0" err="1"/>
              <a:t>speciality</a:t>
            </a:r>
            <a:r>
              <a:rPr lang="en-US" sz="1600" dirty="0"/>
              <a:t>.</a:t>
            </a:r>
          </a:p>
          <a:p>
            <a:pPr marL="0" indent="0">
              <a:buNone/>
            </a:pPr>
            <a:endParaRPr lang="en-US" sz="1600" dirty="0"/>
          </a:p>
          <a:p>
            <a:pPr marL="0" indent="0">
              <a:buNone/>
            </a:pPr>
            <a:r>
              <a:rPr lang="en-US" sz="1600" dirty="0"/>
              <a:t>We decided to imputed missing values with the most common values in each </a:t>
            </a:r>
            <a:r>
              <a:rPr lang="en-US" sz="1600" b="1" dirty="0"/>
              <a:t>age group and </a:t>
            </a:r>
            <a:r>
              <a:rPr lang="en-US" sz="1600" b="1" dirty="0" err="1"/>
              <a:t>admission_id</a:t>
            </a:r>
            <a:r>
              <a:rPr lang="en-US" sz="1600" b="1" dirty="0"/>
              <a:t> </a:t>
            </a:r>
            <a:r>
              <a:rPr lang="en-US" sz="1600" dirty="0"/>
              <a:t>for these particular age groups. </a:t>
            </a:r>
          </a:p>
          <a:p>
            <a:pPr marL="0" indent="0">
              <a:buNone/>
            </a:pPr>
            <a:endParaRPr lang="en-US" sz="1600" dirty="0"/>
          </a:p>
          <a:p>
            <a:pPr marL="0" indent="0">
              <a:buNone/>
            </a:pPr>
            <a:r>
              <a:rPr lang="en-US" sz="1600" dirty="0"/>
              <a:t>For example, for </a:t>
            </a:r>
            <a:r>
              <a:rPr lang="en-US" sz="1600" dirty="0" err="1"/>
              <a:t>age_grp</a:t>
            </a:r>
            <a:r>
              <a:rPr lang="en-US" sz="1600" dirty="0"/>
              <a:t> 60-70 and </a:t>
            </a:r>
            <a:r>
              <a:rPr lang="en-US" sz="1600" dirty="0" err="1"/>
              <a:t>admission_id</a:t>
            </a:r>
            <a:r>
              <a:rPr lang="en-US" sz="1600" dirty="0"/>
              <a:t> =1, </a:t>
            </a:r>
            <a:r>
              <a:rPr lang="en-US" sz="1600" dirty="0" err="1"/>
              <a:t>internal_medicine</a:t>
            </a:r>
            <a:r>
              <a:rPr lang="en-US" sz="1600" dirty="0"/>
              <a:t> is the most common </a:t>
            </a:r>
            <a:r>
              <a:rPr lang="en-US" sz="1600" dirty="0" err="1"/>
              <a:t>medical_speciality</a:t>
            </a:r>
            <a:r>
              <a:rPr lang="en-US" sz="1600" dirty="0"/>
              <a:t>, thus the missing values were replaced with internal medicine.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4962EA9F-0B50-4693-8700-7659C4CB9699}"/>
              </a:ext>
            </a:extLst>
          </p:cNvPr>
          <p:cNvPicPr>
            <a:picLocks noChangeAspect="1"/>
          </p:cNvPicPr>
          <p:nvPr/>
        </p:nvPicPr>
        <p:blipFill>
          <a:blip r:embed="rId2"/>
          <a:stretch>
            <a:fillRect/>
          </a:stretch>
        </p:blipFill>
        <p:spPr>
          <a:xfrm>
            <a:off x="5013454" y="1679899"/>
            <a:ext cx="5686250" cy="39166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8934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800" b="1" dirty="0" err="1"/>
              <a:t>medical_speciality</a:t>
            </a:r>
            <a:endParaRPr lang="en-US" sz="28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112162" y="1285876"/>
            <a:ext cx="3965316" cy="5343524"/>
          </a:xfrm>
        </p:spPr>
        <p:txBody>
          <a:bodyPr/>
          <a:lstStyle/>
          <a:p>
            <a:endParaRPr lang="en-US" sz="1600" dirty="0"/>
          </a:p>
          <a:p>
            <a:pPr marL="0" indent="0">
              <a:buNone/>
            </a:pPr>
            <a:r>
              <a:rPr lang="en-US" sz="1600" dirty="0"/>
              <a:t>For </a:t>
            </a:r>
            <a:r>
              <a:rPr lang="en-US" sz="1600" b="1" dirty="0" err="1"/>
              <a:t>age_groups</a:t>
            </a:r>
            <a:r>
              <a:rPr lang="en-US" sz="1600" dirty="0"/>
              <a:t>, 60-70 and &gt;70, </a:t>
            </a:r>
            <a:r>
              <a:rPr lang="en-US" sz="1600" b="1" dirty="0" err="1"/>
              <a:t>admission_id</a:t>
            </a:r>
            <a:r>
              <a:rPr lang="en-US" sz="1600" dirty="0"/>
              <a:t> seemed to be a good factor in imputing missing values for </a:t>
            </a:r>
            <a:r>
              <a:rPr lang="en-US" sz="1600" b="1" dirty="0"/>
              <a:t>medical </a:t>
            </a:r>
            <a:r>
              <a:rPr lang="en-US" sz="1600" b="1" dirty="0" err="1"/>
              <a:t>speciality</a:t>
            </a:r>
            <a:r>
              <a:rPr lang="en-US" sz="1600" dirty="0"/>
              <a:t>.</a:t>
            </a:r>
          </a:p>
          <a:p>
            <a:pPr marL="0" indent="0">
              <a:buNone/>
            </a:pPr>
            <a:endParaRPr lang="en-US" sz="1600" dirty="0"/>
          </a:p>
          <a:p>
            <a:pPr marL="0" indent="0">
              <a:buNone/>
            </a:pPr>
            <a:r>
              <a:rPr lang="en-US" sz="1600" dirty="0"/>
              <a:t>We decided to imputed missing values with the most common values in each </a:t>
            </a:r>
            <a:r>
              <a:rPr lang="en-US" sz="1600" b="1" dirty="0"/>
              <a:t>age group and </a:t>
            </a:r>
            <a:r>
              <a:rPr lang="en-US" sz="1600" b="1" dirty="0" err="1"/>
              <a:t>admission_id</a:t>
            </a:r>
            <a:r>
              <a:rPr lang="en-US" sz="1600" b="1" dirty="0"/>
              <a:t> </a:t>
            </a:r>
            <a:r>
              <a:rPr lang="en-US" sz="1600" dirty="0"/>
              <a:t>for these particular age groups. </a:t>
            </a:r>
          </a:p>
          <a:p>
            <a:pPr marL="0" indent="0">
              <a:buNone/>
            </a:pPr>
            <a:endParaRPr lang="en-US" sz="1600" dirty="0"/>
          </a:p>
          <a:p>
            <a:pPr marL="0" indent="0">
              <a:buNone/>
            </a:pPr>
            <a:r>
              <a:rPr lang="en-US" sz="1600" dirty="0"/>
              <a:t>For example, for </a:t>
            </a:r>
            <a:r>
              <a:rPr lang="en-US" sz="1600" dirty="0" err="1"/>
              <a:t>age_grp</a:t>
            </a:r>
            <a:r>
              <a:rPr lang="en-US" sz="1600" dirty="0"/>
              <a:t> 60-70 and </a:t>
            </a:r>
            <a:r>
              <a:rPr lang="en-US" sz="1600" dirty="0" err="1"/>
              <a:t>admission_id</a:t>
            </a:r>
            <a:r>
              <a:rPr lang="en-US" sz="1600" dirty="0"/>
              <a:t> =1, </a:t>
            </a:r>
            <a:r>
              <a:rPr lang="en-US" sz="1600" dirty="0" err="1"/>
              <a:t>internal_medicine</a:t>
            </a:r>
            <a:r>
              <a:rPr lang="en-US" sz="1600" dirty="0"/>
              <a:t> is the most common </a:t>
            </a:r>
            <a:r>
              <a:rPr lang="en-US" sz="1600" dirty="0" err="1"/>
              <a:t>medical_speciality</a:t>
            </a:r>
            <a:r>
              <a:rPr lang="en-US" sz="1600" dirty="0"/>
              <a:t>, thus the missing values were replaced with internal medicine.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8A0D257F-E722-4659-9D72-0FB7E84CEC29}"/>
              </a:ext>
            </a:extLst>
          </p:cNvPr>
          <p:cNvPicPr>
            <a:picLocks noChangeAspect="1"/>
          </p:cNvPicPr>
          <p:nvPr/>
        </p:nvPicPr>
        <p:blipFill>
          <a:blip r:embed="rId2"/>
          <a:stretch>
            <a:fillRect/>
          </a:stretch>
        </p:blipFill>
        <p:spPr>
          <a:xfrm>
            <a:off x="4357688" y="1666875"/>
            <a:ext cx="6981825" cy="3524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44626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DCA7D-D563-4430-935F-530547DF5170}"/>
              </a:ext>
            </a:extLst>
          </p:cNvPr>
          <p:cNvSpPr>
            <a:spLocks noGrp="1"/>
          </p:cNvSpPr>
          <p:nvPr>
            <p:ph type="title"/>
          </p:nvPr>
        </p:nvSpPr>
        <p:spPr>
          <a:xfrm>
            <a:off x="609600" y="2518873"/>
            <a:ext cx="10972800" cy="1143000"/>
          </a:xfrm>
        </p:spPr>
        <p:txBody>
          <a:bodyPr/>
          <a:lstStyle/>
          <a:p>
            <a:r>
              <a:rPr lang="en-US" b="1" dirty="0"/>
              <a:t>Modeling</a:t>
            </a:r>
          </a:p>
        </p:txBody>
      </p:sp>
    </p:spTree>
    <p:extLst>
      <p:ext uri="{BB962C8B-B14F-4D97-AF65-F5344CB8AC3E}">
        <p14:creationId xmlns:p14="http://schemas.microsoft.com/office/powerpoint/2010/main" val="110874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385664" y="475862"/>
            <a:ext cx="11420671" cy="702943"/>
          </a:xfrm>
        </p:spPr>
        <p:txBody>
          <a:bodyPr/>
          <a:lstStyle/>
          <a:p>
            <a:pPr marL="0" indent="0" algn="ctr">
              <a:buNone/>
            </a:pPr>
            <a:r>
              <a:rPr lang="en-US" sz="2800" b="1" dirty="0"/>
              <a:t>One Hot Encoding</a:t>
            </a:r>
            <a:endParaRPr lang="en-US" sz="2800" dirty="0"/>
          </a:p>
        </p:txBody>
      </p:sp>
      <p:pic>
        <p:nvPicPr>
          <p:cNvPr id="7" name="Picture 6" descr="Text&#10;&#10;Description automatically generated with low confidence">
            <a:extLst>
              <a:ext uri="{FF2B5EF4-FFF2-40B4-BE49-F238E27FC236}">
                <a16:creationId xmlns:a16="http://schemas.microsoft.com/office/drawing/2014/main" id="{E60ABB89-1239-4541-AC0A-6CB939953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296" y="2443451"/>
            <a:ext cx="8765408" cy="4189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81ABF590-94F2-D047-A44F-CA9DA18A0494}"/>
              </a:ext>
            </a:extLst>
          </p:cNvPr>
          <p:cNvSpPr txBox="1"/>
          <p:nvPr/>
        </p:nvSpPr>
        <p:spPr>
          <a:xfrm>
            <a:off x="991245" y="1349463"/>
            <a:ext cx="10201891" cy="923330"/>
          </a:xfrm>
          <a:prstGeom prst="rect">
            <a:avLst/>
          </a:prstGeom>
          <a:noFill/>
        </p:spPr>
        <p:txBody>
          <a:bodyPr wrap="square" rtlCol="0">
            <a:spAutoFit/>
          </a:bodyPr>
          <a:lstStyle/>
          <a:p>
            <a:r>
              <a:rPr lang="en-US" dirty="0"/>
              <a:t>We used one-hot encoding on the cleaned data set to convert all the categorical variable values in numeric form so that modeling can be done without any errors. After performing one-hot encoding, the new dataset obtained contains 124 columns and 98053 rows.</a:t>
            </a:r>
          </a:p>
        </p:txBody>
      </p:sp>
    </p:spTree>
    <p:extLst>
      <p:ext uri="{BB962C8B-B14F-4D97-AF65-F5344CB8AC3E}">
        <p14:creationId xmlns:p14="http://schemas.microsoft.com/office/powerpoint/2010/main" val="1072184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475862"/>
            <a:ext cx="11420671" cy="802095"/>
          </a:xfrm>
        </p:spPr>
        <p:txBody>
          <a:bodyPr/>
          <a:lstStyle/>
          <a:p>
            <a:pPr marL="0" indent="0" algn="ctr">
              <a:buNone/>
            </a:pPr>
            <a:r>
              <a:rPr lang="en-US" sz="2800" b="1" dirty="0"/>
              <a:t>Scaling</a:t>
            </a:r>
            <a:endParaRPr lang="en-US" sz="2800" dirty="0"/>
          </a:p>
          <a:p>
            <a:pPr marL="0" indent="0" algn="ctr">
              <a:buNone/>
            </a:pPr>
            <a:endParaRPr lang="en-US" sz="2800" dirty="0"/>
          </a:p>
          <a:p>
            <a:pPr marL="0" indent="0" algn="ctr">
              <a:buNone/>
            </a:pPr>
            <a:endParaRPr lang="en-US" sz="2800" dirty="0"/>
          </a:p>
          <a:p>
            <a:pPr marL="0" indent="0" algn="ctr">
              <a:buNone/>
            </a:pPr>
            <a:endParaRPr lang="en-US" sz="2800" dirty="0"/>
          </a:p>
        </p:txBody>
      </p:sp>
      <p:pic>
        <p:nvPicPr>
          <p:cNvPr id="5" name="Picture 4">
            <a:extLst>
              <a:ext uri="{FF2B5EF4-FFF2-40B4-BE49-F238E27FC236}">
                <a16:creationId xmlns:a16="http://schemas.microsoft.com/office/drawing/2014/main" id="{22DFC581-FE80-4DA8-BA23-8DB6CE0A1DF8}"/>
              </a:ext>
            </a:extLst>
          </p:cNvPr>
          <p:cNvPicPr>
            <a:picLocks noChangeAspect="1"/>
          </p:cNvPicPr>
          <p:nvPr/>
        </p:nvPicPr>
        <p:blipFill>
          <a:blip r:embed="rId2"/>
          <a:stretch>
            <a:fillRect/>
          </a:stretch>
        </p:blipFill>
        <p:spPr>
          <a:xfrm>
            <a:off x="1182476" y="2295265"/>
            <a:ext cx="8966662" cy="4394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DD31A35F-DE4C-BD49-8E57-EBA872156C7C}"/>
              </a:ext>
            </a:extLst>
          </p:cNvPr>
          <p:cNvSpPr/>
          <p:nvPr/>
        </p:nvSpPr>
        <p:spPr>
          <a:xfrm>
            <a:off x="1086996" y="1277957"/>
            <a:ext cx="9157623" cy="1200329"/>
          </a:xfrm>
          <a:prstGeom prst="rect">
            <a:avLst/>
          </a:prstGeom>
        </p:spPr>
        <p:txBody>
          <a:bodyPr wrap="square">
            <a:spAutoFit/>
          </a:bodyPr>
          <a:lstStyle/>
          <a:p>
            <a:r>
              <a:rPr lang="en-US" dirty="0"/>
              <a:t>We have used </a:t>
            </a:r>
            <a:r>
              <a:rPr lang="en-US" dirty="0" err="1"/>
              <a:t>StandardScaler</a:t>
            </a:r>
            <a:r>
              <a:rPr lang="en-US" dirty="0"/>
              <a:t> from </a:t>
            </a:r>
            <a:r>
              <a:rPr lang="en-US" dirty="0" err="1"/>
              <a:t>sklearn.preprocessing</a:t>
            </a:r>
            <a:r>
              <a:rPr lang="en-US" dirty="0"/>
              <a:t> to scale the data. Scaling will allow the variables to be in fixed range and avoid high varying magnitude values which can weight higher while modeling.</a:t>
            </a:r>
          </a:p>
          <a:p>
            <a:endParaRPr lang="en-US" dirty="0"/>
          </a:p>
        </p:txBody>
      </p:sp>
    </p:spTree>
    <p:extLst>
      <p:ext uri="{BB962C8B-B14F-4D97-AF65-F5344CB8AC3E}">
        <p14:creationId xmlns:p14="http://schemas.microsoft.com/office/powerpoint/2010/main" val="3233698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DCA7D-D563-4430-935F-530547DF5170}"/>
              </a:ext>
            </a:extLst>
          </p:cNvPr>
          <p:cNvSpPr>
            <a:spLocks noGrp="1"/>
          </p:cNvSpPr>
          <p:nvPr>
            <p:ph type="title"/>
          </p:nvPr>
        </p:nvSpPr>
        <p:spPr>
          <a:xfrm>
            <a:off x="609600" y="2518873"/>
            <a:ext cx="10972800" cy="1143000"/>
          </a:xfrm>
        </p:spPr>
        <p:txBody>
          <a:bodyPr/>
          <a:lstStyle/>
          <a:p>
            <a:r>
              <a:rPr lang="en-US" b="1" dirty="0" err="1"/>
              <a:t>LogisticRegressionCV</a:t>
            </a:r>
            <a:endParaRPr lang="en-US" b="1" dirty="0"/>
          </a:p>
        </p:txBody>
      </p:sp>
    </p:spTree>
    <p:extLst>
      <p:ext uri="{BB962C8B-B14F-4D97-AF65-F5344CB8AC3E}">
        <p14:creationId xmlns:p14="http://schemas.microsoft.com/office/powerpoint/2010/main" val="709435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475862"/>
            <a:ext cx="11420671" cy="669892"/>
          </a:xfrm>
        </p:spPr>
        <p:txBody>
          <a:bodyPr/>
          <a:lstStyle/>
          <a:p>
            <a:pPr marL="0" indent="0" algn="ctr">
              <a:buNone/>
            </a:pPr>
            <a:r>
              <a:rPr lang="en-US" sz="2800" b="1" dirty="0"/>
              <a:t>Logistic Regression using </a:t>
            </a:r>
            <a:r>
              <a:rPr lang="en-US" sz="2800" b="1" dirty="0" err="1"/>
              <a:t>StratifiedKFold</a:t>
            </a:r>
            <a:r>
              <a:rPr lang="en-US" sz="2800" b="1" dirty="0"/>
              <a:t> and CV</a:t>
            </a:r>
          </a:p>
        </p:txBody>
      </p:sp>
      <p:pic>
        <p:nvPicPr>
          <p:cNvPr id="4" name="Picture 3">
            <a:extLst>
              <a:ext uri="{FF2B5EF4-FFF2-40B4-BE49-F238E27FC236}">
                <a16:creationId xmlns:a16="http://schemas.microsoft.com/office/drawing/2014/main" id="{901D476F-A7D6-470F-B33C-52E7E80B42BB}"/>
              </a:ext>
            </a:extLst>
          </p:cNvPr>
          <p:cNvPicPr>
            <a:picLocks noChangeAspect="1"/>
          </p:cNvPicPr>
          <p:nvPr/>
        </p:nvPicPr>
        <p:blipFill>
          <a:blip r:embed="rId2"/>
          <a:stretch>
            <a:fillRect/>
          </a:stretch>
        </p:blipFill>
        <p:spPr>
          <a:xfrm>
            <a:off x="1355074" y="2163798"/>
            <a:ext cx="8757131" cy="563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CAC35897-B430-4230-9566-99159820ACB2}"/>
              </a:ext>
            </a:extLst>
          </p:cNvPr>
          <p:cNvPicPr>
            <a:picLocks noChangeAspect="1"/>
          </p:cNvPicPr>
          <p:nvPr/>
        </p:nvPicPr>
        <p:blipFill>
          <a:blip r:embed="rId3"/>
          <a:stretch>
            <a:fillRect/>
          </a:stretch>
        </p:blipFill>
        <p:spPr>
          <a:xfrm>
            <a:off x="1355075" y="2973337"/>
            <a:ext cx="8757130" cy="37219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24A1C11A-4DE6-614E-BA3D-40694364AE68}"/>
              </a:ext>
            </a:extLst>
          </p:cNvPr>
          <p:cNvSpPr/>
          <p:nvPr/>
        </p:nvSpPr>
        <p:spPr>
          <a:xfrm>
            <a:off x="662471" y="1281149"/>
            <a:ext cx="9946772" cy="923330"/>
          </a:xfrm>
          <a:prstGeom prst="rect">
            <a:avLst/>
          </a:prstGeom>
        </p:spPr>
        <p:txBody>
          <a:bodyPr wrap="square">
            <a:spAutoFit/>
          </a:bodyPr>
          <a:lstStyle/>
          <a:p>
            <a:r>
              <a:rPr lang="en-US" b="1" dirty="0"/>
              <a:t>Model</a:t>
            </a:r>
            <a:r>
              <a:rPr lang="en-US" dirty="0"/>
              <a:t> : We first created the cross-validation object using </a:t>
            </a:r>
            <a:r>
              <a:rPr lang="en-US" dirty="0" err="1"/>
              <a:t>StratifiedKFold</a:t>
            </a:r>
            <a:r>
              <a:rPr lang="en-US" dirty="0"/>
              <a:t> from </a:t>
            </a:r>
            <a:r>
              <a:rPr lang="en-US" dirty="0" err="1"/>
              <a:t>sklearn.model_selection</a:t>
            </a:r>
            <a:r>
              <a:rPr lang="en-US" dirty="0"/>
              <a:t> and using </a:t>
            </a:r>
            <a:r>
              <a:rPr lang="en-US" dirty="0" err="1"/>
              <a:t>LogisticRegressionCV</a:t>
            </a:r>
            <a:r>
              <a:rPr lang="en-US" dirty="0"/>
              <a:t> from </a:t>
            </a:r>
            <a:r>
              <a:rPr lang="en-US" dirty="0" err="1"/>
              <a:t>sklearn.linear_model</a:t>
            </a:r>
            <a:r>
              <a:rPr lang="en-US" dirty="0"/>
              <a:t> we built the model. </a:t>
            </a:r>
          </a:p>
        </p:txBody>
      </p:sp>
    </p:spTree>
    <p:extLst>
      <p:ext uri="{BB962C8B-B14F-4D97-AF65-F5344CB8AC3E}">
        <p14:creationId xmlns:p14="http://schemas.microsoft.com/office/powerpoint/2010/main" val="3058465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385664" y="431026"/>
            <a:ext cx="11420671" cy="1308871"/>
          </a:xfrm>
        </p:spPr>
        <p:txBody>
          <a:bodyPr/>
          <a:lstStyle/>
          <a:p>
            <a:endParaRPr lang="en-US" sz="1600" dirty="0"/>
          </a:p>
          <a:p>
            <a:pPr marL="0" indent="0">
              <a:buNone/>
            </a:pPr>
            <a:endParaRPr lang="en-US" sz="1600" dirty="0"/>
          </a:p>
          <a:p>
            <a:pPr marL="0" indent="0" algn="ctr">
              <a:buNone/>
            </a:pPr>
            <a:r>
              <a:rPr lang="en-US" sz="2800" b="1" dirty="0"/>
              <a:t>Cross Val Score</a:t>
            </a:r>
            <a:endParaRPr lang="en-US" sz="2800" dirty="0"/>
          </a:p>
        </p:txBody>
      </p:sp>
      <p:pic>
        <p:nvPicPr>
          <p:cNvPr id="5" name="Picture 4">
            <a:extLst>
              <a:ext uri="{FF2B5EF4-FFF2-40B4-BE49-F238E27FC236}">
                <a16:creationId xmlns:a16="http://schemas.microsoft.com/office/drawing/2014/main" id="{701DDBF8-54DF-4646-B5BC-58A0D0C389D4}"/>
              </a:ext>
            </a:extLst>
          </p:cNvPr>
          <p:cNvPicPr>
            <a:picLocks noChangeAspect="1"/>
          </p:cNvPicPr>
          <p:nvPr/>
        </p:nvPicPr>
        <p:blipFill>
          <a:blip r:embed="rId2"/>
          <a:stretch>
            <a:fillRect/>
          </a:stretch>
        </p:blipFill>
        <p:spPr>
          <a:xfrm>
            <a:off x="662471" y="3223802"/>
            <a:ext cx="9505950" cy="60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a:extLst>
              <a:ext uri="{FF2B5EF4-FFF2-40B4-BE49-F238E27FC236}">
                <a16:creationId xmlns:a16="http://schemas.microsoft.com/office/drawing/2014/main" id="{31978E60-854A-844D-B8F0-165DFB8C9CDE}"/>
              </a:ext>
            </a:extLst>
          </p:cNvPr>
          <p:cNvSpPr/>
          <p:nvPr/>
        </p:nvSpPr>
        <p:spPr>
          <a:xfrm>
            <a:off x="385663" y="2297183"/>
            <a:ext cx="11420671" cy="369332"/>
          </a:xfrm>
          <a:prstGeom prst="rect">
            <a:avLst/>
          </a:prstGeom>
        </p:spPr>
        <p:txBody>
          <a:bodyPr wrap="square">
            <a:spAutoFit/>
          </a:bodyPr>
          <a:lstStyle/>
          <a:p>
            <a:r>
              <a:rPr lang="en-US" dirty="0"/>
              <a:t>The default scoring method for </a:t>
            </a:r>
            <a:r>
              <a:rPr lang="en-US" dirty="0" err="1"/>
              <a:t>LogisticRegressionCV</a:t>
            </a:r>
            <a:r>
              <a:rPr lang="en-US" dirty="0"/>
              <a:t> is ‘accuracy’. We got a </a:t>
            </a:r>
            <a:r>
              <a:rPr lang="en-US" dirty="0" err="1"/>
              <a:t>cross_val_score</a:t>
            </a:r>
            <a:r>
              <a:rPr lang="en-US" dirty="0"/>
              <a:t> of 88.7%. </a:t>
            </a:r>
          </a:p>
        </p:txBody>
      </p:sp>
    </p:spTree>
    <p:extLst>
      <p:ext uri="{BB962C8B-B14F-4D97-AF65-F5344CB8AC3E}">
        <p14:creationId xmlns:p14="http://schemas.microsoft.com/office/powerpoint/2010/main" val="3867886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475862"/>
            <a:ext cx="11420671" cy="5650302"/>
          </a:xfrm>
        </p:spPr>
        <p:txBody>
          <a:bodyPr/>
          <a:lstStyle/>
          <a:p>
            <a:endParaRPr lang="en-US" sz="1600" dirty="0"/>
          </a:p>
          <a:p>
            <a:pPr marL="0" indent="0">
              <a:buNone/>
            </a:pPr>
            <a:endParaRPr lang="en-US" sz="1600" dirty="0"/>
          </a:p>
        </p:txBody>
      </p:sp>
      <p:sp>
        <p:nvSpPr>
          <p:cNvPr id="5" name="Title 1">
            <a:extLst>
              <a:ext uri="{FF2B5EF4-FFF2-40B4-BE49-F238E27FC236}">
                <a16:creationId xmlns:a16="http://schemas.microsoft.com/office/drawing/2014/main" id="{72180D6E-AAC9-4D13-8E44-4A3139DB3934}"/>
              </a:ext>
            </a:extLst>
          </p:cNvPr>
          <p:cNvSpPr txBox="1">
            <a:spLocks/>
          </p:cNvSpPr>
          <p:nvPr/>
        </p:nvSpPr>
        <p:spPr>
          <a:xfrm>
            <a:off x="609600" y="316435"/>
            <a:ext cx="10972800" cy="4853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2800" b="1" dirty="0"/>
              <a:t>Top 25 features from Logistic Regression CV</a:t>
            </a:r>
          </a:p>
        </p:txBody>
      </p:sp>
      <p:pic>
        <p:nvPicPr>
          <p:cNvPr id="4" name="Picture 3" descr="Table&#10;&#10;Description automatically generated">
            <a:extLst>
              <a:ext uri="{FF2B5EF4-FFF2-40B4-BE49-F238E27FC236}">
                <a16:creationId xmlns:a16="http://schemas.microsoft.com/office/drawing/2014/main" id="{7A391F1A-77FD-FD42-A770-9A07FC3C6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06" y="1039017"/>
            <a:ext cx="4368302" cy="5670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2">
            <a:extLst>
              <a:ext uri="{FF2B5EF4-FFF2-40B4-BE49-F238E27FC236}">
                <a16:creationId xmlns:a16="http://schemas.microsoft.com/office/drawing/2014/main" id="{C90A44FB-7200-D94D-A56D-C98136C34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178" y="1710143"/>
            <a:ext cx="7212835" cy="44160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73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lstStyle/>
          <a:p>
            <a:r>
              <a:rPr lang="en-US" sz="4400" b="1" dirty="0"/>
              <a:t>Data set details</a:t>
            </a:r>
            <a:endParaRPr lang="en-US"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endParaRPr lang="en-US" sz="1600" dirty="0"/>
          </a:p>
          <a:p>
            <a:pPr marL="0" indent="0">
              <a:buNone/>
            </a:pPr>
            <a:r>
              <a:rPr lang="en-US" sz="1600" dirty="0"/>
              <a:t>This data set has 50 columns and 101,766 rows. </a:t>
            </a:r>
          </a:p>
          <a:p>
            <a:pPr marL="0" indent="0">
              <a:buNone/>
            </a:pPr>
            <a:r>
              <a:rPr lang="en-US" sz="1600" u="sng" dirty="0"/>
              <a:t>Target variable</a:t>
            </a:r>
            <a:r>
              <a:rPr lang="en-US" sz="1600" dirty="0"/>
              <a:t>: “Readmitted” – The field shows if/when the patient was readmitted. It has the 3 distinct values: </a:t>
            </a:r>
          </a:p>
          <a:p>
            <a:pPr marL="0" indent="0" algn="l">
              <a:buNone/>
            </a:pPr>
            <a:r>
              <a:rPr lang="en-US" sz="1600" dirty="0"/>
              <a:t>	'</a:t>
            </a:r>
            <a:r>
              <a:rPr lang="en-US" sz="1600" b="1" dirty="0"/>
              <a:t>No</a:t>
            </a:r>
            <a:r>
              <a:rPr lang="en-US" sz="1600" dirty="0"/>
              <a:t>'=No readmission, '</a:t>
            </a:r>
            <a:r>
              <a:rPr lang="en-US" sz="1600" b="1" dirty="0"/>
              <a:t>&gt;30</a:t>
            </a:r>
            <a:r>
              <a:rPr lang="en-US" sz="1600" dirty="0"/>
              <a:t>'=Readmission done after 30 days and '</a:t>
            </a:r>
            <a:r>
              <a:rPr lang="en-US" sz="1600" b="1" dirty="0"/>
              <a:t>&lt;30</a:t>
            </a:r>
            <a:r>
              <a:rPr lang="en-US" sz="1600" dirty="0"/>
              <a:t>'=Readmission done within 30 days</a:t>
            </a:r>
          </a:p>
          <a:p>
            <a:pPr marL="0" indent="0" algn="l">
              <a:buNone/>
            </a:pPr>
            <a:r>
              <a:rPr lang="en-US" sz="1600" dirty="0"/>
              <a:t>We </a:t>
            </a:r>
            <a:r>
              <a:rPr lang="en-US" sz="1600" b="1" dirty="0"/>
              <a:t>recategorized</a:t>
            </a:r>
            <a:r>
              <a:rPr lang="en-US" sz="1600" dirty="0"/>
              <a:t> the target variable into the following: </a:t>
            </a:r>
          </a:p>
          <a:p>
            <a:pPr algn="l">
              <a:buFont typeface="Arial" panose="020B0604020202020204" pitchFamily="34" charset="0"/>
              <a:buChar char="•"/>
            </a:pPr>
            <a:r>
              <a:rPr lang="en-US" sz="1600" b="1" dirty="0"/>
              <a:t>“</a:t>
            </a:r>
            <a:r>
              <a:rPr lang="en-US" sz="1600" dirty="0"/>
              <a:t>'No' and '&gt;30’</a:t>
            </a:r>
            <a:r>
              <a:rPr lang="en-US" sz="1600" b="1" dirty="0"/>
              <a:t>”</a:t>
            </a:r>
            <a:r>
              <a:rPr lang="en-US" sz="1600" dirty="0"/>
              <a:t>=</a:t>
            </a:r>
            <a:r>
              <a:rPr lang="en-US" sz="1600" b="1" dirty="0"/>
              <a:t>0</a:t>
            </a:r>
            <a:r>
              <a:rPr lang="en-US" sz="1600" dirty="0"/>
              <a:t>  and '&lt;30’=</a:t>
            </a:r>
            <a:r>
              <a:rPr lang="en-US" sz="1600" b="1" dirty="0"/>
              <a:t>1</a:t>
            </a:r>
          </a:p>
          <a:p>
            <a:pPr marL="0" indent="0">
              <a:buNone/>
            </a:pPr>
            <a:endParaRPr lang="en-US" sz="1600" dirty="0"/>
          </a:p>
          <a:p>
            <a:pPr marL="0" indent="0">
              <a:buNone/>
            </a:pPr>
            <a:r>
              <a:rPr lang="en-US" sz="1600" u="sng" dirty="0"/>
              <a:t>Explanatory variables:</a:t>
            </a:r>
            <a:r>
              <a:rPr lang="en-US" sz="1600" dirty="0"/>
              <a:t> There are 13 numerical and 36 string explanatory variables. </a:t>
            </a:r>
          </a:p>
          <a:p>
            <a:pPr marL="0" indent="0">
              <a:buNone/>
            </a:pPr>
            <a:endParaRPr lang="en-US" sz="1600" dirty="0">
              <a:solidFill>
                <a:srgbClr val="FF0000"/>
              </a:solidFill>
            </a:endParaRPr>
          </a:p>
          <a:p>
            <a:pPr marL="0" indent="0">
              <a:buNone/>
            </a:pPr>
            <a:r>
              <a:rPr lang="en-US" sz="1600" u="sng" dirty="0"/>
              <a:t>Dropped Fields:</a:t>
            </a:r>
            <a:r>
              <a:rPr lang="en-US" sz="1600" dirty="0"/>
              <a:t>  We dropped the below listed variables from data set because they did not seem to have any influence on the target variable:</a:t>
            </a:r>
          </a:p>
          <a:p>
            <a:pPr>
              <a:buFont typeface="+mj-lt"/>
              <a:buAutoNum type="arabicPeriod"/>
            </a:pPr>
            <a:r>
              <a:rPr lang="en-US" sz="1600" dirty="0"/>
              <a:t>Encounter ID - Unique identifier of an encounter</a:t>
            </a:r>
          </a:p>
          <a:p>
            <a:pPr>
              <a:buFont typeface="+mj-lt"/>
              <a:buAutoNum type="arabicPeriod"/>
            </a:pPr>
            <a:r>
              <a:rPr lang="en-US" sz="1600" dirty="0"/>
              <a:t>Patient Number - Unique identifier of a patient</a:t>
            </a:r>
          </a:p>
          <a:p>
            <a:pPr>
              <a:buFont typeface="+mj-lt"/>
              <a:buAutoNum type="arabicPeriod"/>
            </a:pPr>
            <a:r>
              <a:rPr lang="en-US" sz="1600" dirty="0"/>
              <a:t>Weight - Around 97% data is missing from the data set. </a:t>
            </a:r>
          </a:p>
          <a:p>
            <a:pPr>
              <a:buFont typeface="+mj-lt"/>
              <a:buAutoNum type="arabicPeriod"/>
            </a:pPr>
            <a:r>
              <a:rPr lang="en-US" sz="1600" dirty="0" err="1"/>
              <a:t>Examide</a:t>
            </a:r>
            <a:r>
              <a:rPr lang="en-US" sz="1600" dirty="0"/>
              <a:t> – Only provided values are ‘No’, thus removing from the data set.</a:t>
            </a:r>
          </a:p>
          <a:p>
            <a:pPr>
              <a:buFont typeface="+mj-lt"/>
              <a:buAutoNum type="arabicPeriod"/>
            </a:pPr>
            <a:r>
              <a:rPr lang="en-US" sz="1600" dirty="0" err="1"/>
              <a:t>Citoglipton</a:t>
            </a:r>
            <a:r>
              <a:rPr lang="en-US" sz="1600" dirty="0"/>
              <a:t> -  Only provided values are ‘No’, thus removing from the data set.</a:t>
            </a:r>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4015487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DCA7D-D563-4430-935F-530547DF5170}"/>
              </a:ext>
            </a:extLst>
          </p:cNvPr>
          <p:cNvSpPr>
            <a:spLocks noGrp="1"/>
          </p:cNvSpPr>
          <p:nvPr>
            <p:ph type="title"/>
          </p:nvPr>
        </p:nvSpPr>
        <p:spPr>
          <a:xfrm>
            <a:off x="609600" y="2518873"/>
            <a:ext cx="10972800" cy="1143000"/>
          </a:xfrm>
        </p:spPr>
        <p:txBody>
          <a:bodyPr/>
          <a:lstStyle/>
          <a:p>
            <a:r>
              <a:rPr lang="en-US" b="1" dirty="0" err="1"/>
              <a:t>LogisticRegression</a:t>
            </a:r>
            <a:endParaRPr lang="en-US" b="1" dirty="0"/>
          </a:p>
        </p:txBody>
      </p:sp>
    </p:spTree>
    <p:extLst>
      <p:ext uri="{BB962C8B-B14F-4D97-AF65-F5344CB8AC3E}">
        <p14:creationId xmlns:p14="http://schemas.microsoft.com/office/powerpoint/2010/main" val="3582625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475862"/>
            <a:ext cx="11420671" cy="669892"/>
          </a:xfrm>
        </p:spPr>
        <p:txBody>
          <a:bodyPr/>
          <a:lstStyle/>
          <a:p>
            <a:pPr marL="0" indent="0" algn="ctr">
              <a:buNone/>
            </a:pPr>
            <a:r>
              <a:rPr lang="en-US" sz="2800" b="1" dirty="0"/>
              <a:t>Logistic Regression using </a:t>
            </a:r>
            <a:r>
              <a:rPr lang="en-US" sz="2800" b="1" dirty="0" err="1"/>
              <a:t>sklearn.LogisticRegression</a:t>
            </a:r>
            <a:endParaRPr lang="en-US" sz="2800" b="1" dirty="0"/>
          </a:p>
        </p:txBody>
      </p:sp>
      <p:sp>
        <p:nvSpPr>
          <p:cNvPr id="2" name="Rectangle 1">
            <a:extLst>
              <a:ext uri="{FF2B5EF4-FFF2-40B4-BE49-F238E27FC236}">
                <a16:creationId xmlns:a16="http://schemas.microsoft.com/office/drawing/2014/main" id="{24A1C11A-4DE6-614E-BA3D-40694364AE68}"/>
              </a:ext>
            </a:extLst>
          </p:cNvPr>
          <p:cNvSpPr/>
          <p:nvPr/>
        </p:nvSpPr>
        <p:spPr>
          <a:xfrm>
            <a:off x="662471" y="1281149"/>
            <a:ext cx="9946772" cy="923330"/>
          </a:xfrm>
          <a:prstGeom prst="rect">
            <a:avLst/>
          </a:prstGeom>
        </p:spPr>
        <p:txBody>
          <a:bodyPr wrap="square">
            <a:spAutoFit/>
          </a:bodyPr>
          <a:lstStyle/>
          <a:p>
            <a:endParaRPr lang="en-US" b="1" dirty="0"/>
          </a:p>
          <a:p>
            <a:r>
              <a:rPr lang="en-US" b="1" dirty="0"/>
              <a:t>Test-train split – </a:t>
            </a:r>
            <a:r>
              <a:rPr lang="en-US" dirty="0"/>
              <a:t>We also ran logistic regression with explicit train-test (0.75/0.25) split with stratify=y</a:t>
            </a:r>
          </a:p>
        </p:txBody>
      </p:sp>
      <p:pic>
        <p:nvPicPr>
          <p:cNvPr id="7" name="Picture 6">
            <a:extLst>
              <a:ext uri="{FF2B5EF4-FFF2-40B4-BE49-F238E27FC236}">
                <a16:creationId xmlns:a16="http://schemas.microsoft.com/office/drawing/2014/main" id="{8E893A0A-C2D9-4B4E-80BA-53980AF1D98D}"/>
              </a:ext>
            </a:extLst>
          </p:cNvPr>
          <p:cNvPicPr>
            <a:picLocks noChangeAspect="1"/>
          </p:cNvPicPr>
          <p:nvPr/>
        </p:nvPicPr>
        <p:blipFill>
          <a:blip r:embed="rId2"/>
          <a:stretch>
            <a:fillRect/>
          </a:stretch>
        </p:blipFill>
        <p:spPr>
          <a:xfrm>
            <a:off x="1735055" y="2262549"/>
            <a:ext cx="7773202" cy="1629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2E005BB9-DF39-4CCD-B57E-3AEFDA878CFD}"/>
              </a:ext>
            </a:extLst>
          </p:cNvPr>
          <p:cNvSpPr/>
          <p:nvPr/>
        </p:nvSpPr>
        <p:spPr>
          <a:xfrm>
            <a:off x="648270" y="3755056"/>
            <a:ext cx="9946772" cy="646331"/>
          </a:xfrm>
          <a:prstGeom prst="rect">
            <a:avLst/>
          </a:prstGeom>
        </p:spPr>
        <p:txBody>
          <a:bodyPr wrap="square">
            <a:spAutoFit/>
          </a:bodyPr>
          <a:lstStyle/>
          <a:p>
            <a:endParaRPr lang="en-US" b="1" dirty="0"/>
          </a:p>
          <a:p>
            <a:r>
              <a:rPr lang="en-US" b="1" dirty="0"/>
              <a:t>Logistic Regression</a:t>
            </a:r>
            <a:endParaRPr lang="en-US" dirty="0"/>
          </a:p>
        </p:txBody>
      </p:sp>
      <p:pic>
        <p:nvPicPr>
          <p:cNvPr id="10" name="Picture 9">
            <a:extLst>
              <a:ext uri="{FF2B5EF4-FFF2-40B4-BE49-F238E27FC236}">
                <a16:creationId xmlns:a16="http://schemas.microsoft.com/office/drawing/2014/main" id="{2329AA45-BE43-4D1B-AB54-E1BEBEB6D54A}"/>
              </a:ext>
            </a:extLst>
          </p:cNvPr>
          <p:cNvPicPr>
            <a:picLocks noChangeAspect="1"/>
          </p:cNvPicPr>
          <p:nvPr/>
        </p:nvPicPr>
        <p:blipFill>
          <a:blip r:embed="rId3"/>
          <a:stretch>
            <a:fillRect/>
          </a:stretch>
        </p:blipFill>
        <p:spPr>
          <a:xfrm>
            <a:off x="1735055" y="4551163"/>
            <a:ext cx="7773202" cy="1541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94908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475862"/>
            <a:ext cx="11420671" cy="5650302"/>
          </a:xfrm>
        </p:spPr>
        <p:txBody>
          <a:bodyPr/>
          <a:lstStyle/>
          <a:p>
            <a:endParaRPr lang="en-US" sz="1600" dirty="0"/>
          </a:p>
          <a:p>
            <a:pPr marL="0" indent="0">
              <a:buNone/>
            </a:pPr>
            <a:endParaRPr lang="en-US" sz="1600" dirty="0"/>
          </a:p>
        </p:txBody>
      </p:sp>
      <p:sp>
        <p:nvSpPr>
          <p:cNvPr id="5" name="Title 1">
            <a:extLst>
              <a:ext uri="{FF2B5EF4-FFF2-40B4-BE49-F238E27FC236}">
                <a16:creationId xmlns:a16="http://schemas.microsoft.com/office/drawing/2014/main" id="{72180D6E-AAC9-4D13-8E44-4A3139DB3934}"/>
              </a:ext>
            </a:extLst>
          </p:cNvPr>
          <p:cNvSpPr txBox="1">
            <a:spLocks/>
          </p:cNvSpPr>
          <p:nvPr/>
        </p:nvSpPr>
        <p:spPr>
          <a:xfrm>
            <a:off x="373222" y="389165"/>
            <a:ext cx="10972800" cy="4853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2800" b="1" dirty="0"/>
              <a:t>Confusion Matrix</a:t>
            </a:r>
          </a:p>
        </p:txBody>
      </p:sp>
      <p:pic>
        <p:nvPicPr>
          <p:cNvPr id="1028" name="Picture 4">
            <a:extLst>
              <a:ext uri="{FF2B5EF4-FFF2-40B4-BE49-F238E27FC236}">
                <a16:creationId xmlns:a16="http://schemas.microsoft.com/office/drawing/2014/main" id="{DC111A1E-C8E0-554F-BA30-DAB82C39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100" y="2123461"/>
            <a:ext cx="5511800" cy="408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3B2696-9A44-934C-A4EC-D758984DEBE4}"/>
              </a:ext>
            </a:extLst>
          </p:cNvPr>
          <p:cNvSpPr txBox="1"/>
          <p:nvPr/>
        </p:nvSpPr>
        <p:spPr>
          <a:xfrm>
            <a:off x="137766" y="1314340"/>
            <a:ext cx="11420671" cy="646331"/>
          </a:xfrm>
          <a:prstGeom prst="rect">
            <a:avLst/>
          </a:prstGeom>
          <a:noFill/>
        </p:spPr>
        <p:txBody>
          <a:bodyPr wrap="square" rtlCol="0">
            <a:spAutoFit/>
          </a:bodyPr>
          <a:lstStyle/>
          <a:p>
            <a:r>
              <a:rPr lang="en-US" dirty="0"/>
              <a:t>For generating the confusion matrix, simple logistic regression model was built using train-test split having stratify option. </a:t>
            </a:r>
          </a:p>
        </p:txBody>
      </p:sp>
    </p:spTree>
    <p:extLst>
      <p:ext uri="{BB962C8B-B14F-4D97-AF65-F5344CB8AC3E}">
        <p14:creationId xmlns:p14="http://schemas.microsoft.com/office/powerpoint/2010/main" val="660177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1112704"/>
            <a:ext cx="11420671" cy="947450"/>
          </a:xfrm>
        </p:spPr>
        <p:txBody>
          <a:bodyPr/>
          <a:lstStyle/>
          <a:p>
            <a:endParaRPr lang="en-US" sz="1600" dirty="0"/>
          </a:p>
          <a:p>
            <a:pPr marL="0" indent="0">
              <a:buNone/>
            </a:pPr>
            <a:endParaRPr lang="en-US" sz="1600" dirty="0"/>
          </a:p>
        </p:txBody>
      </p:sp>
      <p:sp>
        <p:nvSpPr>
          <p:cNvPr id="5" name="Title 1">
            <a:extLst>
              <a:ext uri="{FF2B5EF4-FFF2-40B4-BE49-F238E27FC236}">
                <a16:creationId xmlns:a16="http://schemas.microsoft.com/office/drawing/2014/main" id="{72180D6E-AAC9-4D13-8E44-4A3139DB3934}"/>
              </a:ext>
            </a:extLst>
          </p:cNvPr>
          <p:cNvSpPr txBox="1">
            <a:spLocks/>
          </p:cNvSpPr>
          <p:nvPr/>
        </p:nvSpPr>
        <p:spPr>
          <a:xfrm>
            <a:off x="373222" y="389165"/>
            <a:ext cx="10972800" cy="4853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2800" b="1" dirty="0"/>
              <a:t>Class Statistics</a:t>
            </a:r>
          </a:p>
        </p:txBody>
      </p:sp>
      <p:sp>
        <p:nvSpPr>
          <p:cNvPr id="2" name="TextBox 1">
            <a:extLst>
              <a:ext uri="{FF2B5EF4-FFF2-40B4-BE49-F238E27FC236}">
                <a16:creationId xmlns:a16="http://schemas.microsoft.com/office/drawing/2014/main" id="{1D45F323-C4E7-004C-A529-938AF18B941F}"/>
              </a:ext>
            </a:extLst>
          </p:cNvPr>
          <p:cNvSpPr txBox="1"/>
          <p:nvPr/>
        </p:nvSpPr>
        <p:spPr>
          <a:xfrm>
            <a:off x="662470" y="1429585"/>
            <a:ext cx="11072262" cy="369332"/>
          </a:xfrm>
          <a:prstGeom prst="rect">
            <a:avLst/>
          </a:prstGeom>
          <a:noFill/>
        </p:spPr>
        <p:txBody>
          <a:bodyPr wrap="none" rtlCol="0">
            <a:spAutoFit/>
          </a:bodyPr>
          <a:lstStyle/>
          <a:p>
            <a:r>
              <a:rPr lang="en-US" dirty="0"/>
              <a:t>The accuracy of simple logistic regression is almost same as the </a:t>
            </a:r>
            <a:r>
              <a:rPr lang="en-US" dirty="0" err="1"/>
              <a:t>LogisticRegressionCV</a:t>
            </a:r>
            <a:r>
              <a:rPr lang="en-US" dirty="0"/>
              <a:t> which was 88.78%</a:t>
            </a:r>
          </a:p>
        </p:txBody>
      </p:sp>
      <p:pic>
        <p:nvPicPr>
          <p:cNvPr id="10" name="Picture 9" descr="Text, letter&#10;&#10;Description automatically generated">
            <a:extLst>
              <a:ext uri="{FF2B5EF4-FFF2-40B4-BE49-F238E27FC236}">
                <a16:creationId xmlns:a16="http://schemas.microsoft.com/office/drawing/2014/main" id="{4FFF1138-2DF5-4C13-BFE5-9CD9EA037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126" y="3091885"/>
            <a:ext cx="4791747" cy="14459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83303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5A7435-6CFC-6B48-B030-6316F03F21D0}"/>
              </a:ext>
            </a:extLst>
          </p:cNvPr>
          <p:cNvSpPr txBox="1"/>
          <p:nvPr/>
        </p:nvSpPr>
        <p:spPr>
          <a:xfrm>
            <a:off x="5045071" y="760163"/>
            <a:ext cx="2101857" cy="523220"/>
          </a:xfrm>
          <a:prstGeom prst="rect">
            <a:avLst/>
          </a:prstGeom>
          <a:noFill/>
        </p:spPr>
        <p:txBody>
          <a:bodyPr wrap="none" rtlCol="0">
            <a:spAutoFit/>
          </a:bodyPr>
          <a:lstStyle/>
          <a:p>
            <a:pPr algn="ctr"/>
            <a:r>
              <a:rPr lang="en-US" sz="2800" b="1" dirty="0"/>
              <a:t>ROC Curve</a:t>
            </a:r>
          </a:p>
        </p:txBody>
      </p:sp>
      <p:pic>
        <p:nvPicPr>
          <p:cNvPr id="4098" name="Picture 2">
            <a:extLst>
              <a:ext uri="{FF2B5EF4-FFF2-40B4-BE49-F238E27FC236}">
                <a16:creationId xmlns:a16="http://schemas.microsoft.com/office/drawing/2014/main" id="{1765EC1F-7605-084E-9986-2F0509E7A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998" y="2605837"/>
            <a:ext cx="5238001" cy="349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8678FE-4BAB-469B-8908-A04ACEB4DE97}"/>
              </a:ext>
            </a:extLst>
          </p:cNvPr>
          <p:cNvSpPr txBox="1"/>
          <p:nvPr/>
        </p:nvSpPr>
        <p:spPr>
          <a:xfrm>
            <a:off x="1366514" y="1554845"/>
            <a:ext cx="8828618" cy="923330"/>
          </a:xfrm>
          <a:prstGeom prst="rect">
            <a:avLst/>
          </a:prstGeom>
          <a:noFill/>
        </p:spPr>
        <p:txBody>
          <a:bodyPr wrap="square" rtlCol="0">
            <a:spAutoFit/>
          </a:bodyPr>
          <a:lstStyle/>
          <a:p>
            <a:r>
              <a:rPr lang="en-US" dirty="0"/>
              <a:t>This model gave us an ROC curve with </a:t>
            </a:r>
            <a:r>
              <a:rPr lang="en-US" dirty="0" err="1"/>
              <a:t>auc</a:t>
            </a:r>
            <a:r>
              <a:rPr lang="en-US" dirty="0"/>
              <a:t> = 0.64. The model with </a:t>
            </a:r>
            <a:r>
              <a:rPr lang="en-US" dirty="0" err="1"/>
              <a:t>auc</a:t>
            </a:r>
            <a:r>
              <a:rPr lang="en-US" dirty="0"/>
              <a:t>=1 is considered as best preforming classifier and </a:t>
            </a:r>
            <a:r>
              <a:rPr lang="en-US" dirty="0" err="1"/>
              <a:t>auc</a:t>
            </a:r>
            <a:r>
              <a:rPr lang="en-US" dirty="0"/>
              <a:t>=0.5 or less is worthless. So, our model is performing pretty good. </a:t>
            </a:r>
          </a:p>
        </p:txBody>
      </p:sp>
    </p:spTree>
    <p:extLst>
      <p:ext uri="{BB962C8B-B14F-4D97-AF65-F5344CB8AC3E}">
        <p14:creationId xmlns:p14="http://schemas.microsoft.com/office/powerpoint/2010/main" val="2591566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0E74-4E5A-450C-BAAF-3ADC2C0E5ECE}"/>
              </a:ext>
            </a:extLst>
          </p:cNvPr>
          <p:cNvSpPr>
            <a:spLocks noGrp="1"/>
          </p:cNvSpPr>
          <p:nvPr>
            <p:ph idx="4294967295"/>
          </p:nvPr>
        </p:nvSpPr>
        <p:spPr>
          <a:xfrm>
            <a:off x="662471" y="475862"/>
            <a:ext cx="11420671" cy="5650302"/>
          </a:xfrm>
        </p:spPr>
        <p:txBody>
          <a:bodyPr/>
          <a:lstStyle/>
          <a:p>
            <a:endParaRPr lang="en-US" sz="1600" dirty="0"/>
          </a:p>
          <a:p>
            <a:pPr marL="0" indent="0">
              <a:buNone/>
            </a:pPr>
            <a:endParaRPr lang="en-US" sz="1600" dirty="0"/>
          </a:p>
        </p:txBody>
      </p:sp>
      <p:sp>
        <p:nvSpPr>
          <p:cNvPr id="5" name="Title 1">
            <a:extLst>
              <a:ext uri="{FF2B5EF4-FFF2-40B4-BE49-F238E27FC236}">
                <a16:creationId xmlns:a16="http://schemas.microsoft.com/office/drawing/2014/main" id="{72180D6E-AAC9-4D13-8E44-4A3139DB3934}"/>
              </a:ext>
            </a:extLst>
          </p:cNvPr>
          <p:cNvSpPr txBox="1">
            <a:spLocks/>
          </p:cNvSpPr>
          <p:nvPr/>
        </p:nvSpPr>
        <p:spPr>
          <a:xfrm>
            <a:off x="609600" y="316435"/>
            <a:ext cx="10972800" cy="48538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2800" b="1" dirty="0"/>
              <a:t>Top 25 features from Logistic Regression</a:t>
            </a:r>
          </a:p>
        </p:txBody>
      </p:sp>
      <p:pic>
        <p:nvPicPr>
          <p:cNvPr id="6146" name="Picture 2">
            <a:extLst>
              <a:ext uri="{FF2B5EF4-FFF2-40B4-BE49-F238E27FC236}">
                <a16:creationId xmlns:a16="http://schemas.microsoft.com/office/drawing/2014/main" id="{34A4576E-C3CD-6D4C-A304-48DA01FB1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571" y="2181339"/>
            <a:ext cx="7065571" cy="37131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5" descr="Table&#10;&#10;Description automatically generated">
            <a:extLst>
              <a:ext uri="{FF2B5EF4-FFF2-40B4-BE49-F238E27FC236}">
                <a16:creationId xmlns:a16="http://schemas.microsoft.com/office/drawing/2014/main" id="{D1348877-55B3-544B-9CF4-89557278D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922" y="801821"/>
            <a:ext cx="3724907" cy="5867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1051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6919-A2C3-C642-A582-75EDF98A5CAF}"/>
              </a:ext>
            </a:extLst>
          </p:cNvPr>
          <p:cNvSpPr>
            <a:spLocks noGrp="1"/>
          </p:cNvSpPr>
          <p:nvPr>
            <p:ph type="title"/>
          </p:nvPr>
        </p:nvSpPr>
        <p:spPr/>
        <p:txBody>
          <a:bodyPr>
            <a:normAutofit/>
          </a:bodyPr>
          <a:lstStyle/>
          <a:p>
            <a:r>
              <a:rPr lang="en-US" b="1" dirty="0"/>
              <a:t>Case Conclusion</a:t>
            </a:r>
          </a:p>
        </p:txBody>
      </p:sp>
      <p:sp>
        <p:nvSpPr>
          <p:cNvPr id="3" name="Content Placeholder 2">
            <a:extLst>
              <a:ext uri="{FF2B5EF4-FFF2-40B4-BE49-F238E27FC236}">
                <a16:creationId xmlns:a16="http://schemas.microsoft.com/office/drawing/2014/main" id="{A95BAE70-A5B4-2142-B8BC-FA9D676EA762}"/>
              </a:ext>
            </a:extLst>
          </p:cNvPr>
          <p:cNvSpPr>
            <a:spLocks noGrp="1"/>
          </p:cNvSpPr>
          <p:nvPr>
            <p:ph idx="1"/>
          </p:nvPr>
        </p:nvSpPr>
        <p:spPr>
          <a:xfrm>
            <a:off x="609600" y="2393415"/>
            <a:ext cx="10972800" cy="2740445"/>
          </a:xfrm>
        </p:spPr>
        <p:txBody>
          <a:bodyPr/>
          <a:lstStyle/>
          <a:p>
            <a:pPr marL="0" indent="0">
              <a:buNone/>
            </a:pPr>
            <a:r>
              <a:rPr lang="en-IN" sz="1800" b="1" dirty="0"/>
              <a:t>What are we proposing to our audience and why?</a:t>
            </a:r>
          </a:p>
          <a:p>
            <a:pPr marL="0" indent="0">
              <a:buNone/>
            </a:pPr>
            <a:r>
              <a:rPr lang="en-IN" sz="1800" dirty="0"/>
              <a:t>Our primary takeaway is that in general patients who spend more time in hospitals are more prone to being readmitted. The readmission rate is high for the patients who have been in the hospital last year. In addition to this, number of prescriptions is also a strong indicator of being readmitted to the hospital.</a:t>
            </a:r>
          </a:p>
          <a:p>
            <a:pPr marL="0" indent="0">
              <a:buNone/>
            </a:pPr>
            <a:r>
              <a:rPr lang="en-IN" sz="1800" b="1" dirty="0"/>
              <a:t>How should they view our results and what to consider moving forward?</a:t>
            </a:r>
          </a:p>
          <a:p>
            <a:pPr marL="0" indent="0">
              <a:buNone/>
            </a:pPr>
            <a:r>
              <a:rPr lang="en-IN" sz="1800" dirty="0"/>
              <a:t>We believe that these results are reasonable and intuitive given the data in the above analysis, we believe that the medical community should keep a close eye on patients that often visit the hospital for both caregiving and financial reasons.</a:t>
            </a:r>
          </a:p>
          <a:p>
            <a:pPr marL="0" indent="0">
              <a:buNone/>
            </a:pPr>
            <a:endParaRPr lang="en-US" sz="1800" dirty="0"/>
          </a:p>
        </p:txBody>
      </p:sp>
    </p:spTree>
    <p:extLst>
      <p:ext uri="{BB962C8B-B14F-4D97-AF65-F5344CB8AC3E}">
        <p14:creationId xmlns:p14="http://schemas.microsoft.com/office/powerpoint/2010/main" val="327187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DCA7D-D563-4430-935F-530547DF5170}"/>
              </a:ext>
            </a:extLst>
          </p:cNvPr>
          <p:cNvSpPr>
            <a:spLocks noGrp="1"/>
          </p:cNvSpPr>
          <p:nvPr>
            <p:ph type="title"/>
          </p:nvPr>
        </p:nvSpPr>
        <p:spPr>
          <a:xfrm>
            <a:off x="609600" y="2518873"/>
            <a:ext cx="10972800" cy="1143000"/>
          </a:xfrm>
        </p:spPr>
        <p:txBody>
          <a:bodyPr/>
          <a:lstStyle/>
          <a:p>
            <a:r>
              <a:rPr lang="en-US" b="1" dirty="0"/>
              <a:t>Feature generation</a:t>
            </a:r>
          </a:p>
        </p:txBody>
      </p:sp>
    </p:spTree>
    <p:extLst>
      <p:ext uri="{BB962C8B-B14F-4D97-AF65-F5344CB8AC3E}">
        <p14:creationId xmlns:p14="http://schemas.microsoft.com/office/powerpoint/2010/main" val="329418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err="1"/>
              <a:t>Readmitted_new</a:t>
            </a:r>
            <a:r>
              <a:rPr lang="en-US" sz="2500" b="1" dirty="0"/>
              <a:t> from Readmitted</a:t>
            </a:r>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endParaRPr lang="en-US" sz="1600" dirty="0"/>
          </a:p>
          <a:p>
            <a:pPr marL="0" indent="0">
              <a:buNone/>
            </a:pPr>
            <a:r>
              <a:rPr lang="en-US" sz="1600" dirty="0"/>
              <a:t>Following features were created after performing some initial EDA on this data set. </a:t>
            </a:r>
          </a:p>
          <a:p>
            <a:pPr marL="0" indent="0">
              <a:buNone/>
            </a:pPr>
            <a:r>
              <a:rPr lang="en-US" sz="1600" b="1" dirty="0" err="1"/>
              <a:t>Readmitted_New</a:t>
            </a:r>
            <a:r>
              <a:rPr lang="en-US" sz="1600" b="1" dirty="0"/>
              <a:t> </a:t>
            </a:r>
            <a:r>
              <a:rPr lang="en-US" sz="1600" dirty="0"/>
              <a:t>&gt; Created from “Readmitted’ . Values ‘</a:t>
            </a:r>
            <a:r>
              <a:rPr lang="en-US" sz="1600" b="1" dirty="0"/>
              <a:t>No</a:t>
            </a:r>
            <a:r>
              <a:rPr lang="en-US" sz="1600" dirty="0"/>
              <a:t>’ and '</a:t>
            </a:r>
            <a:r>
              <a:rPr lang="en-US" sz="1600" b="1" dirty="0"/>
              <a:t>&gt;30</a:t>
            </a:r>
            <a:r>
              <a:rPr lang="en-US" sz="1600" dirty="0"/>
              <a:t>’ were encoded as 0 and '</a:t>
            </a:r>
            <a:r>
              <a:rPr lang="en-US" sz="1600" b="1" dirty="0"/>
              <a:t>&lt;30</a:t>
            </a:r>
            <a:r>
              <a:rPr lang="en-US" sz="1600" dirty="0"/>
              <a:t>’ as 1. </a:t>
            </a:r>
          </a:p>
          <a:p>
            <a:pPr marL="0" indent="0">
              <a:buNone/>
            </a:pPr>
            <a:endParaRPr lang="en-US" sz="1600" dirty="0"/>
          </a:p>
          <a:p>
            <a:pPr marL="0" indent="0">
              <a:buNone/>
            </a:pPr>
            <a:endParaRPr lang="en-US" sz="1600" dirty="0"/>
          </a:p>
          <a:p>
            <a:pPr marL="0" indent="0">
              <a:buNone/>
            </a:pPr>
            <a:endParaRPr lang="en-US" sz="1600" dirty="0"/>
          </a:p>
        </p:txBody>
      </p:sp>
      <p:pic>
        <p:nvPicPr>
          <p:cNvPr id="4098" name="Picture 2">
            <a:extLst>
              <a:ext uri="{FF2B5EF4-FFF2-40B4-BE49-F238E27FC236}">
                <a16:creationId xmlns:a16="http://schemas.microsoft.com/office/drawing/2014/main" id="{2F41E276-5C04-BE48-8026-301B9373D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75" y="2864498"/>
            <a:ext cx="4734353" cy="3578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094CDD8-2763-2A42-A2AE-9B07B7E46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72" y="2855323"/>
            <a:ext cx="4734353" cy="3587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49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err="1"/>
              <a:t>Payer_code_new</a:t>
            </a:r>
            <a:r>
              <a:rPr lang="en-US" sz="2500" b="1" dirty="0"/>
              <a:t> from </a:t>
            </a:r>
            <a:r>
              <a:rPr lang="en-US" sz="2500" b="1" dirty="0" err="1"/>
              <a:t>Payer_code</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endParaRPr lang="en-US" sz="1600" dirty="0"/>
          </a:p>
          <a:p>
            <a:pPr marL="0" indent="0">
              <a:buNone/>
            </a:pPr>
            <a:r>
              <a:rPr lang="en-US" sz="1600" b="1" dirty="0" err="1"/>
              <a:t>Payer_code_new</a:t>
            </a:r>
            <a:r>
              <a:rPr lang="en-US" sz="1600" b="1" dirty="0"/>
              <a:t> &gt; </a:t>
            </a:r>
            <a:r>
              <a:rPr lang="en-US" sz="1600" dirty="0" err="1"/>
              <a:t>payer_code</a:t>
            </a:r>
            <a:r>
              <a:rPr lang="en-US" sz="1600" dirty="0"/>
              <a:t> listed Medicare, </a:t>
            </a:r>
            <a:r>
              <a:rPr lang="en-US" sz="1600" dirty="0" err="1"/>
              <a:t>SelfPay</a:t>
            </a:r>
            <a:r>
              <a:rPr lang="en-US" sz="1600" dirty="0"/>
              <a:t> and other insurance providers such Blue Cross. The private providers were grouped into ‘private’, and Medicare and </a:t>
            </a:r>
            <a:r>
              <a:rPr lang="en-US" sz="1600" dirty="0" err="1"/>
              <a:t>Selfpay</a:t>
            </a:r>
            <a:r>
              <a:rPr lang="en-US" sz="1600" dirty="0"/>
              <a:t> were kept as is. The snapshot below shows the groupings.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8" name="Picture 7">
            <a:extLst>
              <a:ext uri="{FF2B5EF4-FFF2-40B4-BE49-F238E27FC236}">
                <a16:creationId xmlns:a16="http://schemas.microsoft.com/office/drawing/2014/main" id="{D917D8A0-3500-4B0C-BACB-3CEFCE054BA6}"/>
              </a:ext>
            </a:extLst>
          </p:cNvPr>
          <p:cNvPicPr>
            <a:picLocks noChangeAspect="1"/>
          </p:cNvPicPr>
          <p:nvPr/>
        </p:nvPicPr>
        <p:blipFill>
          <a:blip r:embed="rId2"/>
          <a:stretch>
            <a:fillRect/>
          </a:stretch>
        </p:blipFill>
        <p:spPr>
          <a:xfrm>
            <a:off x="4227522" y="2514600"/>
            <a:ext cx="3736956" cy="3813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121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err="1"/>
              <a:t>Payer_code_new</a:t>
            </a:r>
            <a:r>
              <a:rPr lang="en-US" sz="2500" b="1" dirty="0"/>
              <a:t> from </a:t>
            </a:r>
            <a:r>
              <a:rPr lang="en-US" sz="2500" b="1" dirty="0" err="1"/>
              <a:t>Payer_code</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endParaRPr lang="en-US" sz="1600" dirty="0"/>
          </a:p>
          <a:p>
            <a:pPr marL="0" indent="0">
              <a:buNone/>
            </a:pPr>
            <a:r>
              <a:rPr lang="en-US" sz="1600" b="1" dirty="0" err="1"/>
              <a:t>Payer_code_new</a:t>
            </a:r>
            <a:r>
              <a:rPr lang="en-US" sz="1600" b="1" dirty="0"/>
              <a:t> &gt; </a:t>
            </a:r>
            <a:r>
              <a:rPr lang="en-US" sz="1600" dirty="0" err="1"/>
              <a:t>payer_code</a:t>
            </a:r>
            <a:r>
              <a:rPr lang="en-US" sz="1600" dirty="0"/>
              <a:t> listed Medicare, </a:t>
            </a:r>
            <a:r>
              <a:rPr lang="en-US" sz="1600" dirty="0" err="1"/>
              <a:t>SelfPay</a:t>
            </a:r>
            <a:r>
              <a:rPr lang="en-US" sz="1600" dirty="0"/>
              <a:t> and other insurance providers such Blue Cross. The private providers were grouped into ‘private’, and Medicare and </a:t>
            </a:r>
            <a:r>
              <a:rPr lang="en-US" sz="1600" dirty="0" err="1"/>
              <a:t>Selfpay</a:t>
            </a:r>
            <a:r>
              <a:rPr lang="en-US" sz="1600" dirty="0"/>
              <a:t> were kept as is.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026" name="Picture 2">
            <a:extLst>
              <a:ext uri="{FF2B5EF4-FFF2-40B4-BE49-F238E27FC236}">
                <a16:creationId xmlns:a16="http://schemas.microsoft.com/office/drawing/2014/main" id="{E7F6FDA5-D1C3-EE43-B96B-B97217F5C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4872552" cy="3964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95E6BA6-6DDA-4D4F-975F-42519B18F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918" y="2514600"/>
            <a:ext cx="4872552" cy="3964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5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a:t>age_new from age</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pPr marL="0" indent="0">
              <a:buNone/>
            </a:pPr>
            <a:r>
              <a:rPr lang="en-US" sz="1600" b="1" dirty="0"/>
              <a:t>age_new &gt; </a:t>
            </a:r>
            <a:r>
              <a:rPr lang="en-US" sz="1600" dirty="0"/>
              <a:t>Different age group were grouped together. The snapshot below shows the groupings.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2" name="Picture 11">
            <a:extLst>
              <a:ext uri="{FF2B5EF4-FFF2-40B4-BE49-F238E27FC236}">
                <a16:creationId xmlns:a16="http://schemas.microsoft.com/office/drawing/2014/main" id="{B203FDE5-A07E-4D0E-8E68-4F2532695076}"/>
              </a:ext>
            </a:extLst>
          </p:cNvPr>
          <p:cNvPicPr>
            <a:picLocks noChangeAspect="1"/>
          </p:cNvPicPr>
          <p:nvPr/>
        </p:nvPicPr>
        <p:blipFill>
          <a:blip r:embed="rId2"/>
          <a:stretch>
            <a:fillRect/>
          </a:stretch>
        </p:blipFill>
        <p:spPr>
          <a:xfrm>
            <a:off x="3284120" y="1928010"/>
            <a:ext cx="4583261" cy="4230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241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A2DBBFF-3E9B-4759-94F8-91AC107AA8AD}"/>
              </a:ext>
            </a:extLst>
          </p:cNvPr>
          <p:cNvSpPr>
            <a:spLocks noGrp="1"/>
          </p:cNvSpPr>
          <p:nvPr>
            <p:ph type="title"/>
          </p:nvPr>
        </p:nvSpPr>
        <p:spPr/>
        <p:txBody>
          <a:bodyPr>
            <a:normAutofit/>
          </a:bodyPr>
          <a:lstStyle/>
          <a:p>
            <a:r>
              <a:rPr lang="en-US" sz="2500" b="1" dirty="0"/>
              <a:t>age_new from age</a:t>
            </a:r>
            <a:endParaRPr lang="en-US" sz="2500" dirty="0"/>
          </a:p>
        </p:txBody>
      </p:sp>
      <p:sp>
        <p:nvSpPr>
          <p:cNvPr id="3" name="Content Placeholder 2">
            <a:extLst>
              <a:ext uri="{FF2B5EF4-FFF2-40B4-BE49-F238E27FC236}">
                <a16:creationId xmlns:a16="http://schemas.microsoft.com/office/drawing/2014/main" id="{0E2D0E74-4E5A-450C-BAAF-3ADC2C0E5ECE}"/>
              </a:ext>
            </a:extLst>
          </p:cNvPr>
          <p:cNvSpPr>
            <a:spLocks noGrp="1"/>
          </p:cNvSpPr>
          <p:nvPr>
            <p:ph idx="1"/>
          </p:nvPr>
        </p:nvSpPr>
        <p:spPr>
          <a:xfrm>
            <a:off x="266700" y="1371600"/>
            <a:ext cx="11725276" cy="5343524"/>
          </a:xfrm>
        </p:spPr>
        <p:txBody>
          <a:bodyPr/>
          <a:lstStyle/>
          <a:p>
            <a:pPr marL="0" indent="0">
              <a:buNone/>
            </a:pPr>
            <a:r>
              <a:rPr lang="en-US" sz="1600" b="1" dirty="0" err="1"/>
              <a:t>age_new</a:t>
            </a:r>
            <a:r>
              <a:rPr lang="en-US" sz="1600" b="1" dirty="0"/>
              <a:t> &gt; </a:t>
            </a:r>
            <a:r>
              <a:rPr lang="en-US" sz="1600" dirty="0"/>
              <a:t>Different age group were grouped together.</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5122" name="Picture 2">
            <a:extLst>
              <a:ext uri="{FF2B5EF4-FFF2-40B4-BE49-F238E27FC236}">
                <a16:creationId xmlns:a16="http://schemas.microsoft.com/office/drawing/2014/main" id="{8FAF6200-36C2-5744-BA5C-8C721AF2F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60" y="1941512"/>
            <a:ext cx="5279847" cy="420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775FE3D-8220-AD49-A325-465693D5E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467" y="1941512"/>
            <a:ext cx="5279847" cy="420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835186"/>
      </p:ext>
    </p:extLst>
  </p:cSld>
  <p:clrMapOvr>
    <a:masterClrMapping/>
  </p:clrMapOvr>
</p:sld>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8009</TotalTime>
  <Words>1614</Words>
  <Application>Microsoft Office PowerPoint</Application>
  <PresentationFormat>Widescreen</PresentationFormat>
  <Paragraphs>159</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1_Body Slides</vt:lpstr>
      <vt:lpstr>DS 7333: Case Study 2</vt:lpstr>
      <vt:lpstr>Case Study 2</vt:lpstr>
      <vt:lpstr>Data set details</vt:lpstr>
      <vt:lpstr>Feature generation</vt:lpstr>
      <vt:lpstr>Readmitted_new from Readmitted</vt:lpstr>
      <vt:lpstr>Payer_code_new from Payer_code</vt:lpstr>
      <vt:lpstr>Payer_code_new from Payer_code</vt:lpstr>
      <vt:lpstr>age_new from age</vt:lpstr>
      <vt:lpstr>age_new from age</vt:lpstr>
      <vt:lpstr>Medical_speciality_new from Medical_speciality </vt:lpstr>
      <vt:lpstr>Medical_speciality from Medical_speciality_new </vt:lpstr>
      <vt:lpstr>Clinical Groups from Diag_1, Diag_2, Diag_3 </vt:lpstr>
      <vt:lpstr>Clinical Groups from Diag_1, Diag_2, Diag_3 </vt:lpstr>
      <vt:lpstr>Data Imputation</vt:lpstr>
      <vt:lpstr>Missing Data</vt:lpstr>
      <vt:lpstr>Imputation</vt:lpstr>
      <vt:lpstr>Payer_code</vt:lpstr>
      <vt:lpstr>Payer_code</vt:lpstr>
      <vt:lpstr>medical_speciality</vt:lpstr>
      <vt:lpstr>medical_speciality</vt:lpstr>
      <vt:lpstr>medical_speciality</vt:lpstr>
      <vt:lpstr>medical_speciality</vt:lpstr>
      <vt:lpstr>Modeling</vt:lpstr>
      <vt:lpstr>PowerPoint Presentation</vt:lpstr>
      <vt:lpstr>PowerPoint Presentation</vt:lpstr>
      <vt:lpstr>LogisticRegressionCV</vt:lpstr>
      <vt:lpstr>PowerPoint Presentation</vt:lpstr>
      <vt:lpstr>PowerPoint Presentation</vt:lpstr>
      <vt:lpstr>PowerPoint Presentation</vt:lpstr>
      <vt:lpstr>LogisticRegression</vt:lpstr>
      <vt:lpstr>PowerPoint Presentation</vt:lpstr>
      <vt:lpstr>PowerPoint Presentation</vt:lpstr>
      <vt:lpstr>PowerPoint Presentation</vt:lpstr>
      <vt:lpstr>PowerPoint Presentation</vt:lpstr>
      <vt:lpstr>PowerPoint Presentation</vt:lpstr>
      <vt:lpstr>Case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Report to Story</dc:title>
  <dc:creator>william bowser</dc:creator>
  <cp:lastModifiedBy>Arth Patel</cp:lastModifiedBy>
  <cp:revision>184</cp:revision>
  <dcterms:created xsi:type="dcterms:W3CDTF">2019-12-13T19:46:28Z</dcterms:created>
  <dcterms:modified xsi:type="dcterms:W3CDTF">2022-02-01T04:17:13Z</dcterms:modified>
</cp:coreProperties>
</file>