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580" r:id="rId2"/>
    <p:sldId id="582" r:id="rId3"/>
    <p:sldId id="583" r:id="rId4"/>
    <p:sldId id="584" r:id="rId5"/>
    <p:sldId id="585" r:id="rId6"/>
    <p:sldId id="586" r:id="rId7"/>
    <p:sldId id="590" r:id="rId8"/>
    <p:sldId id="602" r:id="rId9"/>
    <p:sldId id="616" r:id="rId10"/>
    <p:sldId id="587" r:id="rId11"/>
    <p:sldId id="589" r:id="rId12"/>
    <p:sldId id="588" r:id="rId13"/>
    <p:sldId id="591" r:id="rId14"/>
    <p:sldId id="617" r:id="rId15"/>
    <p:sldId id="597" r:id="rId16"/>
    <p:sldId id="598" r:id="rId17"/>
    <p:sldId id="599" r:id="rId18"/>
    <p:sldId id="600" r:id="rId19"/>
    <p:sldId id="601" r:id="rId20"/>
    <p:sldId id="592" r:id="rId21"/>
    <p:sldId id="618" r:id="rId22"/>
    <p:sldId id="619" r:id="rId23"/>
    <p:sldId id="593" r:id="rId24"/>
    <p:sldId id="594" r:id="rId25"/>
    <p:sldId id="595" r:id="rId26"/>
    <p:sldId id="596" r:id="rId27"/>
    <p:sldId id="620" r:id="rId28"/>
    <p:sldId id="604" r:id="rId29"/>
    <p:sldId id="605" r:id="rId30"/>
    <p:sldId id="606" r:id="rId31"/>
    <p:sldId id="607" r:id="rId32"/>
    <p:sldId id="603" r:id="rId33"/>
    <p:sldId id="611" r:id="rId34"/>
    <p:sldId id="610" r:id="rId35"/>
    <p:sldId id="613" r:id="rId36"/>
    <p:sldId id="614" r:id="rId37"/>
    <p:sldId id="612" r:id="rId38"/>
    <p:sldId id="609" r:id="rId39"/>
    <p:sldId id="6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2/25/22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903383" y="1329947"/>
            <a:ext cx="10410940" cy="1978512"/>
          </a:xfrm>
        </p:spPr>
        <p:txBody>
          <a:bodyPr>
            <a:normAutofit/>
          </a:bodyPr>
          <a:lstStyle/>
          <a:p>
            <a:pPr algn="ctr"/>
            <a:r>
              <a:rPr lang="en-US" sz="3600" b="1" dirty="0"/>
              <a:t>DS 7333: Case Study 4-Bankruptcy Prediction</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131382" y="3308459"/>
            <a:ext cx="7850818" cy="1393433"/>
          </a:xfrm>
        </p:spPr>
        <p:txBody>
          <a:bodyPr/>
          <a:lstStyle/>
          <a:p>
            <a:pPr algn="ctr"/>
            <a:r>
              <a:rPr lang="en-US" sz="2400" b="1" dirty="0"/>
              <a:t>Submitted by- </a:t>
            </a:r>
          </a:p>
          <a:p>
            <a:pPr algn="ctr"/>
            <a:r>
              <a:rPr lang="en-US" sz="2400" b="1" dirty="0"/>
              <a:t>Rashmi Patel</a:t>
            </a:r>
          </a:p>
          <a:p>
            <a:pPr algn="ctr"/>
            <a:r>
              <a:rPr lang="en-US" sz="2400" b="1" dirty="0"/>
              <a:t>Date: February 28, 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377F-217B-6F44-BB2E-68B6083DFDEA}"/>
              </a:ext>
            </a:extLst>
          </p:cNvPr>
          <p:cNvSpPr>
            <a:spLocks noGrp="1"/>
          </p:cNvSpPr>
          <p:nvPr>
            <p:ph type="title"/>
          </p:nvPr>
        </p:nvSpPr>
        <p:spPr/>
        <p:txBody>
          <a:bodyPr>
            <a:noAutofit/>
          </a:bodyPr>
          <a:lstStyle/>
          <a:p>
            <a:r>
              <a:rPr lang="en-US" sz="3200" b="1" dirty="0"/>
              <a:t>Confusion Matrix for Train Set-Default parameters</a:t>
            </a:r>
          </a:p>
        </p:txBody>
      </p:sp>
      <p:sp>
        <p:nvSpPr>
          <p:cNvPr id="3" name="Content Placeholder 2">
            <a:extLst>
              <a:ext uri="{FF2B5EF4-FFF2-40B4-BE49-F238E27FC236}">
                <a16:creationId xmlns:a16="http://schemas.microsoft.com/office/drawing/2014/main" id="{AECC5D11-73A4-984F-8896-DF241083A248}"/>
              </a:ext>
            </a:extLst>
          </p:cNvPr>
          <p:cNvSpPr>
            <a:spLocks noGrp="1"/>
          </p:cNvSpPr>
          <p:nvPr>
            <p:ph sz="half" idx="1"/>
          </p:nvPr>
        </p:nvSpPr>
        <p:spPr>
          <a:xfrm>
            <a:off x="609600" y="1600201"/>
            <a:ext cx="11182120" cy="971549"/>
          </a:xfrm>
        </p:spPr>
        <p:txBody>
          <a:bodyPr/>
          <a:lstStyle/>
          <a:p>
            <a:r>
              <a:rPr lang="en-US" dirty="0"/>
              <a:t>The default values were used to train the dataset. The training model seems to be overfitting. </a:t>
            </a:r>
          </a:p>
        </p:txBody>
      </p:sp>
      <p:pic>
        <p:nvPicPr>
          <p:cNvPr id="3076" name="Picture 4">
            <a:extLst>
              <a:ext uri="{FF2B5EF4-FFF2-40B4-BE49-F238E27FC236}">
                <a16:creationId xmlns:a16="http://schemas.microsoft.com/office/drawing/2014/main" id="{936A57E8-CBF4-0D4C-A6DA-6651111CB42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94207" y="2571750"/>
            <a:ext cx="5384800" cy="3947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F1ECB55B-C774-D74A-BD87-D2EA26EEA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93" y="2571751"/>
            <a:ext cx="6131498" cy="3947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388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a:xfrm>
            <a:off x="264405" y="228600"/>
            <a:ext cx="11317995" cy="1143000"/>
          </a:xfrm>
        </p:spPr>
        <p:txBody>
          <a:bodyPr>
            <a:normAutofit/>
          </a:bodyPr>
          <a:lstStyle/>
          <a:p>
            <a:r>
              <a:rPr lang="en-US" sz="3200" b="1" dirty="0"/>
              <a:t>Performance Metrics for Train Set-Default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p:txBody>
          <a:bodyPr/>
          <a:lstStyle/>
          <a:p>
            <a:r>
              <a:rPr lang="en-US" sz="2400" dirty="0"/>
              <a:t>Since the data in target variable ‘class’ was imbalanced, using which performance metric is important question. </a:t>
            </a:r>
          </a:p>
          <a:p>
            <a:r>
              <a:rPr lang="en-IN" sz="2400" dirty="0"/>
              <a:t>We are trying to limit our False Negatives, so the most relevant metric would be the recall.</a:t>
            </a:r>
          </a:p>
          <a:p>
            <a:r>
              <a:rPr lang="en-IN" sz="2400" dirty="0"/>
              <a:t>In this step, we are getting all perfect metrics value because parameters are set to default, and cross validation is not applied.</a:t>
            </a:r>
            <a:br>
              <a:rPr lang="en-IN" sz="2400" dirty="0"/>
            </a:br>
            <a:endParaRPr lang="en-IN" sz="2400" dirty="0"/>
          </a:p>
          <a:p>
            <a:endParaRPr lang="en-US" sz="2400" dirty="0"/>
          </a:p>
        </p:txBody>
      </p:sp>
      <p:pic>
        <p:nvPicPr>
          <p:cNvPr id="6" name="Content Placeholder 5" descr="Table&#10;&#10;Description automatically generated">
            <a:extLst>
              <a:ext uri="{FF2B5EF4-FFF2-40B4-BE49-F238E27FC236}">
                <a16:creationId xmlns:a16="http://schemas.microsoft.com/office/drawing/2014/main" id="{D20BCA9F-831F-DF4F-9A7E-1B99622AD3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63591"/>
            <a:ext cx="5384800" cy="2599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390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7BD0-30AD-5F4B-A79D-720B0C9770DE}"/>
              </a:ext>
            </a:extLst>
          </p:cNvPr>
          <p:cNvSpPr>
            <a:spLocks noGrp="1"/>
          </p:cNvSpPr>
          <p:nvPr>
            <p:ph type="title"/>
          </p:nvPr>
        </p:nvSpPr>
        <p:spPr/>
        <p:txBody>
          <a:bodyPr>
            <a:normAutofit/>
          </a:bodyPr>
          <a:lstStyle/>
          <a:p>
            <a:r>
              <a:rPr lang="en-US" sz="3200" b="1" dirty="0"/>
              <a:t>Confusion Matrix for Test Set-Default parameters</a:t>
            </a:r>
            <a:endParaRPr lang="en-US" sz="3200" dirty="0"/>
          </a:p>
        </p:txBody>
      </p:sp>
      <p:sp>
        <p:nvSpPr>
          <p:cNvPr id="3" name="Content Placeholder 2">
            <a:extLst>
              <a:ext uri="{FF2B5EF4-FFF2-40B4-BE49-F238E27FC236}">
                <a16:creationId xmlns:a16="http://schemas.microsoft.com/office/drawing/2014/main" id="{F6ECB24D-7C80-F748-827C-720AD6A11ECF}"/>
              </a:ext>
            </a:extLst>
          </p:cNvPr>
          <p:cNvSpPr>
            <a:spLocks noGrp="1"/>
          </p:cNvSpPr>
          <p:nvPr>
            <p:ph sz="half" idx="1"/>
          </p:nvPr>
        </p:nvSpPr>
        <p:spPr>
          <a:xfrm>
            <a:off x="609599" y="1490032"/>
            <a:ext cx="10972800" cy="845543"/>
          </a:xfrm>
        </p:spPr>
        <p:txBody>
          <a:bodyPr/>
          <a:lstStyle/>
          <a:p>
            <a:r>
              <a:rPr lang="en-US" sz="2400" dirty="0"/>
              <a:t>Precision, Recall and F1-Score are dropped drastically when using the model with default parameters on the test data. </a:t>
            </a:r>
          </a:p>
          <a:p>
            <a:pPr marL="0" indent="0">
              <a:buNone/>
            </a:pPr>
            <a:endParaRPr lang="en-US" sz="2400" dirty="0"/>
          </a:p>
        </p:txBody>
      </p:sp>
      <p:pic>
        <p:nvPicPr>
          <p:cNvPr id="5124" name="Picture 4">
            <a:extLst>
              <a:ext uri="{FF2B5EF4-FFF2-40B4-BE49-F238E27FC236}">
                <a16:creationId xmlns:a16="http://schemas.microsoft.com/office/drawing/2014/main" id="{96C9B1E3-CBF9-BD4E-82EE-7AF753E74D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4000" y="2509094"/>
            <a:ext cx="52451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771C8201-7AE8-F443-897B-827C34E57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2509094"/>
            <a:ext cx="56896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604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p:txBody>
          <a:bodyPr>
            <a:normAutofit/>
          </a:bodyPr>
          <a:lstStyle/>
          <a:p>
            <a:r>
              <a:rPr lang="en-US" sz="3200" b="1" dirty="0"/>
              <a:t>Performance Metrics for Test Set-Default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p:txBody>
          <a:bodyPr/>
          <a:lstStyle/>
          <a:p>
            <a:r>
              <a:rPr lang="en-US" sz="2400" dirty="0"/>
              <a:t>Using random forest classifier with default parameters, Precision, Recall, and F1-score seems pretty good for predicting that company will not enter in bankruptcy, but the metrics for predicting bankruptcy is quite low. </a:t>
            </a:r>
          </a:p>
          <a:p>
            <a:r>
              <a:rPr lang="en-US" sz="2400" dirty="0"/>
              <a:t>We will try to improve the model metrics by assigning parameters for building the model.</a:t>
            </a:r>
          </a:p>
        </p:txBody>
      </p:sp>
      <p:pic>
        <p:nvPicPr>
          <p:cNvPr id="8" name="Content Placeholder 7" descr="Text&#10;&#10;Description automatically generated">
            <a:extLst>
              <a:ext uri="{FF2B5EF4-FFF2-40B4-BE49-F238E27FC236}">
                <a16:creationId xmlns:a16="http://schemas.microsoft.com/office/drawing/2014/main" id="{CBFA07AB-D6B4-5440-99AF-3D87C22EB1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79031"/>
            <a:ext cx="5384800" cy="2568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01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1AE7-69F4-A14C-B75B-76F862F63113}"/>
              </a:ext>
            </a:extLst>
          </p:cNvPr>
          <p:cNvSpPr>
            <a:spLocks noGrp="1"/>
          </p:cNvSpPr>
          <p:nvPr>
            <p:ph type="title"/>
          </p:nvPr>
        </p:nvSpPr>
        <p:spPr>
          <a:xfrm>
            <a:off x="697735" y="2652310"/>
            <a:ext cx="10972800" cy="1143000"/>
          </a:xfrm>
        </p:spPr>
        <p:txBody>
          <a:bodyPr>
            <a:normAutofit/>
          </a:bodyPr>
          <a:lstStyle/>
          <a:p>
            <a:r>
              <a:rPr lang="en-US" sz="3200" b="1" dirty="0"/>
              <a:t>Random Forest model with best hyperparameters obtained using </a:t>
            </a:r>
            <a:r>
              <a:rPr lang="en-US" sz="3200" b="1" dirty="0" err="1"/>
              <a:t>GridSearchCV</a:t>
            </a:r>
            <a:endParaRPr lang="en-US" sz="3200" b="1" dirty="0"/>
          </a:p>
        </p:txBody>
      </p:sp>
    </p:spTree>
    <p:extLst>
      <p:ext uri="{BB962C8B-B14F-4D97-AF65-F5344CB8AC3E}">
        <p14:creationId xmlns:p14="http://schemas.microsoft.com/office/powerpoint/2010/main" val="416272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377F-217B-6F44-BB2E-68B6083DFDEA}"/>
              </a:ext>
            </a:extLst>
          </p:cNvPr>
          <p:cNvSpPr>
            <a:spLocks noGrp="1"/>
          </p:cNvSpPr>
          <p:nvPr>
            <p:ph type="title"/>
          </p:nvPr>
        </p:nvSpPr>
        <p:spPr>
          <a:xfrm>
            <a:off x="0" y="228600"/>
            <a:ext cx="12192000" cy="1143000"/>
          </a:xfrm>
        </p:spPr>
        <p:txBody>
          <a:bodyPr>
            <a:noAutofit/>
          </a:bodyPr>
          <a:lstStyle/>
          <a:p>
            <a:r>
              <a:rPr lang="en-US" sz="3200" b="1" dirty="0"/>
              <a:t>Confusion Matrix for Train Set-</a:t>
            </a:r>
            <a:r>
              <a:rPr lang="en-US" sz="3200" b="1" dirty="0" err="1"/>
              <a:t>GridSearchCV</a:t>
            </a:r>
            <a:r>
              <a:rPr lang="en-US" sz="3200" b="1" dirty="0"/>
              <a:t> best parameters</a:t>
            </a:r>
          </a:p>
        </p:txBody>
      </p:sp>
      <p:pic>
        <p:nvPicPr>
          <p:cNvPr id="5" name="Content Placeholder 4" descr="Table&#10;&#10;Description automatically generated">
            <a:extLst>
              <a:ext uri="{FF2B5EF4-FFF2-40B4-BE49-F238E27FC236}">
                <a16:creationId xmlns:a16="http://schemas.microsoft.com/office/drawing/2014/main" id="{66342B0C-2E6F-1A4A-B5FF-32AE93AC27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4571" y="2875401"/>
            <a:ext cx="5891429" cy="3655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196" name="Picture 4">
            <a:extLst>
              <a:ext uri="{FF2B5EF4-FFF2-40B4-BE49-F238E27FC236}">
                <a16:creationId xmlns:a16="http://schemas.microsoft.com/office/drawing/2014/main" id="{C080EED0-09DB-404D-87FA-E6C3F05A736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0988" y="2875401"/>
            <a:ext cx="5384800" cy="36555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5036F01-82BA-514C-B4A8-E9818030E285}"/>
              </a:ext>
            </a:extLst>
          </p:cNvPr>
          <p:cNvSpPr txBox="1">
            <a:spLocks/>
          </p:cNvSpPr>
          <p:nvPr/>
        </p:nvSpPr>
        <p:spPr>
          <a:xfrm>
            <a:off x="609600" y="1371599"/>
            <a:ext cx="10972800" cy="133854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4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2000" dirty="0"/>
              <a:t>After implementing 3-fold cross validation to the random forest classifier, the best tuning hyperparameters obtained using </a:t>
            </a:r>
            <a:r>
              <a:rPr lang="en-US" sz="2000" dirty="0" err="1"/>
              <a:t>GridSearchCV</a:t>
            </a:r>
            <a:r>
              <a:rPr lang="en-US" sz="2000" dirty="0"/>
              <a:t> had following values:</a:t>
            </a:r>
          </a:p>
          <a:p>
            <a:pPr marL="0" indent="0" algn="ctr">
              <a:buNone/>
            </a:pPr>
            <a:r>
              <a:rPr lang="en-IN" sz="2000" dirty="0"/>
              <a:t>{'criterion': '</a:t>
            </a:r>
            <a:r>
              <a:rPr lang="en-IN" sz="2000" dirty="0" err="1"/>
              <a:t>gini</a:t>
            </a:r>
            <a:r>
              <a:rPr lang="en-IN" sz="2000" dirty="0"/>
              <a:t>', '</a:t>
            </a:r>
            <a:r>
              <a:rPr lang="en-IN" sz="2000" dirty="0" err="1"/>
              <a:t>max_depth</a:t>
            </a:r>
            <a:r>
              <a:rPr lang="en-IN" sz="2000" dirty="0"/>
              <a:t>': 10, '</a:t>
            </a:r>
            <a:r>
              <a:rPr lang="en-IN" sz="2000" dirty="0" err="1"/>
              <a:t>min_samples_split</a:t>
            </a:r>
            <a:r>
              <a:rPr lang="en-IN" sz="2000" dirty="0"/>
              <a:t>’: 4, '</a:t>
            </a:r>
            <a:r>
              <a:rPr lang="en-IN" sz="2000" dirty="0" err="1"/>
              <a:t>n_estimators</a:t>
            </a:r>
            <a:r>
              <a:rPr lang="en-IN" sz="2000" dirty="0"/>
              <a:t>': 10}</a:t>
            </a:r>
          </a:p>
          <a:p>
            <a:pPr marL="0" indent="0">
              <a:buNone/>
            </a:pPr>
            <a:br>
              <a:rPr lang="en-IN" sz="2000" dirty="0"/>
            </a:br>
            <a:endParaRPr lang="en-IN" sz="2000" dirty="0"/>
          </a:p>
          <a:p>
            <a:endParaRPr lang="en-US" sz="2000" dirty="0"/>
          </a:p>
          <a:p>
            <a:endParaRPr lang="en-US" sz="2000" dirty="0"/>
          </a:p>
          <a:p>
            <a:pPr marL="0" indent="0">
              <a:buFont typeface="Arial" charset="0"/>
              <a:buNone/>
            </a:pPr>
            <a:endParaRPr lang="en-US" sz="2000" dirty="0"/>
          </a:p>
        </p:txBody>
      </p:sp>
    </p:spTree>
    <p:extLst>
      <p:ext uri="{BB962C8B-B14F-4D97-AF65-F5344CB8AC3E}">
        <p14:creationId xmlns:p14="http://schemas.microsoft.com/office/powerpoint/2010/main" val="199563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a:xfrm>
            <a:off x="1" y="228600"/>
            <a:ext cx="12192000" cy="1143000"/>
          </a:xfrm>
        </p:spPr>
        <p:txBody>
          <a:bodyPr>
            <a:normAutofit/>
          </a:bodyPr>
          <a:lstStyle/>
          <a:p>
            <a:r>
              <a:rPr lang="en-US" sz="2800" b="1" dirty="0"/>
              <a:t>Performance Metrics for Train Set- </a:t>
            </a:r>
            <a:r>
              <a:rPr lang="en-US" sz="2800" b="1" dirty="0" err="1"/>
              <a:t>GridSearchCV</a:t>
            </a:r>
            <a:r>
              <a:rPr lang="en-US" sz="2800" b="1" dirty="0"/>
              <a:t> best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p:txBody>
          <a:bodyPr/>
          <a:lstStyle/>
          <a:p>
            <a:r>
              <a:rPr lang="en-US" dirty="0"/>
              <a:t>The performance metrics are dropped, and much lower than it had in the model with default parameters for Train set.</a:t>
            </a:r>
          </a:p>
          <a:p>
            <a:r>
              <a:rPr lang="en-US" dirty="0"/>
              <a:t>Recall and F1-score are quite low as compared to the model with default parameters on Train set.</a:t>
            </a:r>
          </a:p>
        </p:txBody>
      </p:sp>
      <p:pic>
        <p:nvPicPr>
          <p:cNvPr id="8" name="Content Placeholder 7" descr="Text&#10;&#10;Description automatically generated">
            <a:extLst>
              <a:ext uri="{FF2B5EF4-FFF2-40B4-BE49-F238E27FC236}">
                <a16:creationId xmlns:a16="http://schemas.microsoft.com/office/drawing/2014/main" id="{6063DF47-6349-524C-BD58-AC4C6FEABE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71928"/>
            <a:ext cx="5384800" cy="2582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230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7BD0-30AD-5F4B-A79D-720B0C9770DE}"/>
              </a:ext>
            </a:extLst>
          </p:cNvPr>
          <p:cNvSpPr>
            <a:spLocks noGrp="1"/>
          </p:cNvSpPr>
          <p:nvPr>
            <p:ph type="title"/>
          </p:nvPr>
        </p:nvSpPr>
        <p:spPr>
          <a:xfrm>
            <a:off x="0" y="228600"/>
            <a:ext cx="12272790" cy="1143000"/>
          </a:xfrm>
        </p:spPr>
        <p:txBody>
          <a:bodyPr>
            <a:normAutofit/>
          </a:bodyPr>
          <a:lstStyle/>
          <a:p>
            <a:r>
              <a:rPr lang="en-US" sz="3200" b="1" dirty="0"/>
              <a:t>Confusion Matrix for Test Set-</a:t>
            </a:r>
            <a:r>
              <a:rPr lang="en-US" sz="3200" b="1" dirty="0" err="1"/>
              <a:t>GridSearchCV</a:t>
            </a:r>
            <a:r>
              <a:rPr lang="en-US" sz="3200" b="1" dirty="0"/>
              <a:t> best parameters</a:t>
            </a:r>
            <a:endParaRPr lang="en-US" sz="3200" dirty="0"/>
          </a:p>
        </p:txBody>
      </p:sp>
      <p:sp>
        <p:nvSpPr>
          <p:cNvPr id="3" name="Content Placeholder 2">
            <a:extLst>
              <a:ext uri="{FF2B5EF4-FFF2-40B4-BE49-F238E27FC236}">
                <a16:creationId xmlns:a16="http://schemas.microsoft.com/office/drawing/2014/main" id="{F6ECB24D-7C80-F748-827C-720AD6A11ECF}"/>
              </a:ext>
            </a:extLst>
          </p:cNvPr>
          <p:cNvSpPr>
            <a:spLocks noGrp="1"/>
          </p:cNvSpPr>
          <p:nvPr>
            <p:ph sz="half" idx="1"/>
          </p:nvPr>
        </p:nvSpPr>
        <p:spPr>
          <a:xfrm>
            <a:off x="609599" y="1371599"/>
            <a:ext cx="11038901" cy="1052111"/>
          </a:xfrm>
        </p:spPr>
        <p:txBody>
          <a:bodyPr/>
          <a:lstStyle/>
          <a:p>
            <a:r>
              <a:rPr lang="en-US" sz="2400" dirty="0"/>
              <a:t>Precision, Recall and F1-Score drops a little in comparison to metrics obtained on Train Set. </a:t>
            </a:r>
          </a:p>
        </p:txBody>
      </p:sp>
      <p:pic>
        <p:nvPicPr>
          <p:cNvPr id="9218" name="Picture 2">
            <a:extLst>
              <a:ext uri="{FF2B5EF4-FFF2-40B4-BE49-F238E27FC236}">
                <a16:creationId xmlns:a16="http://schemas.microsoft.com/office/drawing/2014/main" id="{7675F7EC-8078-4E4E-A74A-EEB966E492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01852" y="2581045"/>
            <a:ext cx="5060414" cy="3709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2BD0BD-BB59-804A-9B67-029DB62E3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2597230"/>
            <a:ext cx="5666266" cy="3693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6817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a:xfrm>
            <a:off x="0" y="228600"/>
            <a:ext cx="12192000" cy="1143000"/>
          </a:xfrm>
        </p:spPr>
        <p:txBody>
          <a:bodyPr>
            <a:normAutofit/>
          </a:bodyPr>
          <a:lstStyle/>
          <a:p>
            <a:r>
              <a:rPr lang="en-US" sz="2800" b="1" dirty="0"/>
              <a:t>Performance Metrics for Test Set-</a:t>
            </a:r>
            <a:r>
              <a:rPr lang="en-US" sz="2800" b="1" dirty="0" err="1"/>
              <a:t>GridSearchCV</a:t>
            </a:r>
            <a:r>
              <a:rPr lang="en-US" sz="2800" b="1" dirty="0"/>
              <a:t> best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a:xfrm>
            <a:off x="609601" y="2382790"/>
            <a:ext cx="5384800" cy="2960782"/>
          </a:xfrm>
        </p:spPr>
        <p:txBody>
          <a:bodyPr/>
          <a:lstStyle/>
          <a:p>
            <a:r>
              <a:rPr lang="en-US" dirty="0"/>
              <a:t>Precision is higher than it was seen in test data for model with default parameters.</a:t>
            </a:r>
          </a:p>
          <a:p>
            <a:r>
              <a:rPr lang="en-US" dirty="0"/>
              <a:t>Recall and F1-Score remains lower than the test data scores with default parameters. </a:t>
            </a:r>
          </a:p>
          <a:p>
            <a:endParaRPr lang="en-US" dirty="0"/>
          </a:p>
        </p:txBody>
      </p:sp>
      <p:pic>
        <p:nvPicPr>
          <p:cNvPr id="7" name="Content Placeholder 6" descr="Table&#10;&#10;Description automatically generated">
            <a:extLst>
              <a:ext uri="{FF2B5EF4-FFF2-40B4-BE49-F238E27FC236}">
                <a16:creationId xmlns:a16="http://schemas.microsoft.com/office/drawing/2014/main" id="{967BFBEE-ABF7-8647-AB1B-B3C8EF39D3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44568"/>
            <a:ext cx="5384800" cy="2637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7213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D2DB-0943-174E-BFB3-1DAD54156287}"/>
              </a:ext>
            </a:extLst>
          </p:cNvPr>
          <p:cNvSpPr>
            <a:spLocks noGrp="1"/>
          </p:cNvSpPr>
          <p:nvPr>
            <p:ph type="title"/>
          </p:nvPr>
        </p:nvSpPr>
        <p:spPr/>
        <p:txBody>
          <a:bodyPr/>
          <a:lstStyle/>
          <a:p>
            <a:r>
              <a:rPr lang="en-US" b="1" dirty="0"/>
              <a:t>Performance Metrics Comparison Table </a:t>
            </a:r>
          </a:p>
        </p:txBody>
      </p:sp>
      <p:graphicFrame>
        <p:nvGraphicFramePr>
          <p:cNvPr id="5" name="Table 5">
            <a:extLst>
              <a:ext uri="{FF2B5EF4-FFF2-40B4-BE49-F238E27FC236}">
                <a16:creationId xmlns:a16="http://schemas.microsoft.com/office/drawing/2014/main" id="{FFD200EF-0716-254D-9EC3-AF45482B50FA}"/>
              </a:ext>
            </a:extLst>
          </p:cNvPr>
          <p:cNvGraphicFramePr>
            <a:graphicFrameLocks noGrp="1"/>
          </p:cNvGraphicFramePr>
          <p:nvPr>
            <p:ph sz="half" idx="1"/>
            <p:extLst>
              <p:ext uri="{D42A27DB-BD31-4B8C-83A1-F6EECF244321}">
                <p14:modId xmlns:p14="http://schemas.microsoft.com/office/powerpoint/2010/main" val="1445590824"/>
              </p:ext>
            </p:extLst>
          </p:nvPr>
        </p:nvGraphicFramePr>
        <p:xfrm>
          <a:off x="1232052" y="2618802"/>
          <a:ext cx="9344141" cy="1854200"/>
        </p:xfrm>
        <a:graphic>
          <a:graphicData uri="http://schemas.openxmlformats.org/drawingml/2006/table">
            <a:tbl>
              <a:tblPr firstRow="1" bandRow="1">
                <a:tableStyleId>{5C22544A-7EE6-4342-B048-85BDC9FD1C3A}</a:tableStyleId>
              </a:tblPr>
              <a:tblGrid>
                <a:gridCol w="1764536">
                  <a:extLst>
                    <a:ext uri="{9D8B030D-6E8A-4147-A177-3AD203B41FA5}">
                      <a16:colId xmlns:a16="http://schemas.microsoft.com/office/drawing/2014/main" val="1845476205"/>
                    </a:ext>
                  </a:extLst>
                </a:gridCol>
                <a:gridCol w="1454226">
                  <a:extLst>
                    <a:ext uri="{9D8B030D-6E8A-4147-A177-3AD203B41FA5}">
                      <a16:colId xmlns:a16="http://schemas.microsoft.com/office/drawing/2014/main" val="2218371740"/>
                    </a:ext>
                  </a:extLst>
                </a:gridCol>
                <a:gridCol w="1033348">
                  <a:extLst>
                    <a:ext uri="{9D8B030D-6E8A-4147-A177-3AD203B41FA5}">
                      <a16:colId xmlns:a16="http://schemas.microsoft.com/office/drawing/2014/main" val="1367215492"/>
                    </a:ext>
                  </a:extLst>
                </a:gridCol>
                <a:gridCol w="1390363">
                  <a:extLst>
                    <a:ext uri="{9D8B030D-6E8A-4147-A177-3AD203B41FA5}">
                      <a16:colId xmlns:a16="http://schemas.microsoft.com/office/drawing/2014/main" val="2076932226"/>
                    </a:ext>
                  </a:extLst>
                </a:gridCol>
                <a:gridCol w="1388126">
                  <a:extLst>
                    <a:ext uri="{9D8B030D-6E8A-4147-A177-3AD203B41FA5}">
                      <a16:colId xmlns:a16="http://schemas.microsoft.com/office/drawing/2014/main" val="2109705355"/>
                    </a:ext>
                  </a:extLst>
                </a:gridCol>
                <a:gridCol w="1057619">
                  <a:extLst>
                    <a:ext uri="{9D8B030D-6E8A-4147-A177-3AD203B41FA5}">
                      <a16:colId xmlns:a16="http://schemas.microsoft.com/office/drawing/2014/main" val="2145525518"/>
                    </a:ext>
                  </a:extLst>
                </a:gridCol>
                <a:gridCol w="1255923">
                  <a:extLst>
                    <a:ext uri="{9D8B030D-6E8A-4147-A177-3AD203B41FA5}">
                      <a16:colId xmlns:a16="http://schemas.microsoft.com/office/drawing/2014/main" val="1931341607"/>
                    </a:ext>
                  </a:extLst>
                </a:gridCol>
              </a:tblGrid>
              <a:tr h="370840">
                <a:tc>
                  <a:txBody>
                    <a:bodyPr/>
                    <a:lstStyle/>
                    <a:p>
                      <a:r>
                        <a:rPr lang="en-US" dirty="0"/>
                        <a:t>Method</a:t>
                      </a:r>
                    </a:p>
                  </a:txBody>
                  <a:tcPr/>
                </a:tc>
                <a:tc>
                  <a:txBody>
                    <a:bodyPr/>
                    <a:lstStyle/>
                    <a:p>
                      <a:r>
                        <a:rPr lang="en-US" dirty="0"/>
                        <a:t>Parameters</a:t>
                      </a:r>
                    </a:p>
                  </a:txBody>
                  <a:tcPr/>
                </a:tc>
                <a:tc>
                  <a:txBody>
                    <a:bodyPr/>
                    <a:lstStyle/>
                    <a:p>
                      <a:r>
                        <a:rPr lang="en-US" dirty="0"/>
                        <a:t>Dataset</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4070349423"/>
                  </a:ext>
                </a:extLst>
              </a:tr>
              <a:tr h="370840">
                <a:tc>
                  <a:txBody>
                    <a:bodyPr/>
                    <a:lstStyle/>
                    <a:p>
                      <a:r>
                        <a:rPr lang="en-US" dirty="0"/>
                        <a:t>Random Forest</a:t>
                      </a:r>
                    </a:p>
                  </a:txBody>
                  <a:tcPr/>
                </a:tc>
                <a:tc>
                  <a:txBody>
                    <a:bodyPr/>
                    <a:lstStyle/>
                    <a:p>
                      <a:r>
                        <a:rPr lang="en-US" dirty="0"/>
                        <a:t>Default</a:t>
                      </a:r>
                    </a:p>
                  </a:txBody>
                  <a:tcPr/>
                </a:tc>
                <a:tc>
                  <a:txBody>
                    <a:bodyPr/>
                    <a:lstStyle/>
                    <a:p>
                      <a:r>
                        <a:rPr lang="en-US" dirty="0"/>
                        <a:t>Train</a:t>
                      </a:r>
                    </a:p>
                  </a:txBody>
                  <a:tcPr/>
                </a:tc>
                <a:tc>
                  <a:txBody>
                    <a:bodyPr/>
                    <a:lstStyle/>
                    <a:p>
                      <a:r>
                        <a:rPr lang="en-US" dirty="0"/>
                        <a:t>1.0000</a:t>
                      </a:r>
                    </a:p>
                  </a:txBody>
                  <a:tcPr/>
                </a:tc>
                <a:tc>
                  <a:txBody>
                    <a:bodyPr/>
                    <a:lstStyle/>
                    <a:p>
                      <a:r>
                        <a:rPr lang="en-US" dirty="0"/>
                        <a:t>1.0000</a:t>
                      </a:r>
                    </a:p>
                  </a:txBody>
                  <a:tcPr/>
                </a:tc>
                <a:tc>
                  <a:txBody>
                    <a:bodyPr/>
                    <a:lstStyle/>
                    <a:p>
                      <a:r>
                        <a:rPr lang="en-US" dirty="0"/>
                        <a:t>1.0000</a:t>
                      </a:r>
                    </a:p>
                  </a:txBody>
                  <a:tcPr/>
                </a:tc>
                <a:tc>
                  <a:txBody>
                    <a:bodyPr/>
                    <a:lstStyle/>
                    <a:p>
                      <a:r>
                        <a:rPr lang="en-US" dirty="0"/>
                        <a:t>1.0000</a:t>
                      </a:r>
                    </a:p>
                  </a:txBody>
                  <a:tcPr/>
                </a:tc>
                <a:extLst>
                  <a:ext uri="{0D108BD9-81ED-4DB2-BD59-A6C34878D82A}">
                    <a16:rowId xmlns:a16="http://schemas.microsoft.com/office/drawing/2014/main" val="1024202941"/>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0.9651</a:t>
                      </a:r>
                    </a:p>
                  </a:txBody>
                  <a:tcPr/>
                </a:tc>
                <a:tc>
                  <a:txBody>
                    <a:bodyPr/>
                    <a:lstStyle/>
                    <a:p>
                      <a:r>
                        <a:rPr lang="en-US" dirty="0"/>
                        <a:t>0.9968</a:t>
                      </a:r>
                    </a:p>
                  </a:txBody>
                  <a:tcPr/>
                </a:tc>
                <a:tc>
                  <a:txBody>
                    <a:bodyPr/>
                    <a:lstStyle/>
                    <a:p>
                      <a:r>
                        <a:rPr lang="en-US" dirty="0"/>
                        <a:t>0.3604</a:t>
                      </a:r>
                    </a:p>
                  </a:txBody>
                  <a:tcPr/>
                </a:tc>
                <a:tc>
                  <a:txBody>
                    <a:bodyPr/>
                    <a:lstStyle/>
                    <a:p>
                      <a:r>
                        <a:rPr lang="en-US" dirty="0"/>
                        <a:t>0.9819</a:t>
                      </a:r>
                    </a:p>
                  </a:txBody>
                  <a:tcPr/>
                </a:tc>
                <a:extLst>
                  <a:ext uri="{0D108BD9-81ED-4DB2-BD59-A6C34878D82A}">
                    <a16:rowId xmlns:a16="http://schemas.microsoft.com/office/drawing/2014/main" val="1209914097"/>
                  </a:ext>
                </a:extLst>
              </a:tr>
              <a:tr h="370840">
                <a:tc>
                  <a:txBody>
                    <a:bodyPr/>
                    <a:lstStyle/>
                    <a:p>
                      <a:endParaRPr lang="en-US" dirty="0"/>
                    </a:p>
                  </a:txBody>
                  <a:tcPr/>
                </a:tc>
                <a:tc>
                  <a:txBody>
                    <a:bodyPr/>
                    <a:lstStyle/>
                    <a:p>
                      <a:r>
                        <a:rPr lang="en-US" dirty="0"/>
                        <a:t>Best</a:t>
                      </a:r>
                    </a:p>
                  </a:txBody>
                  <a:tcPr/>
                </a:tc>
                <a:tc>
                  <a:txBody>
                    <a:bodyPr/>
                    <a:lstStyle/>
                    <a:p>
                      <a:r>
                        <a:rPr lang="en-US" dirty="0"/>
                        <a:t>Train</a:t>
                      </a:r>
                    </a:p>
                  </a:txBody>
                  <a:tcPr/>
                </a:tc>
                <a:tc>
                  <a:txBody>
                    <a:bodyPr/>
                    <a:lstStyle/>
                    <a:p>
                      <a:r>
                        <a:rPr lang="en-US" dirty="0"/>
                        <a:t>0.9711</a:t>
                      </a:r>
                    </a:p>
                  </a:txBody>
                  <a:tcPr/>
                </a:tc>
                <a:tc>
                  <a:txBody>
                    <a:bodyPr/>
                    <a:lstStyle/>
                    <a:p>
                      <a:r>
                        <a:rPr lang="en-US" dirty="0"/>
                        <a:t>1.0000</a:t>
                      </a:r>
                    </a:p>
                  </a:txBody>
                  <a:tcPr/>
                </a:tc>
                <a:tc>
                  <a:txBody>
                    <a:bodyPr/>
                    <a:lstStyle/>
                    <a:p>
                      <a:r>
                        <a:rPr lang="en-US" dirty="0"/>
                        <a:t>0.3935</a:t>
                      </a:r>
                    </a:p>
                  </a:txBody>
                  <a:tcPr/>
                </a:tc>
                <a:tc>
                  <a:txBody>
                    <a:bodyPr/>
                    <a:lstStyle/>
                    <a:p>
                      <a:r>
                        <a:rPr lang="en-US" dirty="0"/>
                        <a:t>0.9851</a:t>
                      </a:r>
                    </a:p>
                  </a:txBody>
                  <a:tcPr/>
                </a:tc>
                <a:extLst>
                  <a:ext uri="{0D108BD9-81ED-4DB2-BD59-A6C34878D82A}">
                    <a16:rowId xmlns:a16="http://schemas.microsoft.com/office/drawing/2014/main" val="2894292631"/>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0.9639</a:t>
                      </a:r>
                    </a:p>
                  </a:txBody>
                  <a:tcPr/>
                </a:tc>
                <a:tc>
                  <a:txBody>
                    <a:bodyPr/>
                    <a:lstStyle/>
                    <a:p>
                      <a:r>
                        <a:rPr lang="en-US" dirty="0"/>
                        <a:t>0.9992</a:t>
                      </a:r>
                    </a:p>
                  </a:txBody>
                  <a:tcPr/>
                </a:tc>
                <a:tc>
                  <a:txBody>
                    <a:bodyPr/>
                    <a:lstStyle/>
                    <a:p>
                      <a:r>
                        <a:rPr lang="en-US" dirty="0"/>
                        <a:t>0.2902</a:t>
                      </a:r>
                    </a:p>
                  </a:txBody>
                  <a:tcPr/>
                </a:tc>
                <a:tc>
                  <a:txBody>
                    <a:bodyPr/>
                    <a:lstStyle/>
                    <a:p>
                      <a:r>
                        <a:rPr lang="en-US" dirty="0"/>
                        <a:t>0.9813</a:t>
                      </a:r>
                    </a:p>
                  </a:txBody>
                  <a:tcPr/>
                </a:tc>
                <a:extLst>
                  <a:ext uri="{0D108BD9-81ED-4DB2-BD59-A6C34878D82A}">
                    <a16:rowId xmlns:a16="http://schemas.microsoft.com/office/drawing/2014/main" val="1139185586"/>
                  </a:ext>
                </a:extLst>
              </a:tr>
            </a:tbl>
          </a:graphicData>
        </a:graphic>
      </p:graphicFrame>
    </p:spTree>
    <p:extLst>
      <p:ext uri="{BB962C8B-B14F-4D97-AF65-F5344CB8AC3E}">
        <p14:creationId xmlns:p14="http://schemas.microsoft.com/office/powerpoint/2010/main" val="356636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6165-61FA-2F46-AA4D-690CBBE38A76}"/>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ED9C007A-05CC-E346-9C31-DD5D9E0BE2AC}"/>
              </a:ext>
            </a:extLst>
          </p:cNvPr>
          <p:cNvSpPr>
            <a:spLocks noGrp="1"/>
          </p:cNvSpPr>
          <p:nvPr>
            <p:ph idx="1"/>
          </p:nvPr>
        </p:nvSpPr>
        <p:spPr>
          <a:xfrm>
            <a:off x="609600" y="2286000"/>
            <a:ext cx="10972800" cy="1828799"/>
          </a:xfrm>
        </p:spPr>
        <p:txBody>
          <a:bodyPr/>
          <a:lstStyle/>
          <a:p>
            <a:r>
              <a:rPr lang="en-US" dirty="0"/>
              <a:t>The objective of this case study is to predict whether the financial company will enter a bankruptcy or not.</a:t>
            </a:r>
          </a:p>
        </p:txBody>
      </p:sp>
    </p:spTree>
    <p:extLst>
      <p:ext uri="{BB962C8B-B14F-4D97-AF65-F5344CB8AC3E}">
        <p14:creationId xmlns:p14="http://schemas.microsoft.com/office/powerpoint/2010/main" val="122117797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0E90-4FAB-B144-B057-A12ED406B2C2}"/>
              </a:ext>
            </a:extLst>
          </p:cNvPr>
          <p:cNvSpPr>
            <a:spLocks noGrp="1"/>
          </p:cNvSpPr>
          <p:nvPr>
            <p:ph type="title"/>
          </p:nvPr>
        </p:nvSpPr>
        <p:spPr>
          <a:xfrm>
            <a:off x="609600" y="2608244"/>
            <a:ext cx="10972800" cy="1143000"/>
          </a:xfrm>
        </p:spPr>
        <p:txBody>
          <a:bodyPr>
            <a:normAutofit/>
          </a:bodyPr>
          <a:lstStyle/>
          <a:p>
            <a:r>
              <a:rPr lang="en-US" sz="4800" b="1" dirty="0" err="1"/>
              <a:t>XGBoost</a:t>
            </a:r>
            <a:r>
              <a:rPr lang="en-US" sz="4800" b="1" dirty="0"/>
              <a:t> Classifier</a:t>
            </a:r>
          </a:p>
        </p:txBody>
      </p:sp>
    </p:spTree>
    <p:extLst>
      <p:ext uri="{BB962C8B-B14F-4D97-AF65-F5344CB8AC3E}">
        <p14:creationId xmlns:p14="http://schemas.microsoft.com/office/powerpoint/2010/main" val="271006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ABD-D5F9-634B-BD2E-AB8B420B55FE}"/>
              </a:ext>
            </a:extLst>
          </p:cNvPr>
          <p:cNvSpPr>
            <a:spLocks noGrp="1"/>
          </p:cNvSpPr>
          <p:nvPr>
            <p:ph type="title"/>
          </p:nvPr>
        </p:nvSpPr>
        <p:spPr/>
        <p:txBody>
          <a:bodyPr/>
          <a:lstStyle/>
          <a:p>
            <a:r>
              <a:rPr lang="en-US" b="1" dirty="0"/>
              <a:t>Models built using </a:t>
            </a:r>
            <a:r>
              <a:rPr lang="en-US" b="1" dirty="0" err="1"/>
              <a:t>XGBoost</a:t>
            </a:r>
            <a:r>
              <a:rPr lang="en-US" b="1" dirty="0"/>
              <a:t> </a:t>
            </a:r>
          </a:p>
        </p:txBody>
      </p:sp>
      <p:sp>
        <p:nvSpPr>
          <p:cNvPr id="3" name="Content Placeholder 2">
            <a:extLst>
              <a:ext uri="{FF2B5EF4-FFF2-40B4-BE49-F238E27FC236}">
                <a16:creationId xmlns:a16="http://schemas.microsoft.com/office/drawing/2014/main" id="{D1410B0A-7FC5-7A46-9D54-0F30F98DC17D}"/>
              </a:ext>
            </a:extLst>
          </p:cNvPr>
          <p:cNvSpPr>
            <a:spLocks noGrp="1"/>
          </p:cNvSpPr>
          <p:nvPr>
            <p:ph sz="half" idx="1"/>
          </p:nvPr>
        </p:nvSpPr>
        <p:spPr>
          <a:xfrm>
            <a:off x="661012" y="2787270"/>
            <a:ext cx="10869976" cy="1693842"/>
          </a:xfrm>
        </p:spPr>
        <p:txBody>
          <a:bodyPr/>
          <a:lstStyle/>
          <a:p>
            <a:r>
              <a:rPr lang="en-US" dirty="0" err="1"/>
              <a:t>XGBoost</a:t>
            </a:r>
            <a:r>
              <a:rPr lang="en-US" dirty="0"/>
              <a:t> model with default parameters</a:t>
            </a:r>
          </a:p>
          <a:p>
            <a:r>
              <a:rPr lang="en-US" dirty="0" err="1"/>
              <a:t>XGBoost</a:t>
            </a:r>
            <a:r>
              <a:rPr lang="en-US" dirty="0"/>
              <a:t> model with best hyperparameters obtained using </a:t>
            </a:r>
            <a:r>
              <a:rPr lang="en-US" dirty="0" err="1"/>
              <a:t>GridSearchCV</a:t>
            </a:r>
            <a:endParaRPr lang="en-US" dirty="0"/>
          </a:p>
        </p:txBody>
      </p:sp>
    </p:spTree>
    <p:extLst>
      <p:ext uri="{BB962C8B-B14F-4D97-AF65-F5344CB8AC3E}">
        <p14:creationId xmlns:p14="http://schemas.microsoft.com/office/powerpoint/2010/main" val="187051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C61A76-2CDD-449D-B09F-697F8B02BB00}"/>
              </a:ext>
            </a:extLst>
          </p:cNvPr>
          <p:cNvSpPr>
            <a:spLocks noGrp="1"/>
          </p:cNvSpPr>
          <p:nvPr>
            <p:ph type="title"/>
          </p:nvPr>
        </p:nvSpPr>
        <p:spPr>
          <a:xfrm>
            <a:off x="609600" y="2978685"/>
            <a:ext cx="10972800" cy="1143000"/>
          </a:xfrm>
        </p:spPr>
        <p:txBody>
          <a:bodyPr>
            <a:normAutofit/>
          </a:bodyPr>
          <a:lstStyle/>
          <a:p>
            <a:r>
              <a:rPr lang="en-US" sz="3200" b="1" dirty="0" err="1"/>
              <a:t>XGBoost</a:t>
            </a:r>
            <a:r>
              <a:rPr lang="en-US" sz="3200" b="1" dirty="0"/>
              <a:t> model with default parameters</a:t>
            </a:r>
            <a:br>
              <a:rPr lang="en-US" sz="3200" b="1" dirty="0"/>
            </a:br>
            <a:endParaRPr lang="en-US" sz="3200" b="1" dirty="0"/>
          </a:p>
        </p:txBody>
      </p:sp>
    </p:spTree>
    <p:extLst>
      <p:ext uri="{BB962C8B-B14F-4D97-AF65-F5344CB8AC3E}">
        <p14:creationId xmlns:p14="http://schemas.microsoft.com/office/powerpoint/2010/main" val="83721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377F-217B-6F44-BB2E-68B6083DFDEA}"/>
              </a:ext>
            </a:extLst>
          </p:cNvPr>
          <p:cNvSpPr>
            <a:spLocks noGrp="1"/>
          </p:cNvSpPr>
          <p:nvPr>
            <p:ph type="title"/>
          </p:nvPr>
        </p:nvSpPr>
        <p:spPr/>
        <p:txBody>
          <a:bodyPr>
            <a:noAutofit/>
          </a:bodyPr>
          <a:lstStyle/>
          <a:p>
            <a:r>
              <a:rPr lang="en-US" sz="3200" b="1" dirty="0"/>
              <a:t>Confusion Matrix for Train Set-Default parameters</a:t>
            </a:r>
          </a:p>
        </p:txBody>
      </p:sp>
      <p:pic>
        <p:nvPicPr>
          <p:cNvPr id="6" name="Content Placeholder 5" descr="Table&#10;&#10;Description automatically generated">
            <a:extLst>
              <a:ext uri="{FF2B5EF4-FFF2-40B4-BE49-F238E27FC236}">
                <a16:creationId xmlns:a16="http://schemas.microsoft.com/office/drawing/2014/main" id="{81A0FD72-6487-8346-9EC1-D5895C42FD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902114"/>
            <a:ext cx="5384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a:extLst>
              <a:ext uri="{FF2B5EF4-FFF2-40B4-BE49-F238E27FC236}">
                <a16:creationId xmlns:a16="http://schemas.microsoft.com/office/drawing/2014/main" id="{EA9A9922-203E-544E-96FB-71CFEE0A5CB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91300" y="2902113"/>
            <a:ext cx="49911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DE5FA14-DC90-7D4A-9ED9-76F9448C95E0}"/>
              </a:ext>
            </a:extLst>
          </p:cNvPr>
          <p:cNvSpPr/>
          <p:nvPr/>
        </p:nvSpPr>
        <p:spPr>
          <a:xfrm>
            <a:off x="609600" y="1582337"/>
            <a:ext cx="10847942" cy="830997"/>
          </a:xfrm>
          <a:prstGeom prst="rect">
            <a:avLst/>
          </a:prstGeom>
        </p:spPr>
        <p:txBody>
          <a:bodyPr wrap="square">
            <a:spAutoFit/>
          </a:bodyPr>
          <a:lstStyle/>
          <a:p>
            <a:r>
              <a:rPr lang="en-US" sz="2400" dirty="0"/>
              <a:t>The default values were used to train the dataset. The training model seems to be overfitting but is having values lower than Random Forest equivalent model.</a:t>
            </a:r>
          </a:p>
        </p:txBody>
      </p:sp>
    </p:spTree>
    <p:extLst>
      <p:ext uri="{BB962C8B-B14F-4D97-AF65-F5344CB8AC3E}">
        <p14:creationId xmlns:p14="http://schemas.microsoft.com/office/powerpoint/2010/main" val="11340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p:txBody>
          <a:bodyPr>
            <a:normAutofit/>
          </a:bodyPr>
          <a:lstStyle/>
          <a:p>
            <a:r>
              <a:rPr lang="en-US" sz="3200" b="1" dirty="0"/>
              <a:t>Performance Metrics for Train Set-Default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a:xfrm>
            <a:off x="609600" y="2156162"/>
            <a:ext cx="5384800" cy="3242103"/>
          </a:xfrm>
        </p:spPr>
        <p:txBody>
          <a:bodyPr/>
          <a:lstStyle/>
          <a:p>
            <a:r>
              <a:rPr lang="en-US" dirty="0"/>
              <a:t>Values of each metric is quite low than the metric values observed in Random Forest model with default parameters on Train set.</a:t>
            </a:r>
          </a:p>
          <a:p>
            <a:r>
              <a:rPr lang="en-US" dirty="0"/>
              <a:t>No cross validation was implemented in this step</a:t>
            </a:r>
          </a:p>
        </p:txBody>
      </p:sp>
      <p:pic>
        <p:nvPicPr>
          <p:cNvPr id="8" name="Content Placeholder 7" descr="Table&#10;&#10;Description automatically generated">
            <a:extLst>
              <a:ext uri="{FF2B5EF4-FFF2-40B4-BE49-F238E27FC236}">
                <a16:creationId xmlns:a16="http://schemas.microsoft.com/office/drawing/2014/main" id="{4109DBE0-2B44-9B42-9206-B135472F57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52770"/>
            <a:ext cx="5384800" cy="2620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138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7BD0-30AD-5F4B-A79D-720B0C9770DE}"/>
              </a:ext>
            </a:extLst>
          </p:cNvPr>
          <p:cNvSpPr>
            <a:spLocks noGrp="1"/>
          </p:cNvSpPr>
          <p:nvPr>
            <p:ph type="title"/>
          </p:nvPr>
        </p:nvSpPr>
        <p:spPr/>
        <p:txBody>
          <a:bodyPr>
            <a:normAutofit/>
          </a:bodyPr>
          <a:lstStyle/>
          <a:p>
            <a:r>
              <a:rPr lang="en-US" sz="3200" b="1" dirty="0"/>
              <a:t>Confusion Matrix for Test Set-Default parameters</a:t>
            </a:r>
            <a:endParaRPr lang="en-US" sz="3200" dirty="0"/>
          </a:p>
        </p:txBody>
      </p:sp>
      <p:pic>
        <p:nvPicPr>
          <p:cNvPr id="2050" name="Picture 2">
            <a:extLst>
              <a:ext uri="{FF2B5EF4-FFF2-40B4-BE49-F238E27FC236}">
                <a16:creationId xmlns:a16="http://schemas.microsoft.com/office/drawing/2014/main" id="{8AEB63FD-BCB4-0140-8002-1C5E15A7FC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9023" y="2946179"/>
            <a:ext cx="49911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Content Placeholder 9" descr="Table&#10;&#10;Description automatically generated">
            <a:extLst>
              <a:ext uri="{FF2B5EF4-FFF2-40B4-BE49-F238E27FC236}">
                <a16:creationId xmlns:a16="http://schemas.microsoft.com/office/drawing/2014/main" id="{FDB5CB1B-0AB5-1849-B5C3-BD8A981AAC5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03300" y="2946179"/>
            <a:ext cx="510262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3E33D7A4-AB9E-1944-9526-677BFD734E0D}"/>
              </a:ext>
            </a:extLst>
          </p:cNvPr>
          <p:cNvSpPr/>
          <p:nvPr/>
        </p:nvSpPr>
        <p:spPr>
          <a:xfrm>
            <a:off x="609600" y="1743391"/>
            <a:ext cx="10847942" cy="830997"/>
          </a:xfrm>
          <a:prstGeom prst="rect">
            <a:avLst/>
          </a:prstGeom>
        </p:spPr>
        <p:txBody>
          <a:bodyPr wrap="square">
            <a:spAutoFit/>
          </a:bodyPr>
          <a:lstStyle/>
          <a:p>
            <a:r>
              <a:rPr lang="en-US" sz="2400" dirty="0"/>
              <a:t>Although, sensitivity, specificity, accuracy and other metrics are high, but our critical metric recall (Negative Predictive Value) is still quite low.</a:t>
            </a:r>
          </a:p>
        </p:txBody>
      </p:sp>
    </p:spTree>
    <p:extLst>
      <p:ext uri="{BB962C8B-B14F-4D97-AF65-F5344CB8AC3E}">
        <p14:creationId xmlns:p14="http://schemas.microsoft.com/office/powerpoint/2010/main" val="709795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p:txBody>
          <a:bodyPr>
            <a:noAutofit/>
          </a:bodyPr>
          <a:lstStyle/>
          <a:p>
            <a:r>
              <a:rPr lang="en-US" sz="3200" b="1" dirty="0"/>
              <a:t>Performance Metrics for Test Set-Default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a:xfrm>
            <a:off x="609601" y="1867713"/>
            <a:ext cx="5384800" cy="3990936"/>
          </a:xfrm>
        </p:spPr>
        <p:txBody>
          <a:bodyPr/>
          <a:lstStyle/>
          <a:p>
            <a:r>
              <a:rPr lang="en-US" dirty="0"/>
              <a:t>Performance metrics in test data decreases in comparison to the train data but is slightly better than the performance metrics of random forest test data with default parameters.</a:t>
            </a:r>
          </a:p>
          <a:p>
            <a:r>
              <a:rPr lang="en-US" dirty="0"/>
              <a:t>The results are obtained without implementing the cross validation.</a:t>
            </a:r>
          </a:p>
        </p:txBody>
      </p:sp>
      <p:pic>
        <p:nvPicPr>
          <p:cNvPr id="8" name="Content Placeholder 7" descr="Table&#10;&#10;Description automatically generated with medium confidence">
            <a:extLst>
              <a:ext uri="{FF2B5EF4-FFF2-40B4-BE49-F238E27FC236}">
                <a16:creationId xmlns:a16="http://schemas.microsoft.com/office/drawing/2014/main" id="{F813B0CA-53AD-184A-B4EB-57EFC0D236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42066"/>
            <a:ext cx="5384800" cy="2642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561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1C8D62-B290-4F5D-973D-16026BE2434F}"/>
              </a:ext>
            </a:extLst>
          </p:cNvPr>
          <p:cNvSpPr>
            <a:spLocks noGrp="1"/>
          </p:cNvSpPr>
          <p:nvPr>
            <p:ph type="title"/>
          </p:nvPr>
        </p:nvSpPr>
        <p:spPr>
          <a:xfrm>
            <a:off x="609600" y="2476041"/>
            <a:ext cx="10972800" cy="1143000"/>
          </a:xfrm>
        </p:spPr>
        <p:txBody>
          <a:bodyPr>
            <a:normAutofit/>
          </a:bodyPr>
          <a:lstStyle/>
          <a:p>
            <a:r>
              <a:rPr lang="en-US" sz="3200" b="1" dirty="0" err="1"/>
              <a:t>XGBoost</a:t>
            </a:r>
            <a:r>
              <a:rPr lang="en-US" sz="3200" b="1" dirty="0"/>
              <a:t> model with best hyperparameters obtained using </a:t>
            </a:r>
            <a:r>
              <a:rPr lang="en-US" sz="3200" b="1" dirty="0" err="1"/>
              <a:t>GridSearchCV</a:t>
            </a:r>
            <a:endParaRPr lang="en-US" sz="3200" b="1" dirty="0"/>
          </a:p>
        </p:txBody>
      </p:sp>
    </p:spTree>
    <p:extLst>
      <p:ext uri="{BB962C8B-B14F-4D97-AF65-F5344CB8AC3E}">
        <p14:creationId xmlns:p14="http://schemas.microsoft.com/office/powerpoint/2010/main" val="3242176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377F-217B-6F44-BB2E-68B6083DFDEA}"/>
              </a:ext>
            </a:extLst>
          </p:cNvPr>
          <p:cNvSpPr>
            <a:spLocks noGrp="1"/>
          </p:cNvSpPr>
          <p:nvPr>
            <p:ph type="title"/>
          </p:nvPr>
        </p:nvSpPr>
        <p:spPr>
          <a:xfrm>
            <a:off x="0" y="228600"/>
            <a:ext cx="12192000" cy="1143000"/>
          </a:xfrm>
        </p:spPr>
        <p:txBody>
          <a:bodyPr>
            <a:noAutofit/>
          </a:bodyPr>
          <a:lstStyle/>
          <a:p>
            <a:r>
              <a:rPr lang="en-US" sz="2800" b="1" dirty="0"/>
              <a:t>Confusion Matrix for Train Set-</a:t>
            </a:r>
            <a:r>
              <a:rPr lang="en-US" sz="2800" b="1" dirty="0" err="1"/>
              <a:t>GridSeachCV</a:t>
            </a:r>
            <a:r>
              <a:rPr lang="en-US" sz="2800" b="1" dirty="0"/>
              <a:t> best parameters</a:t>
            </a:r>
          </a:p>
        </p:txBody>
      </p:sp>
      <p:pic>
        <p:nvPicPr>
          <p:cNvPr id="3074" name="Picture 2">
            <a:extLst>
              <a:ext uri="{FF2B5EF4-FFF2-40B4-BE49-F238E27FC236}">
                <a16:creationId xmlns:a16="http://schemas.microsoft.com/office/drawing/2014/main" id="{291B1D64-8C88-3C45-8C92-E5FEB8F6FD7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1788" y="2913129"/>
            <a:ext cx="52832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7BC45CD-44C7-1242-9175-9020998928B9}"/>
              </a:ext>
            </a:extLst>
          </p:cNvPr>
          <p:cNvSpPr/>
          <p:nvPr/>
        </p:nvSpPr>
        <p:spPr>
          <a:xfrm>
            <a:off x="598583" y="1343469"/>
            <a:ext cx="11186405" cy="1323439"/>
          </a:xfrm>
          <a:prstGeom prst="rect">
            <a:avLst/>
          </a:prstGeom>
        </p:spPr>
        <p:txBody>
          <a:bodyPr wrap="square">
            <a:spAutoFit/>
          </a:bodyPr>
          <a:lstStyle/>
          <a:p>
            <a:r>
              <a:rPr lang="en-US" sz="2000" dirty="0"/>
              <a:t>After applying hyperparameters using the </a:t>
            </a:r>
            <a:r>
              <a:rPr lang="en-US" sz="2000" dirty="0" err="1"/>
              <a:t>GridSearchCV</a:t>
            </a:r>
            <a:r>
              <a:rPr lang="en-US" sz="2000" dirty="0"/>
              <a:t>, the performance metrics seems to be better than the </a:t>
            </a:r>
            <a:r>
              <a:rPr lang="en-US" sz="2000" dirty="0" err="1"/>
              <a:t>XGBoost</a:t>
            </a:r>
            <a:r>
              <a:rPr lang="en-US" sz="2000" dirty="0"/>
              <a:t> model with default parameters. The best hyperparameters obtained after 3-fold cross-validation is as shown below:</a:t>
            </a:r>
          </a:p>
          <a:p>
            <a:pPr algn="ctr"/>
            <a:r>
              <a:rPr lang="en-IN" sz="2000" dirty="0"/>
              <a:t>{'</a:t>
            </a:r>
            <a:r>
              <a:rPr lang="en-IN" sz="2000" dirty="0" err="1"/>
              <a:t>learning_rate</a:t>
            </a:r>
            <a:r>
              <a:rPr lang="en-IN" sz="2000" dirty="0"/>
              <a:t>': 0.7, '</a:t>
            </a:r>
            <a:r>
              <a:rPr lang="en-IN" sz="2000" dirty="0" err="1"/>
              <a:t>max_depth</a:t>
            </a:r>
            <a:r>
              <a:rPr lang="en-IN" sz="2000" dirty="0"/>
              <a:t>': 8, '</a:t>
            </a:r>
            <a:r>
              <a:rPr lang="en-IN" sz="2000" dirty="0" err="1"/>
              <a:t>min_samples_leaf</a:t>
            </a:r>
            <a:r>
              <a:rPr lang="en-IN" sz="2000" dirty="0"/>
              <a:t>': 0.1, '</a:t>
            </a:r>
            <a:r>
              <a:rPr lang="en-IN" sz="2000" dirty="0" err="1"/>
              <a:t>n_estimators</a:t>
            </a:r>
            <a:r>
              <a:rPr lang="en-IN" sz="2000" dirty="0"/>
              <a:t>': 30}</a:t>
            </a:r>
            <a:endParaRPr lang="en-US" sz="2000" b="1" dirty="0"/>
          </a:p>
        </p:txBody>
      </p:sp>
      <p:pic>
        <p:nvPicPr>
          <p:cNvPr id="19" name="Content Placeholder 18" descr="Table&#10;&#10;Description automatically generated">
            <a:extLst>
              <a:ext uri="{FF2B5EF4-FFF2-40B4-BE49-F238E27FC236}">
                <a16:creationId xmlns:a16="http://schemas.microsoft.com/office/drawing/2014/main" id="{1F1306F4-BA33-C647-B6C5-7E3270FFF33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98583" y="2913129"/>
            <a:ext cx="5384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6132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a:xfrm>
            <a:off x="-1" y="228600"/>
            <a:ext cx="12192001" cy="1143000"/>
          </a:xfrm>
        </p:spPr>
        <p:txBody>
          <a:bodyPr>
            <a:normAutofit/>
          </a:bodyPr>
          <a:lstStyle/>
          <a:p>
            <a:r>
              <a:rPr lang="en-US" sz="2800" b="1" dirty="0"/>
              <a:t>Performance Metrics for Train Set-</a:t>
            </a:r>
            <a:r>
              <a:rPr lang="en-US" sz="2800" b="1" dirty="0" err="1"/>
              <a:t>GridSeachCV</a:t>
            </a:r>
            <a:r>
              <a:rPr lang="en-US" sz="2800" b="1" dirty="0"/>
              <a:t> best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a:xfrm>
            <a:off x="473726" y="1991691"/>
            <a:ext cx="5520675" cy="3742980"/>
          </a:xfrm>
        </p:spPr>
        <p:txBody>
          <a:bodyPr/>
          <a:lstStyle/>
          <a:p>
            <a:r>
              <a:rPr lang="en-US" dirty="0"/>
              <a:t>The </a:t>
            </a:r>
            <a:r>
              <a:rPr lang="en-US" dirty="0" err="1"/>
              <a:t>XGBoost</a:t>
            </a:r>
            <a:r>
              <a:rPr lang="en-US" dirty="0"/>
              <a:t> model on train data with best hyperparameters obtained by 3-fold cross validation seems to be performing the best among all the models created in this study.</a:t>
            </a:r>
          </a:p>
        </p:txBody>
      </p:sp>
      <p:pic>
        <p:nvPicPr>
          <p:cNvPr id="8" name="Content Placeholder 7" descr="Text&#10;&#10;Description automatically generated with low confidence">
            <a:extLst>
              <a:ext uri="{FF2B5EF4-FFF2-40B4-BE49-F238E27FC236}">
                <a16:creationId xmlns:a16="http://schemas.microsoft.com/office/drawing/2014/main" id="{8FFD99B0-CBCE-5E42-A014-57B05ACB11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36411"/>
            <a:ext cx="5384800" cy="2653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565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16E-F593-3C44-AB06-7ED18437C343}"/>
              </a:ext>
            </a:extLst>
          </p:cNvPr>
          <p:cNvSpPr>
            <a:spLocks noGrp="1"/>
          </p:cNvSpPr>
          <p:nvPr>
            <p:ph type="title"/>
          </p:nvPr>
        </p:nvSpPr>
        <p:spPr/>
        <p:txBody>
          <a:bodyPr/>
          <a:lstStyle/>
          <a:p>
            <a:r>
              <a:rPr lang="en-US" b="1" dirty="0"/>
              <a:t>Dataset Details</a:t>
            </a:r>
          </a:p>
        </p:txBody>
      </p:sp>
      <p:sp>
        <p:nvSpPr>
          <p:cNvPr id="3" name="Content Placeholder 2">
            <a:extLst>
              <a:ext uri="{FF2B5EF4-FFF2-40B4-BE49-F238E27FC236}">
                <a16:creationId xmlns:a16="http://schemas.microsoft.com/office/drawing/2014/main" id="{F11F3FAA-2193-CE4E-A3AC-0BD8E1C9DA95}"/>
              </a:ext>
            </a:extLst>
          </p:cNvPr>
          <p:cNvSpPr>
            <a:spLocks noGrp="1"/>
          </p:cNvSpPr>
          <p:nvPr>
            <p:ph idx="1"/>
          </p:nvPr>
        </p:nvSpPr>
        <p:spPr>
          <a:xfrm>
            <a:off x="609600" y="1600201"/>
            <a:ext cx="10972800" cy="4712464"/>
          </a:xfrm>
        </p:spPr>
        <p:txBody>
          <a:bodyPr/>
          <a:lstStyle/>
          <a:p>
            <a:r>
              <a:rPr lang="en-US" sz="2000" dirty="0"/>
              <a:t>The dataset provided contains 5 dataset (43405 total financial statements) with 65 different attributes(columns) in which one is the target attribute. </a:t>
            </a:r>
            <a:r>
              <a:rPr lang="en-IN" sz="2000" dirty="0"/>
              <a:t>Each dataset had a different number of observations with the lowest number of observations(rows) being 5910 and 10503 as the highest. The target variable is named as ‘class’.</a:t>
            </a:r>
          </a:p>
          <a:p>
            <a:pPr marL="0" indent="0">
              <a:buNone/>
            </a:pPr>
            <a:endParaRPr lang="en-IN" sz="2000" dirty="0"/>
          </a:p>
          <a:p>
            <a:r>
              <a:rPr lang="en-IN" sz="2000" dirty="0"/>
              <a:t>The summary of number of financial statements in each dataset is as below: </a:t>
            </a:r>
          </a:p>
          <a:p>
            <a:pPr lvl="1"/>
            <a:r>
              <a:rPr lang="en-IN" sz="2000" dirty="0"/>
              <a:t>1year.arff having 7027 financial statements</a:t>
            </a:r>
          </a:p>
          <a:p>
            <a:pPr lvl="1"/>
            <a:r>
              <a:rPr lang="en-IN" sz="2000" dirty="0"/>
              <a:t>2year.arff having 10173 financial statements</a:t>
            </a:r>
          </a:p>
          <a:p>
            <a:pPr lvl="1"/>
            <a:r>
              <a:rPr lang="en-IN" sz="2000" dirty="0"/>
              <a:t>3year.arff having 10503 financial statements</a:t>
            </a:r>
          </a:p>
          <a:p>
            <a:pPr lvl="1"/>
            <a:r>
              <a:rPr lang="en-IN" sz="2000" dirty="0"/>
              <a:t>4year.arff having 9792 financial statements</a:t>
            </a:r>
          </a:p>
          <a:p>
            <a:pPr lvl="1"/>
            <a:r>
              <a:rPr lang="en-IN" sz="2000" dirty="0"/>
              <a:t>5year.arff having 5910 financial statements</a:t>
            </a:r>
          </a:p>
          <a:p>
            <a:endParaRPr lang="en-US" sz="2000" dirty="0"/>
          </a:p>
        </p:txBody>
      </p:sp>
    </p:spTree>
    <p:extLst>
      <p:ext uri="{BB962C8B-B14F-4D97-AF65-F5344CB8AC3E}">
        <p14:creationId xmlns:p14="http://schemas.microsoft.com/office/powerpoint/2010/main" val="2934689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7BD0-30AD-5F4B-A79D-720B0C9770DE}"/>
              </a:ext>
            </a:extLst>
          </p:cNvPr>
          <p:cNvSpPr>
            <a:spLocks noGrp="1"/>
          </p:cNvSpPr>
          <p:nvPr>
            <p:ph type="title"/>
          </p:nvPr>
        </p:nvSpPr>
        <p:spPr>
          <a:xfrm>
            <a:off x="0" y="228600"/>
            <a:ext cx="12192000" cy="1143000"/>
          </a:xfrm>
        </p:spPr>
        <p:txBody>
          <a:bodyPr>
            <a:normAutofit/>
          </a:bodyPr>
          <a:lstStyle/>
          <a:p>
            <a:r>
              <a:rPr lang="en-US" sz="2800" b="1" dirty="0"/>
              <a:t>Confusion Matrix for Test Set-</a:t>
            </a:r>
            <a:r>
              <a:rPr lang="en-US" sz="2800" b="1" dirty="0" err="1"/>
              <a:t>GridSeachCV</a:t>
            </a:r>
            <a:r>
              <a:rPr lang="en-US" sz="2800" b="1" dirty="0"/>
              <a:t> best parameters</a:t>
            </a:r>
            <a:endParaRPr lang="en-US" sz="2800" dirty="0"/>
          </a:p>
        </p:txBody>
      </p:sp>
      <p:pic>
        <p:nvPicPr>
          <p:cNvPr id="4098" name="Picture 2">
            <a:extLst>
              <a:ext uri="{FF2B5EF4-FFF2-40B4-BE49-F238E27FC236}">
                <a16:creationId xmlns:a16="http://schemas.microsoft.com/office/drawing/2014/main" id="{39C4F299-08F7-6B43-AA87-9EA5477E2B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2946180"/>
            <a:ext cx="5257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Content Placeholder 9" descr="Table&#10;&#10;Description automatically generated">
            <a:extLst>
              <a:ext uri="{FF2B5EF4-FFF2-40B4-BE49-F238E27FC236}">
                <a16:creationId xmlns:a16="http://schemas.microsoft.com/office/drawing/2014/main" id="{3A65EAE9-EC84-4F44-89E8-337488FA50D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36598" y="2946180"/>
            <a:ext cx="5257801"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2C8EB0BA-4738-C34F-A19B-187FDF692106}"/>
              </a:ext>
            </a:extLst>
          </p:cNvPr>
          <p:cNvSpPr/>
          <p:nvPr/>
        </p:nvSpPr>
        <p:spPr>
          <a:xfrm>
            <a:off x="558188" y="1420226"/>
            <a:ext cx="11024212" cy="707886"/>
          </a:xfrm>
          <a:prstGeom prst="rect">
            <a:avLst/>
          </a:prstGeom>
        </p:spPr>
        <p:txBody>
          <a:bodyPr wrap="square">
            <a:spAutoFit/>
          </a:bodyPr>
          <a:lstStyle/>
          <a:p>
            <a:r>
              <a:rPr lang="en-US" sz="2000" dirty="0"/>
              <a:t>After applying hyperparameters using the </a:t>
            </a:r>
            <a:r>
              <a:rPr lang="en-US" sz="2000" dirty="0" err="1"/>
              <a:t>GridSearchCV</a:t>
            </a:r>
            <a:r>
              <a:rPr lang="en-US" sz="2000" dirty="0"/>
              <a:t>, the performance metrics ‘Recall’ of </a:t>
            </a:r>
            <a:r>
              <a:rPr lang="en-US" sz="2000" dirty="0" err="1"/>
              <a:t>XGBoost</a:t>
            </a:r>
            <a:r>
              <a:rPr lang="en-US" sz="2000" dirty="0"/>
              <a:t> test data seems to be quite low but is much better than ‘Recall’ of all other model’s.</a:t>
            </a:r>
          </a:p>
        </p:txBody>
      </p:sp>
    </p:spTree>
    <p:extLst>
      <p:ext uri="{BB962C8B-B14F-4D97-AF65-F5344CB8AC3E}">
        <p14:creationId xmlns:p14="http://schemas.microsoft.com/office/powerpoint/2010/main" val="1379590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BE4-48EE-C043-8CB8-E57D8F9A282E}"/>
              </a:ext>
            </a:extLst>
          </p:cNvPr>
          <p:cNvSpPr>
            <a:spLocks noGrp="1"/>
          </p:cNvSpPr>
          <p:nvPr>
            <p:ph type="title"/>
          </p:nvPr>
        </p:nvSpPr>
        <p:spPr>
          <a:xfrm>
            <a:off x="0" y="228600"/>
            <a:ext cx="12192000" cy="1143000"/>
          </a:xfrm>
        </p:spPr>
        <p:txBody>
          <a:bodyPr>
            <a:noAutofit/>
          </a:bodyPr>
          <a:lstStyle/>
          <a:p>
            <a:r>
              <a:rPr lang="en-US" sz="2800" b="1" dirty="0"/>
              <a:t>Performance Metrics for Test Set-</a:t>
            </a:r>
            <a:r>
              <a:rPr lang="en-US" sz="2800" b="1" dirty="0" err="1"/>
              <a:t>GridSeachCV</a:t>
            </a:r>
            <a:r>
              <a:rPr lang="en-US" sz="2800" b="1" dirty="0"/>
              <a:t> best parameters</a:t>
            </a:r>
          </a:p>
        </p:txBody>
      </p:sp>
      <p:sp>
        <p:nvSpPr>
          <p:cNvPr id="3" name="Content Placeholder 2">
            <a:extLst>
              <a:ext uri="{FF2B5EF4-FFF2-40B4-BE49-F238E27FC236}">
                <a16:creationId xmlns:a16="http://schemas.microsoft.com/office/drawing/2014/main" id="{13AAD2F8-02F1-9F45-8273-022577E847B5}"/>
              </a:ext>
            </a:extLst>
          </p:cNvPr>
          <p:cNvSpPr>
            <a:spLocks noGrp="1"/>
          </p:cNvSpPr>
          <p:nvPr>
            <p:ph sz="half" idx="1"/>
          </p:nvPr>
        </p:nvSpPr>
        <p:spPr>
          <a:xfrm>
            <a:off x="609601" y="1898048"/>
            <a:ext cx="5384800" cy="3930266"/>
          </a:xfrm>
        </p:spPr>
        <p:txBody>
          <a:bodyPr/>
          <a:lstStyle/>
          <a:p>
            <a:r>
              <a:rPr lang="en-US" dirty="0"/>
              <a:t>After applying 3-fold cross validation using </a:t>
            </a:r>
            <a:r>
              <a:rPr lang="en-US" dirty="0" err="1"/>
              <a:t>GridSearchCV</a:t>
            </a:r>
            <a:r>
              <a:rPr lang="en-US" dirty="0"/>
              <a:t> with best hyperparameters, the </a:t>
            </a:r>
            <a:r>
              <a:rPr lang="en-US" dirty="0" err="1"/>
              <a:t>XGBoost</a:t>
            </a:r>
            <a:r>
              <a:rPr lang="en-US" dirty="0"/>
              <a:t> model is performing good on test data but Recall and F1-Score is still low.</a:t>
            </a:r>
          </a:p>
        </p:txBody>
      </p:sp>
      <p:pic>
        <p:nvPicPr>
          <p:cNvPr id="8" name="Content Placeholder 7" descr="Table&#10;&#10;Description automatically generated with medium confidence">
            <a:extLst>
              <a:ext uri="{FF2B5EF4-FFF2-40B4-BE49-F238E27FC236}">
                <a16:creationId xmlns:a16="http://schemas.microsoft.com/office/drawing/2014/main" id="{6F25A8CE-0CDA-3E41-B84F-86437839AB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63591"/>
            <a:ext cx="5384800" cy="2599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2854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66A1-36A1-384E-A54F-D10F83A189EC}"/>
              </a:ext>
            </a:extLst>
          </p:cNvPr>
          <p:cNvSpPr>
            <a:spLocks noGrp="1"/>
          </p:cNvSpPr>
          <p:nvPr>
            <p:ph type="title"/>
          </p:nvPr>
        </p:nvSpPr>
        <p:spPr/>
        <p:txBody>
          <a:bodyPr/>
          <a:lstStyle/>
          <a:p>
            <a:r>
              <a:rPr lang="en-US" b="1" dirty="0"/>
              <a:t>Performance Metrics </a:t>
            </a:r>
            <a:r>
              <a:rPr lang="en-US" b="1" dirty="0" err="1"/>
              <a:t>Comaprison</a:t>
            </a:r>
            <a:r>
              <a:rPr lang="en-US" b="1" dirty="0"/>
              <a:t> Table</a:t>
            </a:r>
          </a:p>
        </p:txBody>
      </p:sp>
      <p:graphicFrame>
        <p:nvGraphicFramePr>
          <p:cNvPr id="5" name="Table 5">
            <a:extLst>
              <a:ext uri="{FF2B5EF4-FFF2-40B4-BE49-F238E27FC236}">
                <a16:creationId xmlns:a16="http://schemas.microsoft.com/office/drawing/2014/main" id="{318AE6B2-8DD7-3344-A45E-8FDD5698C6B5}"/>
              </a:ext>
            </a:extLst>
          </p:cNvPr>
          <p:cNvGraphicFramePr>
            <a:graphicFrameLocks noGrp="1"/>
          </p:cNvGraphicFramePr>
          <p:nvPr>
            <p:ph sz="half" idx="1"/>
            <p:extLst>
              <p:ext uri="{D42A27DB-BD31-4B8C-83A1-F6EECF244321}">
                <p14:modId xmlns:p14="http://schemas.microsoft.com/office/powerpoint/2010/main" val="3240408776"/>
              </p:ext>
            </p:extLst>
          </p:nvPr>
        </p:nvGraphicFramePr>
        <p:xfrm>
          <a:off x="1232052" y="2618802"/>
          <a:ext cx="9344141" cy="1854200"/>
        </p:xfrm>
        <a:graphic>
          <a:graphicData uri="http://schemas.openxmlformats.org/drawingml/2006/table">
            <a:tbl>
              <a:tblPr firstRow="1" bandRow="1">
                <a:tableStyleId>{5C22544A-7EE6-4342-B048-85BDC9FD1C3A}</a:tableStyleId>
              </a:tblPr>
              <a:tblGrid>
                <a:gridCol w="1764536">
                  <a:extLst>
                    <a:ext uri="{9D8B030D-6E8A-4147-A177-3AD203B41FA5}">
                      <a16:colId xmlns:a16="http://schemas.microsoft.com/office/drawing/2014/main" val="1845476205"/>
                    </a:ext>
                  </a:extLst>
                </a:gridCol>
                <a:gridCol w="1454226">
                  <a:extLst>
                    <a:ext uri="{9D8B030D-6E8A-4147-A177-3AD203B41FA5}">
                      <a16:colId xmlns:a16="http://schemas.microsoft.com/office/drawing/2014/main" val="2218371740"/>
                    </a:ext>
                  </a:extLst>
                </a:gridCol>
                <a:gridCol w="1033348">
                  <a:extLst>
                    <a:ext uri="{9D8B030D-6E8A-4147-A177-3AD203B41FA5}">
                      <a16:colId xmlns:a16="http://schemas.microsoft.com/office/drawing/2014/main" val="1367215492"/>
                    </a:ext>
                  </a:extLst>
                </a:gridCol>
                <a:gridCol w="1390363">
                  <a:extLst>
                    <a:ext uri="{9D8B030D-6E8A-4147-A177-3AD203B41FA5}">
                      <a16:colId xmlns:a16="http://schemas.microsoft.com/office/drawing/2014/main" val="2076932226"/>
                    </a:ext>
                  </a:extLst>
                </a:gridCol>
                <a:gridCol w="1388126">
                  <a:extLst>
                    <a:ext uri="{9D8B030D-6E8A-4147-A177-3AD203B41FA5}">
                      <a16:colId xmlns:a16="http://schemas.microsoft.com/office/drawing/2014/main" val="2109705355"/>
                    </a:ext>
                  </a:extLst>
                </a:gridCol>
                <a:gridCol w="1057619">
                  <a:extLst>
                    <a:ext uri="{9D8B030D-6E8A-4147-A177-3AD203B41FA5}">
                      <a16:colId xmlns:a16="http://schemas.microsoft.com/office/drawing/2014/main" val="2145525518"/>
                    </a:ext>
                  </a:extLst>
                </a:gridCol>
                <a:gridCol w="1255923">
                  <a:extLst>
                    <a:ext uri="{9D8B030D-6E8A-4147-A177-3AD203B41FA5}">
                      <a16:colId xmlns:a16="http://schemas.microsoft.com/office/drawing/2014/main" val="1931341607"/>
                    </a:ext>
                  </a:extLst>
                </a:gridCol>
              </a:tblGrid>
              <a:tr h="370840">
                <a:tc>
                  <a:txBody>
                    <a:bodyPr/>
                    <a:lstStyle/>
                    <a:p>
                      <a:r>
                        <a:rPr lang="en-US" dirty="0"/>
                        <a:t>Method</a:t>
                      </a:r>
                    </a:p>
                  </a:txBody>
                  <a:tcPr/>
                </a:tc>
                <a:tc>
                  <a:txBody>
                    <a:bodyPr/>
                    <a:lstStyle/>
                    <a:p>
                      <a:r>
                        <a:rPr lang="en-US" dirty="0"/>
                        <a:t>Parameters</a:t>
                      </a:r>
                    </a:p>
                  </a:txBody>
                  <a:tcPr/>
                </a:tc>
                <a:tc>
                  <a:txBody>
                    <a:bodyPr/>
                    <a:lstStyle/>
                    <a:p>
                      <a:r>
                        <a:rPr lang="en-US" dirty="0"/>
                        <a:t>Dataset</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4070349423"/>
                  </a:ext>
                </a:extLst>
              </a:tr>
              <a:tr h="370840">
                <a:tc>
                  <a:txBody>
                    <a:bodyPr/>
                    <a:lstStyle/>
                    <a:p>
                      <a:r>
                        <a:rPr lang="en-US" dirty="0" err="1"/>
                        <a:t>XGBoost</a:t>
                      </a:r>
                      <a:endParaRPr lang="en-US" dirty="0"/>
                    </a:p>
                  </a:txBody>
                  <a:tcPr/>
                </a:tc>
                <a:tc>
                  <a:txBody>
                    <a:bodyPr/>
                    <a:lstStyle/>
                    <a:p>
                      <a:r>
                        <a:rPr lang="en-US" dirty="0"/>
                        <a:t>Default</a:t>
                      </a:r>
                    </a:p>
                  </a:txBody>
                  <a:tcPr/>
                </a:tc>
                <a:tc>
                  <a:txBody>
                    <a:bodyPr/>
                    <a:lstStyle/>
                    <a:p>
                      <a:r>
                        <a:rPr lang="en-US" dirty="0"/>
                        <a:t>Train</a:t>
                      </a:r>
                    </a:p>
                  </a:txBody>
                  <a:tcPr/>
                </a:tc>
                <a:tc>
                  <a:txBody>
                    <a:bodyPr/>
                    <a:lstStyle/>
                    <a:p>
                      <a:r>
                        <a:rPr lang="en-US" dirty="0"/>
                        <a:t>0.9734</a:t>
                      </a:r>
                    </a:p>
                  </a:txBody>
                  <a:tcPr/>
                </a:tc>
                <a:tc>
                  <a:txBody>
                    <a:bodyPr/>
                    <a:lstStyle/>
                    <a:p>
                      <a:r>
                        <a:rPr lang="en-US" dirty="0"/>
                        <a:t>0.9998</a:t>
                      </a:r>
                    </a:p>
                  </a:txBody>
                  <a:tcPr/>
                </a:tc>
                <a:tc>
                  <a:txBody>
                    <a:bodyPr/>
                    <a:lstStyle/>
                    <a:p>
                      <a:r>
                        <a:rPr lang="en-US" dirty="0"/>
                        <a:t>0.4852</a:t>
                      </a:r>
                    </a:p>
                  </a:txBody>
                  <a:tcPr/>
                </a:tc>
                <a:tc>
                  <a:txBody>
                    <a:bodyPr/>
                    <a:lstStyle/>
                    <a:p>
                      <a:r>
                        <a:rPr lang="en-US" dirty="0"/>
                        <a:t>0.9862</a:t>
                      </a:r>
                    </a:p>
                  </a:txBody>
                  <a:tcPr/>
                </a:tc>
                <a:extLst>
                  <a:ext uri="{0D108BD9-81ED-4DB2-BD59-A6C34878D82A}">
                    <a16:rowId xmlns:a16="http://schemas.microsoft.com/office/drawing/2014/main" val="1024202941"/>
                  </a:ext>
                </a:extLst>
              </a:tr>
              <a:tr h="370840">
                <a:tc>
                  <a:txBody>
                    <a:bodyPr/>
                    <a:lstStyle/>
                    <a:p>
                      <a:endParaRPr lang="en-US"/>
                    </a:p>
                  </a:txBody>
                  <a:tcPr/>
                </a:tc>
                <a:tc>
                  <a:txBody>
                    <a:bodyPr/>
                    <a:lstStyle/>
                    <a:p>
                      <a:endParaRPr lang="en-US" dirty="0"/>
                    </a:p>
                  </a:txBody>
                  <a:tcPr/>
                </a:tc>
                <a:tc>
                  <a:txBody>
                    <a:bodyPr/>
                    <a:lstStyle/>
                    <a:p>
                      <a:r>
                        <a:rPr lang="en-US" dirty="0"/>
                        <a:t>Test</a:t>
                      </a:r>
                    </a:p>
                  </a:txBody>
                  <a:tcPr/>
                </a:tc>
                <a:tc>
                  <a:txBody>
                    <a:bodyPr/>
                    <a:lstStyle/>
                    <a:p>
                      <a:r>
                        <a:rPr lang="en-US" dirty="0"/>
                        <a:t>0.9689</a:t>
                      </a:r>
                    </a:p>
                  </a:txBody>
                  <a:tcPr/>
                </a:tc>
                <a:tc>
                  <a:txBody>
                    <a:bodyPr/>
                    <a:lstStyle/>
                    <a:p>
                      <a:r>
                        <a:rPr lang="en-US" dirty="0"/>
                        <a:t>0.9984</a:t>
                      </a:r>
                    </a:p>
                  </a:txBody>
                  <a:tcPr/>
                </a:tc>
                <a:tc>
                  <a:txBody>
                    <a:bodyPr/>
                    <a:lstStyle/>
                    <a:p>
                      <a:r>
                        <a:rPr lang="en-US" dirty="0"/>
                        <a:t>0.4085</a:t>
                      </a:r>
                    </a:p>
                  </a:txBody>
                  <a:tcPr/>
                </a:tc>
                <a:tc>
                  <a:txBody>
                    <a:bodyPr/>
                    <a:lstStyle/>
                    <a:p>
                      <a:r>
                        <a:rPr lang="en-US" dirty="0"/>
                        <a:t>0.9839</a:t>
                      </a:r>
                    </a:p>
                  </a:txBody>
                  <a:tcPr/>
                </a:tc>
                <a:extLst>
                  <a:ext uri="{0D108BD9-81ED-4DB2-BD59-A6C34878D82A}">
                    <a16:rowId xmlns:a16="http://schemas.microsoft.com/office/drawing/2014/main" val="1209914097"/>
                  </a:ext>
                </a:extLst>
              </a:tr>
              <a:tr h="370840">
                <a:tc>
                  <a:txBody>
                    <a:bodyPr/>
                    <a:lstStyle/>
                    <a:p>
                      <a:endParaRPr lang="en-US"/>
                    </a:p>
                  </a:txBody>
                  <a:tcPr/>
                </a:tc>
                <a:tc>
                  <a:txBody>
                    <a:bodyPr/>
                    <a:lstStyle/>
                    <a:p>
                      <a:r>
                        <a:rPr lang="en-US" dirty="0"/>
                        <a:t>Best</a:t>
                      </a:r>
                    </a:p>
                  </a:txBody>
                  <a:tcPr/>
                </a:tc>
                <a:tc>
                  <a:txBody>
                    <a:bodyPr/>
                    <a:lstStyle/>
                    <a:p>
                      <a:r>
                        <a:rPr lang="en-US" dirty="0"/>
                        <a:t>Train</a:t>
                      </a:r>
                    </a:p>
                  </a:txBody>
                  <a:tcPr/>
                </a:tc>
                <a:tc>
                  <a:txBody>
                    <a:bodyPr/>
                    <a:lstStyle/>
                    <a:p>
                      <a:r>
                        <a:rPr lang="en-US" dirty="0"/>
                        <a:t>0.9733</a:t>
                      </a:r>
                    </a:p>
                  </a:txBody>
                  <a:tcPr/>
                </a:tc>
                <a:tc>
                  <a:txBody>
                    <a:bodyPr/>
                    <a:lstStyle/>
                    <a:p>
                      <a:r>
                        <a:rPr lang="en-US" dirty="0"/>
                        <a:t>0.9998</a:t>
                      </a:r>
                    </a:p>
                  </a:txBody>
                  <a:tcPr/>
                </a:tc>
                <a:tc>
                  <a:txBody>
                    <a:bodyPr/>
                    <a:lstStyle/>
                    <a:p>
                      <a:r>
                        <a:rPr lang="en-US" dirty="0"/>
                        <a:t>0.4452</a:t>
                      </a:r>
                    </a:p>
                  </a:txBody>
                  <a:tcPr/>
                </a:tc>
                <a:tc>
                  <a:txBody>
                    <a:bodyPr/>
                    <a:lstStyle/>
                    <a:p>
                      <a:r>
                        <a:rPr lang="en-US" dirty="0"/>
                        <a:t>0.9862</a:t>
                      </a:r>
                    </a:p>
                  </a:txBody>
                  <a:tcPr/>
                </a:tc>
                <a:extLst>
                  <a:ext uri="{0D108BD9-81ED-4DB2-BD59-A6C34878D82A}">
                    <a16:rowId xmlns:a16="http://schemas.microsoft.com/office/drawing/2014/main" val="2894292631"/>
                  </a:ext>
                </a:extLst>
              </a:tr>
              <a:tr h="370840">
                <a:tc>
                  <a:txBody>
                    <a:bodyPr/>
                    <a:lstStyle/>
                    <a:p>
                      <a:endParaRPr lang="en-US"/>
                    </a:p>
                  </a:txBody>
                  <a:tcPr/>
                </a:tc>
                <a:tc>
                  <a:txBody>
                    <a:bodyPr/>
                    <a:lstStyle/>
                    <a:p>
                      <a:endParaRPr lang="en-US"/>
                    </a:p>
                  </a:txBody>
                  <a:tcPr/>
                </a:tc>
                <a:tc>
                  <a:txBody>
                    <a:bodyPr/>
                    <a:lstStyle/>
                    <a:p>
                      <a:r>
                        <a:rPr lang="en-US" dirty="0"/>
                        <a:t>Test</a:t>
                      </a:r>
                    </a:p>
                  </a:txBody>
                  <a:tcPr/>
                </a:tc>
                <a:tc>
                  <a:txBody>
                    <a:bodyPr/>
                    <a:lstStyle/>
                    <a:p>
                      <a:r>
                        <a:rPr lang="en-US" dirty="0"/>
                        <a:t>0.9690</a:t>
                      </a:r>
                    </a:p>
                  </a:txBody>
                  <a:tcPr/>
                </a:tc>
                <a:tc>
                  <a:txBody>
                    <a:bodyPr/>
                    <a:lstStyle/>
                    <a:p>
                      <a:r>
                        <a:rPr lang="en-US" dirty="0"/>
                        <a:t>0.9981</a:t>
                      </a:r>
                    </a:p>
                  </a:txBody>
                  <a:tcPr/>
                </a:tc>
                <a:tc>
                  <a:txBody>
                    <a:bodyPr/>
                    <a:lstStyle/>
                    <a:p>
                      <a:r>
                        <a:rPr lang="en-US" dirty="0"/>
                        <a:t>0.4173</a:t>
                      </a:r>
                    </a:p>
                  </a:txBody>
                  <a:tcPr/>
                </a:tc>
                <a:tc>
                  <a:txBody>
                    <a:bodyPr/>
                    <a:lstStyle/>
                    <a:p>
                      <a:r>
                        <a:rPr lang="en-US" dirty="0"/>
                        <a:t>0.9839</a:t>
                      </a:r>
                    </a:p>
                  </a:txBody>
                  <a:tcPr/>
                </a:tc>
                <a:extLst>
                  <a:ext uri="{0D108BD9-81ED-4DB2-BD59-A6C34878D82A}">
                    <a16:rowId xmlns:a16="http://schemas.microsoft.com/office/drawing/2014/main" val="1139185586"/>
                  </a:ext>
                </a:extLst>
              </a:tr>
            </a:tbl>
          </a:graphicData>
        </a:graphic>
      </p:graphicFrame>
    </p:spTree>
    <p:extLst>
      <p:ext uri="{BB962C8B-B14F-4D97-AF65-F5344CB8AC3E}">
        <p14:creationId xmlns:p14="http://schemas.microsoft.com/office/powerpoint/2010/main" val="4064567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62D4-B480-E44E-B420-D4F62191EF81}"/>
              </a:ext>
            </a:extLst>
          </p:cNvPr>
          <p:cNvSpPr>
            <a:spLocks noGrp="1"/>
          </p:cNvSpPr>
          <p:nvPr>
            <p:ph type="title"/>
          </p:nvPr>
        </p:nvSpPr>
        <p:spPr>
          <a:xfrm>
            <a:off x="686718" y="2857500"/>
            <a:ext cx="10972800" cy="1143000"/>
          </a:xfrm>
        </p:spPr>
        <p:txBody>
          <a:bodyPr>
            <a:normAutofit/>
          </a:bodyPr>
          <a:lstStyle/>
          <a:p>
            <a:r>
              <a:rPr lang="en-US" sz="4800" b="1" dirty="0"/>
              <a:t>Data Interpretation and Explanation</a:t>
            </a:r>
          </a:p>
        </p:txBody>
      </p:sp>
    </p:spTree>
    <p:extLst>
      <p:ext uri="{BB962C8B-B14F-4D97-AF65-F5344CB8AC3E}">
        <p14:creationId xmlns:p14="http://schemas.microsoft.com/office/powerpoint/2010/main" val="3059128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316E-95D7-AC46-AC40-9151F53D94F3}"/>
              </a:ext>
            </a:extLst>
          </p:cNvPr>
          <p:cNvSpPr>
            <a:spLocks noGrp="1"/>
          </p:cNvSpPr>
          <p:nvPr>
            <p:ph type="title"/>
          </p:nvPr>
        </p:nvSpPr>
        <p:spPr/>
        <p:txBody>
          <a:bodyPr>
            <a:normAutofit/>
          </a:bodyPr>
          <a:lstStyle/>
          <a:p>
            <a:r>
              <a:rPr lang="en-US" sz="3200" b="1" dirty="0"/>
              <a:t>Feature Importance using Random Forest Classifier</a:t>
            </a:r>
          </a:p>
        </p:txBody>
      </p:sp>
      <p:sp>
        <p:nvSpPr>
          <p:cNvPr id="3" name="Content Placeholder 2">
            <a:extLst>
              <a:ext uri="{FF2B5EF4-FFF2-40B4-BE49-F238E27FC236}">
                <a16:creationId xmlns:a16="http://schemas.microsoft.com/office/drawing/2014/main" id="{64440761-EFDC-FA44-853C-1CF49C34ABC3}"/>
              </a:ext>
            </a:extLst>
          </p:cNvPr>
          <p:cNvSpPr>
            <a:spLocks noGrp="1"/>
          </p:cNvSpPr>
          <p:nvPr>
            <p:ph sz="half" idx="1"/>
          </p:nvPr>
        </p:nvSpPr>
        <p:spPr>
          <a:xfrm>
            <a:off x="220337" y="1600201"/>
            <a:ext cx="5875663" cy="4525963"/>
          </a:xfrm>
        </p:spPr>
        <p:txBody>
          <a:bodyPr/>
          <a:lstStyle/>
          <a:p>
            <a:r>
              <a:rPr lang="en-US" sz="1800" dirty="0"/>
              <a:t>The top 6 features obtained by using the Random Forest Classifier were:</a:t>
            </a:r>
          </a:p>
          <a:p>
            <a:pPr lvl="1"/>
            <a:r>
              <a:rPr lang="en-US" sz="1800" b="1" dirty="0"/>
              <a:t>Attr27-</a:t>
            </a:r>
            <a:r>
              <a:rPr lang="en-IN" sz="1800" dirty="0"/>
              <a:t>profit on operating activities / financial expenses</a:t>
            </a:r>
            <a:endParaRPr lang="en-US" sz="1800" dirty="0"/>
          </a:p>
          <a:p>
            <a:pPr lvl="1"/>
            <a:r>
              <a:rPr lang="en-US" sz="1800" b="1" dirty="0"/>
              <a:t>Attr34-</a:t>
            </a:r>
            <a:r>
              <a:rPr lang="en-IN" sz="1800" dirty="0"/>
              <a:t>operating expenses / total liabilities</a:t>
            </a:r>
            <a:endParaRPr lang="en-US" sz="1800" dirty="0"/>
          </a:p>
          <a:p>
            <a:pPr lvl="1"/>
            <a:r>
              <a:rPr lang="en-US" sz="1800" b="1" dirty="0"/>
              <a:t>Attr6-</a:t>
            </a:r>
            <a:r>
              <a:rPr lang="en-IN" sz="1800" dirty="0"/>
              <a:t>retained earnings / total assets</a:t>
            </a:r>
            <a:endParaRPr lang="en-US" sz="1800" dirty="0"/>
          </a:p>
          <a:p>
            <a:pPr lvl="1"/>
            <a:r>
              <a:rPr lang="en-US" sz="1800" b="1" dirty="0"/>
              <a:t>Attr56-</a:t>
            </a:r>
            <a:r>
              <a:rPr lang="en-IN" sz="1800" dirty="0"/>
              <a:t>(sales - cost of products sold) / sales</a:t>
            </a:r>
            <a:endParaRPr lang="en-US" sz="1800" dirty="0"/>
          </a:p>
          <a:p>
            <a:pPr lvl="1"/>
            <a:r>
              <a:rPr lang="en-US" sz="1800" b="1" dirty="0"/>
              <a:t>Attr46-</a:t>
            </a:r>
            <a:r>
              <a:rPr lang="en-IN" sz="1800" dirty="0"/>
              <a:t>(current assets - inventory) / short-term liabilities</a:t>
            </a:r>
            <a:endParaRPr lang="en-US" sz="1800" dirty="0"/>
          </a:p>
          <a:p>
            <a:pPr lvl="1"/>
            <a:r>
              <a:rPr lang="en-US" sz="1800" b="1" dirty="0"/>
              <a:t>Attr9-</a:t>
            </a:r>
            <a:r>
              <a:rPr lang="en-IN" sz="1800" dirty="0"/>
              <a:t>sales / total assets</a:t>
            </a:r>
            <a:endParaRPr lang="en-US" sz="1800" dirty="0"/>
          </a:p>
        </p:txBody>
      </p:sp>
      <p:pic>
        <p:nvPicPr>
          <p:cNvPr id="6146" name="Picture 2">
            <a:extLst>
              <a:ext uri="{FF2B5EF4-FFF2-40B4-BE49-F238E27FC236}">
                <a16:creationId xmlns:a16="http://schemas.microsoft.com/office/drawing/2014/main" id="{600F92F0-C6AF-D445-A4F1-F4452CF3841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6920" y="1595877"/>
            <a:ext cx="5384800" cy="3666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931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316E-95D7-AC46-AC40-9151F53D94F3}"/>
              </a:ext>
            </a:extLst>
          </p:cNvPr>
          <p:cNvSpPr>
            <a:spLocks noGrp="1"/>
          </p:cNvSpPr>
          <p:nvPr>
            <p:ph type="title"/>
          </p:nvPr>
        </p:nvSpPr>
        <p:spPr/>
        <p:txBody>
          <a:bodyPr>
            <a:normAutofit/>
          </a:bodyPr>
          <a:lstStyle/>
          <a:p>
            <a:r>
              <a:rPr lang="en-US" sz="3200" b="1" dirty="0"/>
              <a:t>Feature Importance using </a:t>
            </a:r>
            <a:r>
              <a:rPr lang="en-US" sz="3200" b="1" dirty="0" err="1"/>
              <a:t>XGBoostClassifier</a:t>
            </a:r>
            <a:endParaRPr lang="en-US" sz="3200" b="1" dirty="0"/>
          </a:p>
        </p:txBody>
      </p:sp>
      <p:sp>
        <p:nvSpPr>
          <p:cNvPr id="3" name="Content Placeholder 2">
            <a:extLst>
              <a:ext uri="{FF2B5EF4-FFF2-40B4-BE49-F238E27FC236}">
                <a16:creationId xmlns:a16="http://schemas.microsoft.com/office/drawing/2014/main" id="{64440761-EFDC-FA44-853C-1CF49C34ABC3}"/>
              </a:ext>
            </a:extLst>
          </p:cNvPr>
          <p:cNvSpPr>
            <a:spLocks noGrp="1"/>
          </p:cNvSpPr>
          <p:nvPr>
            <p:ph sz="half" idx="1"/>
          </p:nvPr>
        </p:nvSpPr>
        <p:spPr>
          <a:xfrm>
            <a:off x="609600" y="1467998"/>
            <a:ext cx="5384800" cy="4117553"/>
          </a:xfrm>
        </p:spPr>
        <p:txBody>
          <a:bodyPr/>
          <a:lstStyle/>
          <a:p>
            <a:r>
              <a:rPr lang="en-US" sz="1800" dirty="0"/>
              <a:t>The top 6 features obtained by using the Gradient Boosting Classifier-</a:t>
            </a:r>
            <a:r>
              <a:rPr lang="en-US" sz="1800" dirty="0" err="1"/>
              <a:t>XGBoost</a:t>
            </a:r>
            <a:r>
              <a:rPr lang="en-US" sz="1800" dirty="0"/>
              <a:t> were:</a:t>
            </a:r>
          </a:p>
          <a:p>
            <a:pPr lvl="1"/>
            <a:r>
              <a:rPr lang="en-US" sz="1800" b="1" dirty="0"/>
              <a:t>Attr27-</a:t>
            </a:r>
            <a:r>
              <a:rPr lang="en-IN" sz="1800" dirty="0"/>
              <a:t>profit on operating activities / financial expenses</a:t>
            </a:r>
            <a:endParaRPr lang="en-US" sz="1800" dirty="0"/>
          </a:p>
          <a:p>
            <a:pPr lvl="1"/>
            <a:r>
              <a:rPr lang="en-US" sz="1800" b="1" dirty="0"/>
              <a:t>Attr46-</a:t>
            </a:r>
            <a:r>
              <a:rPr lang="en-IN" sz="1800" dirty="0"/>
              <a:t>(current assets - inventory) / short-term liabilities</a:t>
            </a:r>
            <a:endParaRPr lang="en-US" sz="1800" dirty="0"/>
          </a:p>
          <a:p>
            <a:pPr lvl="1"/>
            <a:r>
              <a:rPr lang="en-US" sz="1800" b="1" dirty="0"/>
              <a:t>Attr26-</a:t>
            </a:r>
            <a:r>
              <a:rPr lang="en-IN" sz="1800" dirty="0"/>
              <a:t>(net profit + depreciation) / total liabilities</a:t>
            </a:r>
            <a:endParaRPr lang="en-US" sz="1800" dirty="0"/>
          </a:p>
          <a:p>
            <a:pPr lvl="1"/>
            <a:r>
              <a:rPr lang="en-US" sz="1800" b="1" dirty="0"/>
              <a:t>Attr34-</a:t>
            </a:r>
            <a:r>
              <a:rPr lang="en-IN" sz="1800" dirty="0"/>
              <a:t>operating expenses / total liabilities</a:t>
            </a:r>
            <a:endParaRPr lang="en-US" sz="1800" dirty="0"/>
          </a:p>
          <a:p>
            <a:pPr lvl="1"/>
            <a:r>
              <a:rPr lang="en-US" sz="1800" b="1" dirty="0"/>
              <a:t>Attr5-</a:t>
            </a:r>
            <a:r>
              <a:rPr lang="en-IN" sz="1800" dirty="0"/>
              <a:t> [(cash + short-term securities + receivables - short-term liabilities) / (operating expenses - depreciation)] * 365</a:t>
            </a:r>
            <a:endParaRPr lang="en-US" sz="1800" dirty="0"/>
          </a:p>
          <a:p>
            <a:pPr lvl="1"/>
            <a:r>
              <a:rPr lang="en-US" sz="1800" b="1" dirty="0"/>
              <a:t>Attr42-</a:t>
            </a:r>
            <a:r>
              <a:rPr lang="en-IN" sz="1800" dirty="0"/>
              <a:t>profit on operating activities / sales</a:t>
            </a:r>
            <a:endParaRPr lang="en-US" sz="1800" dirty="0"/>
          </a:p>
          <a:p>
            <a:endParaRPr lang="en-US" sz="1800" dirty="0"/>
          </a:p>
        </p:txBody>
      </p:sp>
      <p:pic>
        <p:nvPicPr>
          <p:cNvPr id="7170" name="Picture 2">
            <a:extLst>
              <a:ext uri="{FF2B5EF4-FFF2-40B4-BE49-F238E27FC236}">
                <a16:creationId xmlns:a16="http://schemas.microsoft.com/office/drawing/2014/main" id="{BC91B7D9-53BF-604B-BC80-58907C50DE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1787687"/>
            <a:ext cx="5384800" cy="3666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12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8503-5464-2944-B07D-F2F848B03072}"/>
              </a:ext>
            </a:extLst>
          </p:cNvPr>
          <p:cNvSpPr>
            <a:spLocks noGrp="1"/>
          </p:cNvSpPr>
          <p:nvPr>
            <p:ph type="title"/>
          </p:nvPr>
        </p:nvSpPr>
        <p:spPr/>
        <p:txBody>
          <a:bodyPr/>
          <a:lstStyle/>
          <a:p>
            <a:r>
              <a:rPr lang="en-US" b="1" dirty="0"/>
              <a:t>Feature Importance</a:t>
            </a:r>
          </a:p>
        </p:txBody>
      </p:sp>
      <p:sp>
        <p:nvSpPr>
          <p:cNvPr id="3" name="Content Placeholder 2">
            <a:extLst>
              <a:ext uri="{FF2B5EF4-FFF2-40B4-BE49-F238E27FC236}">
                <a16:creationId xmlns:a16="http://schemas.microsoft.com/office/drawing/2014/main" id="{49BAA6CA-B83E-C84D-B1BB-50D684E453D7}"/>
              </a:ext>
            </a:extLst>
          </p:cNvPr>
          <p:cNvSpPr>
            <a:spLocks noGrp="1"/>
          </p:cNvSpPr>
          <p:nvPr>
            <p:ph sz="half" idx="1"/>
          </p:nvPr>
        </p:nvSpPr>
        <p:spPr>
          <a:xfrm>
            <a:off x="609600" y="2103437"/>
            <a:ext cx="10972800" cy="4525963"/>
          </a:xfrm>
        </p:spPr>
        <p:txBody>
          <a:bodyPr/>
          <a:lstStyle/>
          <a:p>
            <a:r>
              <a:rPr lang="en-IN" sz="2400" dirty="0"/>
              <a:t>Both Random Forest and </a:t>
            </a:r>
            <a:r>
              <a:rPr lang="en-IN" sz="2400" dirty="0" err="1"/>
              <a:t>XGBoost</a:t>
            </a:r>
            <a:r>
              <a:rPr lang="en-IN" sz="2400" dirty="0"/>
              <a:t> classifier found Attr27 which was profit on operating activities / financial expenses to be the most important factor in determining risk of bankruptcy. This should be one of the first considerations when looking at bankruptcy risks for potential or current clients/companies.</a:t>
            </a:r>
          </a:p>
          <a:p>
            <a:r>
              <a:rPr lang="en-IN" sz="2400" dirty="0"/>
              <a:t>Clients with larger operating expenses were at a far greater risks of bankruptcy according to features identified by the model. Profit, liabilities and assets while also important, were far outweighed by bankruptcy risks due to large operation expenses.</a:t>
            </a:r>
          </a:p>
        </p:txBody>
      </p:sp>
    </p:spTree>
    <p:extLst>
      <p:ext uri="{BB962C8B-B14F-4D97-AF65-F5344CB8AC3E}">
        <p14:creationId xmlns:p14="http://schemas.microsoft.com/office/powerpoint/2010/main" val="1859757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FABE-4ACA-9044-B29B-479ACADA4176}"/>
              </a:ext>
            </a:extLst>
          </p:cNvPr>
          <p:cNvSpPr>
            <a:spLocks noGrp="1"/>
          </p:cNvSpPr>
          <p:nvPr>
            <p:ph type="title"/>
          </p:nvPr>
        </p:nvSpPr>
        <p:spPr/>
        <p:txBody>
          <a:bodyPr/>
          <a:lstStyle/>
          <a:p>
            <a:r>
              <a:rPr lang="en-US" b="1" dirty="0"/>
              <a:t>ROC Curve</a:t>
            </a:r>
          </a:p>
        </p:txBody>
      </p:sp>
      <p:pic>
        <p:nvPicPr>
          <p:cNvPr id="5122" name="Picture 2">
            <a:extLst>
              <a:ext uri="{FF2B5EF4-FFF2-40B4-BE49-F238E27FC236}">
                <a16:creationId xmlns:a16="http://schemas.microsoft.com/office/drawing/2014/main" id="{94DD6518-F1CD-7F4A-86FE-6E2C3A2D867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1" y="2634267"/>
            <a:ext cx="5384800" cy="3829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AB5D97D-EBF8-6349-8076-29FC434D98A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85735" y="2634266"/>
            <a:ext cx="5384800" cy="3829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890356C-45BA-C64C-923A-42021F3A0C6C}"/>
              </a:ext>
            </a:extLst>
          </p:cNvPr>
          <p:cNvSpPr/>
          <p:nvPr/>
        </p:nvSpPr>
        <p:spPr>
          <a:xfrm>
            <a:off x="521464" y="1433937"/>
            <a:ext cx="11060935" cy="646331"/>
          </a:xfrm>
          <a:prstGeom prst="rect">
            <a:avLst/>
          </a:prstGeom>
        </p:spPr>
        <p:txBody>
          <a:bodyPr wrap="square">
            <a:spAutoFit/>
          </a:bodyPr>
          <a:lstStyle/>
          <a:p>
            <a:r>
              <a:rPr lang="en-US" dirty="0"/>
              <a:t>Although both Random Forest and </a:t>
            </a:r>
            <a:r>
              <a:rPr lang="en-US" dirty="0" err="1"/>
              <a:t>XGBoost</a:t>
            </a:r>
            <a:r>
              <a:rPr lang="en-US" dirty="0"/>
              <a:t> is performing good but </a:t>
            </a:r>
            <a:r>
              <a:rPr lang="en-US" dirty="0" err="1"/>
              <a:t>XGBoost</a:t>
            </a:r>
            <a:r>
              <a:rPr lang="en-US" dirty="0"/>
              <a:t> seems to be winning between both with </a:t>
            </a:r>
            <a:r>
              <a:rPr lang="en-US" dirty="0" err="1"/>
              <a:t>auc</a:t>
            </a:r>
            <a:r>
              <a:rPr lang="en-US" dirty="0"/>
              <a:t>=0.9220.</a:t>
            </a:r>
          </a:p>
        </p:txBody>
      </p:sp>
    </p:spTree>
    <p:extLst>
      <p:ext uri="{BB962C8B-B14F-4D97-AF65-F5344CB8AC3E}">
        <p14:creationId xmlns:p14="http://schemas.microsoft.com/office/powerpoint/2010/main" val="747741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66A1-36A1-384E-A54F-D10F83A189EC}"/>
              </a:ext>
            </a:extLst>
          </p:cNvPr>
          <p:cNvSpPr>
            <a:spLocks noGrp="1"/>
          </p:cNvSpPr>
          <p:nvPr>
            <p:ph type="title"/>
          </p:nvPr>
        </p:nvSpPr>
        <p:spPr/>
        <p:txBody>
          <a:bodyPr/>
          <a:lstStyle/>
          <a:p>
            <a:r>
              <a:rPr lang="en-US" b="1" dirty="0"/>
              <a:t>Performance Metrics </a:t>
            </a:r>
            <a:r>
              <a:rPr lang="en-US" b="1" dirty="0" err="1"/>
              <a:t>Comaprison</a:t>
            </a:r>
            <a:r>
              <a:rPr lang="en-US" b="1" dirty="0"/>
              <a:t> Table</a:t>
            </a:r>
          </a:p>
        </p:txBody>
      </p:sp>
      <p:graphicFrame>
        <p:nvGraphicFramePr>
          <p:cNvPr id="5" name="Table 5">
            <a:extLst>
              <a:ext uri="{FF2B5EF4-FFF2-40B4-BE49-F238E27FC236}">
                <a16:creationId xmlns:a16="http://schemas.microsoft.com/office/drawing/2014/main" id="{318AE6B2-8DD7-3344-A45E-8FDD5698C6B5}"/>
              </a:ext>
            </a:extLst>
          </p:cNvPr>
          <p:cNvGraphicFramePr>
            <a:graphicFrameLocks noGrp="1"/>
          </p:cNvGraphicFramePr>
          <p:nvPr>
            <p:ph sz="half" idx="1"/>
            <p:extLst>
              <p:ext uri="{D42A27DB-BD31-4B8C-83A1-F6EECF244321}">
                <p14:modId xmlns:p14="http://schemas.microsoft.com/office/powerpoint/2010/main" val="1783140800"/>
              </p:ext>
            </p:extLst>
          </p:nvPr>
        </p:nvGraphicFramePr>
        <p:xfrm>
          <a:off x="1342221" y="3125578"/>
          <a:ext cx="9344141" cy="3337560"/>
        </p:xfrm>
        <a:graphic>
          <a:graphicData uri="http://schemas.openxmlformats.org/drawingml/2006/table">
            <a:tbl>
              <a:tblPr firstRow="1" bandRow="1">
                <a:tableStyleId>{5C22544A-7EE6-4342-B048-85BDC9FD1C3A}</a:tableStyleId>
              </a:tblPr>
              <a:tblGrid>
                <a:gridCol w="1764536">
                  <a:extLst>
                    <a:ext uri="{9D8B030D-6E8A-4147-A177-3AD203B41FA5}">
                      <a16:colId xmlns:a16="http://schemas.microsoft.com/office/drawing/2014/main" val="1845476205"/>
                    </a:ext>
                  </a:extLst>
                </a:gridCol>
                <a:gridCol w="1454226">
                  <a:extLst>
                    <a:ext uri="{9D8B030D-6E8A-4147-A177-3AD203B41FA5}">
                      <a16:colId xmlns:a16="http://schemas.microsoft.com/office/drawing/2014/main" val="2218371740"/>
                    </a:ext>
                  </a:extLst>
                </a:gridCol>
                <a:gridCol w="1033348">
                  <a:extLst>
                    <a:ext uri="{9D8B030D-6E8A-4147-A177-3AD203B41FA5}">
                      <a16:colId xmlns:a16="http://schemas.microsoft.com/office/drawing/2014/main" val="1367215492"/>
                    </a:ext>
                  </a:extLst>
                </a:gridCol>
                <a:gridCol w="1390363">
                  <a:extLst>
                    <a:ext uri="{9D8B030D-6E8A-4147-A177-3AD203B41FA5}">
                      <a16:colId xmlns:a16="http://schemas.microsoft.com/office/drawing/2014/main" val="2076932226"/>
                    </a:ext>
                  </a:extLst>
                </a:gridCol>
                <a:gridCol w="1388126">
                  <a:extLst>
                    <a:ext uri="{9D8B030D-6E8A-4147-A177-3AD203B41FA5}">
                      <a16:colId xmlns:a16="http://schemas.microsoft.com/office/drawing/2014/main" val="2109705355"/>
                    </a:ext>
                  </a:extLst>
                </a:gridCol>
                <a:gridCol w="1057619">
                  <a:extLst>
                    <a:ext uri="{9D8B030D-6E8A-4147-A177-3AD203B41FA5}">
                      <a16:colId xmlns:a16="http://schemas.microsoft.com/office/drawing/2014/main" val="2145525518"/>
                    </a:ext>
                  </a:extLst>
                </a:gridCol>
                <a:gridCol w="1255923">
                  <a:extLst>
                    <a:ext uri="{9D8B030D-6E8A-4147-A177-3AD203B41FA5}">
                      <a16:colId xmlns:a16="http://schemas.microsoft.com/office/drawing/2014/main" val="1931341607"/>
                    </a:ext>
                  </a:extLst>
                </a:gridCol>
              </a:tblGrid>
              <a:tr h="370840">
                <a:tc>
                  <a:txBody>
                    <a:bodyPr/>
                    <a:lstStyle/>
                    <a:p>
                      <a:r>
                        <a:rPr lang="en-US" dirty="0"/>
                        <a:t>Method</a:t>
                      </a:r>
                    </a:p>
                  </a:txBody>
                  <a:tcPr/>
                </a:tc>
                <a:tc>
                  <a:txBody>
                    <a:bodyPr/>
                    <a:lstStyle/>
                    <a:p>
                      <a:r>
                        <a:rPr lang="en-US" dirty="0"/>
                        <a:t>Parameters</a:t>
                      </a:r>
                    </a:p>
                  </a:txBody>
                  <a:tcPr/>
                </a:tc>
                <a:tc>
                  <a:txBody>
                    <a:bodyPr/>
                    <a:lstStyle/>
                    <a:p>
                      <a:r>
                        <a:rPr lang="en-US" dirty="0"/>
                        <a:t>Dataset</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4070349423"/>
                  </a:ext>
                </a:extLst>
              </a:tr>
              <a:tr h="370840">
                <a:tc>
                  <a:txBody>
                    <a:bodyPr/>
                    <a:lstStyle/>
                    <a:p>
                      <a:r>
                        <a:rPr lang="en-US" dirty="0"/>
                        <a:t>Random Forest</a:t>
                      </a:r>
                    </a:p>
                  </a:txBody>
                  <a:tcPr/>
                </a:tc>
                <a:tc>
                  <a:txBody>
                    <a:bodyPr/>
                    <a:lstStyle/>
                    <a:p>
                      <a:r>
                        <a:rPr lang="en-US" dirty="0"/>
                        <a:t>Default</a:t>
                      </a:r>
                    </a:p>
                  </a:txBody>
                  <a:tcPr/>
                </a:tc>
                <a:tc>
                  <a:txBody>
                    <a:bodyPr/>
                    <a:lstStyle/>
                    <a:p>
                      <a:r>
                        <a:rPr lang="en-US" dirty="0"/>
                        <a:t>Train</a:t>
                      </a:r>
                    </a:p>
                  </a:txBody>
                  <a:tcPr/>
                </a:tc>
                <a:tc>
                  <a:txBody>
                    <a:bodyPr/>
                    <a:lstStyle/>
                    <a:p>
                      <a:r>
                        <a:rPr lang="en-US" dirty="0"/>
                        <a:t>1.0000</a:t>
                      </a:r>
                    </a:p>
                  </a:txBody>
                  <a:tcPr/>
                </a:tc>
                <a:tc>
                  <a:txBody>
                    <a:bodyPr/>
                    <a:lstStyle/>
                    <a:p>
                      <a:r>
                        <a:rPr lang="en-US" dirty="0"/>
                        <a:t>1.0000</a:t>
                      </a:r>
                    </a:p>
                  </a:txBody>
                  <a:tcPr/>
                </a:tc>
                <a:tc>
                  <a:txBody>
                    <a:bodyPr/>
                    <a:lstStyle/>
                    <a:p>
                      <a:r>
                        <a:rPr lang="en-US" dirty="0"/>
                        <a:t>1.0000</a:t>
                      </a:r>
                    </a:p>
                  </a:txBody>
                  <a:tcPr/>
                </a:tc>
                <a:tc>
                  <a:txBody>
                    <a:bodyPr/>
                    <a:lstStyle/>
                    <a:p>
                      <a:r>
                        <a:rPr lang="en-US" dirty="0"/>
                        <a:t>1.0000</a:t>
                      </a:r>
                    </a:p>
                  </a:txBody>
                  <a:tcPr/>
                </a:tc>
                <a:extLst>
                  <a:ext uri="{0D108BD9-81ED-4DB2-BD59-A6C34878D82A}">
                    <a16:rowId xmlns:a16="http://schemas.microsoft.com/office/drawing/2014/main" val="3908131231"/>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0.9651</a:t>
                      </a:r>
                    </a:p>
                  </a:txBody>
                  <a:tcPr/>
                </a:tc>
                <a:tc>
                  <a:txBody>
                    <a:bodyPr/>
                    <a:lstStyle/>
                    <a:p>
                      <a:r>
                        <a:rPr lang="en-US" dirty="0"/>
                        <a:t>0.9968</a:t>
                      </a:r>
                    </a:p>
                  </a:txBody>
                  <a:tcPr/>
                </a:tc>
                <a:tc>
                  <a:txBody>
                    <a:bodyPr/>
                    <a:lstStyle/>
                    <a:p>
                      <a:r>
                        <a:rPr lang="en-US" dirty="0"/>
                        <a:t>0.3604</a:t>
                      </a:r>
                    </a:p>
                  </a:txBody>
                  <a:tcPr/>
                </a:tc>
                <a:tc>
                  <a:txBody>
                    <a:bodyPr/>
                    <a:lstStyle/>
                    <a:p>
                      <a:r>
                        <a:rPr lang="en-US" dirty="0"/>
                        <a:t>0.9819</a:t>
                      </a:r>
                    </a:p>
                  </a:txBody>
                  <a:tcPr/>
                </a:tc>
                <a:extLst>
                  <a:ext uri="{0D108BD9-81ED-4DB2-BD59-A6C34878D82A}">
                    <a16:rowId xmlns:a16="http://schemas.microsoft.com/office/drawing/2014/main" val="2348628119"/>
                  </a:ext>
                </a:extLst>
              </a:tr>
              <a:tr h="370840">
                <a:tc>
                  <a:txBody>
                    <a:bodyPr/>
                    <a:lstStyle/>
                    <a:p>
                      <a:endParaRPr lang="en-US" dirty="0"/>
                    </a:p>
                  </a:txBody>
                  <a:tcPr/>
                </a:tc>
                <a:tc>
                  <a:txBody>
                    <a:bodyPr/>
                    <a:lstStyle/>
                    <a:p>
                      <a:r>
                        <a:rPr lang="en-US" dirty="0"/>
                        <a:t>Best</a:t>
                      </a:r>
                    </a:p>
                  </a:txBody>
                  <a:tcPr/>
                </a:tc>
                <a:tc>
                  <a:txBody>
                    <a:bodyPr/>
                    <a:lstStyle/>
                    <a:p>
                      <a:r>
                        <a:rPr lang="en-US" dirty="0"/>
                        <a:t>Train</a:t>
                      </a:r>
                    </a:p>
                  </a:txBody>
                  <a:tcPr/>
                </a:tc>
                <a:tc>
                  <a:txBody>
                    <a:bodyPr/>
                    <a:lstStyle/>
                    <a:p>
                      <a:r>
                        <a:rPr lang="en-US" dirty="0"/>
                        <a:t>0.9711</a:t>
                      </a:r>
                    </a:p>
                  </a:txBody>
                  <a:tcPr/>
                </a:tc>
                <a:tc>
                  <a:txBody>
                    <a:bodyPr/>
                    <a:lstStyle/>
                    <a:p>
                      <a:r>
                        <a:rPr lang="en-US" dirty="0"/>
                        <a:t>1.0000</a:t>
                      </a:r>
                    </a:p>
                  </a:txBody>
                  <a:tcPr/>
                </a:tc>
                <a:tc>
                  <a:txBody>
                    <a:bodyPr/>
                    <a:lstStyle/>
                    <a:p>
                      <a:r>
                        <a:rPr lang="en-US" dirty="0"/>
                        <a:t>0.3935</a:t>
                      </a:r>
                    </a:p>
                  </a:txBody>
                  <a:tcPr/>
                </a:tc>
                <a:tc>
                  <a:txBody>
                    <a:bodyPr/>
                    <a:lstStyle/>
                    <a:p>
                      <a:r>
                        <a:rPr lang="en-US" dirty="0"/>
                        <a:t>0.9851</a:t>
                      </a:r>
                    </a:p>
                  </a:txBody>
                  <a:tcPr/>
                </a:tc>
                <a:extLst>
                  <a:ext uri="{0D108BD9-81ED-4DB2-BD59-A6C34878D82A}">
                    <a16:rowId xmlns:a16="http://schemas.microsoft.com/office/drawing/2014/main" val="3272104883"/>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0.9639</a:t>
                      </a:r>
                    </a:p>
                  </a:txBody>
                  <a:tcPr/>
                </a:tc>
                <a:tc>
                  <a:txBody>
                    <a:bodyPr/>
                    <a:lstStyle/>
                    <a:p>
                      <a:r>
                        <a:rPr lang="en-US" dirty="0"/>
                        <a:t>0.9992</a:t>
                      </a:r>
                    </a:p>
                  </a:txBody>
                  <a:tcPr/>
                </a:tc>
                <a:tc>
                  <a:txBody>
                    <a:bodyPr/>
                    <a:lstStyle/>
                    <a:p>
                      <a:r>
                        <a:rPr lang="en-US" dirty="0"/>
                        <a:t>0.2902</a:t>
                      </a:r>
                    </a:p>
                  </a:txBody>
                  <a:tcPr/>
                </a:tc>
                <a:tc>
                  <a:txBody>
                    <a:bodyPr/>
                    <a:lstStyle/>
                    <a:p>
                      <a:r>
                        <a:rPr lang="en-US" dirty="0"/>
                        <a:t>0.9813</a:t>
                      </a:r>
                    </a:p>
                  </a:txBody>
                  <a:tcPr/>
                </a:tc>
                <a:extLst>
                  <a:ext uri="{0D108BD9-81ED-4DB2-BD59-A6C34878D82A}">
                    <a16:rowId xmlns:a16="http://schemas.microsoft.com/office/drawing/2014/main" val="4213753077"/>
                  </a:ext>
                </a:extLst>
              </a:tr>
              <a:tr h="370840">
                <a:tc>
                  <a:txBody>
                    <a:bodyPr/>
                    <a:lstStyle/>
                    <a:p>
                      <a:r>
                        <a:rPr lang="en-US" dirty="0" err="1"/>
                        <a:t>XGBoost</a:t>
                      </a:r>
                      <a:endParaRPr lang="en-US" dirty="0"/>
                    </a:p>
                  </a:txBody>
                  <a:tcPr/>
                </a:tc>
                <a:tc>
                  <a:txBody>
                    <a:bodyPr/>
                    <a:lstStyle/>
                    <a:p>
                      <a:r>
                        <a:rPr lang="en-US" dirty="0"/>
                        <a:t>Default</a:t>
                      </a:r>
                    </a:p>
                  </a:txBody>
                  <a:tcPr/>
                </a:tc>
                <a:tc>
                  <a:txBody>
                    <a:bodyPr/>
                    <a:lstStyle/>
                    <a:p>
                      <a:r>
                        <a:rPr lang="en-US" dirty="0"/>
                        <a:t>Train</a:t>
                      </a:r>
                    </a:p>
                  </a:txBody>
                  <a:tcPr/>
                </a:tc>
                <a:tc>
                  <a:txBody>
                    <a:bodyPr/>
                    <a:lstStyle/>
                    <a:p>
                      <a:r>
                        <a:rPr lang="en-US" dirty="0"/>
                        <a:t>0.9734</a:t>
                      </a:r>
                    </a:p>
                  </a:txBody>
                  <a:tcPr/>
                </a:tc>
                <a:tc>
                  <a:txBody>
                    <a:bodyPr/>
                    <a:lstStyle/>
                    <a:p>
                      <a:r>
                        <a:rPr lang="en-US" dirty="0"/>
                        <a:t>0.9998</a:t>
                      </a:r>
                    </a:p>
                  </a:txBody>
                  <a:tcPr/>
                </a:tc>
                <a:tc>
                  <a:txBody>
                    <a:bodyPr/>
                    <a:lstStyle/>
                    <a:p>
                      <a:r>
                        <a:rPr lang="en-US" dirty="0"/>
                        <a:t>0.4852</a:t>
                      </a:r>
                    </a:p>
                  </a:txBody>
                  <a:tcPr/>
                </a:tc>
                <a:tc>
                  <a:txBody>
                    <a:bodyPr/>
                    <a:lstStyle/>
                    <a:p>
                      <a:r>
                        <a:rPr lang="en-US" dirty="0"/>
                        <a:t>0.9862</a:t>
                      </a:r>
                    </a:p>
                  </a:txBody>
                  <a:tcPr/>
                </a:tc>
                <a:extLst>
                  <a:ext uri="{0D108BD9-81ED-4DB2-BD59-A6C34878D82A}">
                    <a16:rowId xmlns:a16="http://schemas.microsoft.com/office/drawing/2014/main" val="440223628"/>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0.9689</a:t>
                      </a:r>
                    </a:p>
                  </a:txBody>
                  <a:tcPr/>
                </a:tc>
                <a:tc>
                  <a:txBody>
                    <a:bodyPr/>
                    <a:lstStyle/>
                    <a:p>
                      <a:r>
                        <a:rPr lang="en-US" dirty="0"/>
                        <a:t>0.9984</a:t>
                      </a:r>
                    </a:p>
                  </a:txBody>
                  <a:tcPr/>
                </a:tc>
                <a:tc>
                  <a:txBody>
                    <a:bodyPr/>
                    <a:lstStyle/>
                    <a:p>
                      <a:r>
                        <a:rPr lang="en-US" dirty="0"/>
                        <a:t>0.4085</a:t>
                      </a:r>
                    </a:p>
                  </a:txBody>
                  <a:tcPr/>
                </a:tc>
                <a:tc>
                  <a:txBody>
                    <a:bodyPr/>
                    <a:lstStyle/>
                    <a:p>
                      <a:r>
                        <a:rPr lang="en-US" dirty="0"/>
                        <a:t>0.9839</a:t>
                      </a:r>
                    </a:p>
                  </a:txBody>
                  <a:tcPr/>
                </a:tc>
                <a:extLst>
                  <a:ext uri="{0D108BD9-81ED-4DB2-BD59-A6C34878D82A}">
                    <a16:rowId xmlns:a16="http://schemas.microsoft.com/office/drawing/2014/main" val="2381991197"/>
                  </a:ext>
                </a:extLst>
              </a:tr>
              <a:tr h="370840">
                <a:tc>
                  <a:txBody>
                    <a:bodyPr/>
                    <a:lstStyle/>
                    <a:p>
                      <a:endParaRPr lang="en-US" dirty="0"/>
                    </a:p>
                  </a:txBody>
                  <a:tcPr/>
                </a:tc>
                <a:tc>
                  <a:txBody>
                    <a:bodyPr/>
                    <a:lstStyle/>
                    <a:p>
                      <a:r>
                        <a:rPr lang="en-US" dirty="0"/>
                        <a:t>Best</a:t>
                      </a:r>
                    </a:p>
                  </a:txBody>
                  <a:tcPr/>
                </a:tc>
                <a:tc>
                  <a:txBody>
                    <a:bodyPr/>
                    <a:lstStyle/>
                    <a:p>
                      <a:r>
                        <a:rPr lang="en-US" dirty="0"/>
                        <a:t>Train</a:t>
                      </a:r>
                    </a:p>
                  </a:txBody>
                  <a:tcPr/>
                </a:tc>
                <a:tc>
                  <a:txBody>
                    <a:bodyPr/>
                    <a:lstStyle/>
                    <a:p>
                      <a:r>
                        <a:rPr lang="en-US" dirty="0"/>
                        <a:t>0.9733</a:t>
                      </a:r>
                    </a:p>
                  </a:txBody>
                  <a:tcPr/>
                </a:tc>
                <a:tc>
                  <a:txBody>
                    <a:bodyPr/>
                    <a:lstStyle/>
                    <a:p>
                      <a:r>
                        <a:rPr lang="en-US" dirty="0"/>
                        <a:t>0.9998</a:t>
                      </a:r>
                    </a:p>
                  </a:txBody>
                  <a:tcPr/>
                </a:tc>
                <a:tc>
                  <a:txBody>
                    <a:bodyPr/>
                    <a:lstStyle/>
                    <a:p>
                      <a:r>
                        <a:rPr lang="en-US" dirty="0"/>
                        <a:t>0.4452</a:t>
                      </a:r>
                    </a:p>
                  </a:txBody>
                  <a:tcPr/>
                </a:tc>
                <a:tc>
                  <a:txBody>
                    <a:bodyPr/>
                    <a:lstStyle/>
                    <a:p>
                      <a:r>
                        <a:rPr lang="en-US" dirty="0"/>
                        <a:t>0.9862</a:t>
                      </a:r>
                    </a:p>
                  </a:txBody>
                  <a:tcPr/>
                </a:tc>
                <a:extLst>
                  <a:ext uri="{0D108BD9-81ED-4DB2-BD59-A6C34878D82A}">
                    <a16:rowId xmlns:a16="http://schemas.microsoft.com/office/drawing/2014/main" val="1134882376"/>
                  </a:ext>
                </a:extLst>
              </a:tr>
              <a:tr h="370840">
                <a:tc>
                  <a:txBody>
                    <a:bodyPr/>
                    <a:lstStyle/>
                    <a:p>
                      <a:endParaRPr lang="en-US" dirty="0"/>
                    </a:p>
                  </a:txBody>
                  <a:tcPr/>
                </a:tc>
                <a:tc>
                  <a:txBody>
                    <a:bodyPr/>
                    <a:lstStyle/>
                    <a:p>
                      <a:endParaRPr lang="en-US" dirty="0"/>
                    </a:p>
                  </a:txBody>
                  <a:tcPr/>
                </a:tc>
                <a:tc>
                  <a:txBody>
                    <a:bodyPr/>
                    <a:lstStyle/>
                    <a:p>
                      <a:r>
                        <a:rPr lang="en-US" dirty="0"/>
                        <a:t>Test</a:t>
                      </a:r>
                    </a:p>
                  </a:txBody>
                  <a:tcPr/>
                </a:tc>
                <a:tc>
                  <a:txBody>
                    <a:bodyPr/>
                    <a:lstStyle/>
                    <a:p>
                      <a:r>
                        <a:rPr lang="en-US" dirty="0"/>
                        <a:t>0.9690</a:t>
                      </a:r>
                    </a:p>
                  </a:txBody>
                  <a:tcPr/>
                </a:tc>
                <a:tc>
                  <a:txBody>
                    <a:bodyPr/>
                    <a:lstStyle/>
                    <a:p>
                      <a:r>
                        <a:rPr lang="en-US" dirty="0"/>
                        <a:t>0.9981</a:t>
                      </a:r>
                    </a:p>
                  </a:txBody>
                  <a:tcPr/>
                </a:tc>
                <a:tc>
                  <a:txBody>
                    <a:bodyPr/>
                    <a:lstStyle/>
                    <a:p>
                      <a:r>
                        <a:rPr lang="en-US" dirty="0"/>
                        <a:t>0.4173</a:t>
                      </a:r>
                    </a:p>
                  </a:txBody>
                  <a:tcPr/>
                </a:tc>
                <a:tc>
                  <a:txBody>
                    <a:bodyPr/>
                    <a:lstStyle/>
                    <a:p>
                      <a:r>
                        <a:rPr lang="en-US" dirty="0"/>
                        <a:t>0.9839</a:t>
                      </a:r>
                    </a:p>
                  </a:txBody>
                  <a:tcPr/>
                </a:tc>
                <a:extLst>
                  <a:ext uri="{0D108BD9-81ED-4DB2-BD59-A6C34878D82A}">
                    <a16:rowId xmlns:a16="http://schemas.microsoft.com/office/drawing/2014/main" val="481190027"/>
                  </a:ext>
                </a:extLst>
              </a:tr>
            </a:tbl>
          </a:graphicData>
        </a:graphic>
      </p:graphicFrame>
      <p:sp>
        <p:nvSpPr>
          <p:cNvPr id="3" name="Rectangle 2">
            <a:extLst>
              <a:ext uri="{FF2B5EF4-FFF2-40B4-BE49-F238E27FC236}">
                <a16:creationId xmlns:a16="http://schemas.microsoft.com/office/drawing/2014/main" id="{79F628B5-E9C9-404E-8FBB-733275B8009C}"/>
              </a:ext>
            </a:extLst>
          </p:cNvPr>
          <p:cNvSpPr/>
          <p:nvPr/>
        </p:nvSpPr>
        <p:spPr>
          <a:xfrm>
            <a:off x="701407" y="1487921"/>
            <a:ext cx="10712068" cy="1323439"/>
          </a:xfrm>
          <a:prstGeom prst="rect">
            <a:avLst/>
          </a:prstGeom>
        </p:spPr>
        <p:txBody>
          <a:bodyPr wrap="square">
            <a:spAutoFit/>
          </a:bodyPr>
          <a:lstStyle/>
          <a:p>
            <a:r>
              <a:rPr lang="en-IN" sz="2000" dirty="0">
                <a:latin typeface="var(--jp-content-font-family)"/>
              </a:rPr>
              <a:t>From the comparison table, we can say that the </a:t>
            </a:r>
            <a:r>
              <a:rPr lang="en-IN" sz="2000" dirty="0" err="1">
                <a:latin typeface="var(--jp-content-font-family)"/>
              </a:rPr>
              <a:t>XGBoost</a:t>
            </a:r>
            <a:r>
              <a:rPr lang="en-IN" sz="2000" dirty="0">
                <a:latin typeface="var(--jp-content-font-family)"/>
              </a:rPr>
              <a:t> with hyperparameters is the most </a:t>
            </a:r>
            <a:r>
              <a:rPr lang="en-IN" sz="2000" dirty="0" err="1">
                <a:latin typeface="var(--jp-content-font-family)"/>
              </a:rPr>
              <a:t>efffective</a:t>
            </a:r>
            <a:r>
              <a:rPr lang="en-IN" sz="2000" dirty="0">
                <a:latin typeface="var(--jp-content-font-family)"/>
              </a:rPr>
              <a:t> model. Precision of target was at 0.9984, this was only outperformed by the </a:t>
            </a:r>
            <a:r>
              <a:rPr lang="en-IN" sz="2000" dirty="0" err="1">
                <a:latin typeface="var(--jp-content-font-family)"/>
              </a:rPr>
              <a:t>XGBoost</a:t>
            </a:r>
            <a:r>
              <a:rPr lang="en-IN" sz="2000" dirty="0">
                <a:latin typeface="var(--jp-content-font-family)"/>
              </a:rPr>
              <a:t> model. However, our critical metric Recall=0.4173 was also outperformed by </a:t>
            </a:r>
            <a:r>
              <a:rPr lang="en-IN" sz="2000" dirty="0" err="1">
                <a:latin typeface="var(--jp-content-font-family)"/>
              </a:rPr>
              <a:t>XGBoost</a:t>
            </a:r>
            <a:r>
              <a:rPr lang="en-IN" sz="2000" dirty="0">
                <a:latin typeface="var(--jp-content-font-family)"/>
              </a:rPr>
              <a:t> only.</a:t>
            </a:r>
          </a:p>
          <a:p>
            <a:endParaRPr lang="en-IN" sz="2000" dirty="0">
              <a:effectLst/>
              <a:latin typeface="var(--jp-content-font-family)"/>
            </a:endParaRPr>
          </a:p>
        </p:txBody>
      </p:sp>
    </p:spTree>
    <p:extLst>
      <p:ext uri="{BB962C8B-B14F-4D97-AF65-F5344CB8AC3E}">
        <p14:creationId xmlns:p14="http://schemas.microsoft.com/office/powerpoint/2010/main" val="1464510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A767-E45D-7043-ABEA-B68A138C1362}"/>
              </a:ext>
            </a:extLst>
          </p:cNvPr>
          <p:cNvSpPr>
            <a:spLocks noGrp="1"/>
          </p:cNvSpPr>
          <p:nvPr>
            <p:ph type="title"/>
          </p:nvPr>
        </p:nvSpPr>
        <p:spPr/>
        <p:txBody>
          <a:bodyPr/>
          <a:lstStyle/>
          <a:p>
            <a:r>
              <a:rPr lang="en-US" b="1" dirty="0"/>
              <a:t>Case Conclusion</a:t>
            </a:r>
          </a:p>
        </p:txBody>
      </p:sp>
      <p:sp>
        <p:nvSpPr>
          <p:cNvPr id="3" name="Content Placeholder 2">
            <a:extLst>
              <a:ext uri="{FF2B5EF4-FFF2-40B4-BE49-F238E27FC236}">
                <a16:creationId xmlns:a16="http://schemas.microsoft.com/office/drawing/2014/main" id="{1ECC8418-F9BE-504B-A155-48B33AB70138}"/>
              </a:ext>
            </a:extLst>
          </p:cNvPr>
          <p:cNvSpPr>
            <a:spLocks noGrp="1"/>
          </p:cNvSpPr>
          <p:nvPr>
            <p:ph sz="half" idx="1"/>
          </p:nvPr>
        </p:nvSpPr>
        <p:spPr>
          <a:xfrm>
            <a:off x="609599" y="1600201"/>
            <a:ext cx="10972799" cy="4778565"/>
          </a:xfrm>
        </p:spPr>
        <p:txBody>
          <a:bodyPr/>
          <a:lstStyle/>
          <a:p>
            <a:r>
              <a:rPr lang="en-IN" sz="2400" dirty="0" err="1"/>
              <a:t>RandomForest</a:t>
            </a:r>
            <a:r>
              <a:rPr lang="en-IN" sz="2400" dirty="0"/>
              <a:t> and </a:t>
            </a:r>
            <a:r>
              <a:rPr lang="en-IN" sz="2400" dirty="0" err="1"/>
              <a:t>XGBoost</a:t>
            </a:r>
            <a:r>
              <a:rPr lang="en-IN" sz="2400" dirty="0"/>
              <a:t> had comparable precision and accuracy, but </a:t>
            </a:r>
            <a:r>
              <a:rPr lang="en-IN" sz="2400" dirty="0" err="1"/>
              <a:t>XGBoost</a:t>
            </a:r>
            <a:r>
              <a:rPr lang="en-IN" sz="2400" dirty="0"/>
              <a:t> model performed slightly better in terms of recall. The higher Recall-Precision distribution across different thresholds also suggest that </a:t>
            </a:r>
            <a:r>
              <a:rPr lang="en-IN" sz="2400" dirty="0" err="1"/>
              <a:t>XGBoost</a:t>
            </a:r>
            <a:r>
              <a:rPr lang="en-IN" sz="2400" dirty="0"/>
              <a:t> is the better model.</a:t>
            </a:r>
          </a:p>
          <a:p>
            <a:r>
              <a:rPr lang="en-IN" sz="2400" dirty="0"/>
              <a:t>Features such as Attr34 (operating expenses / total liabilities), Attr27(profit on operating activities / financial expenses), and Attr46 ((current assets – inventory) / short-term liabilities) are three most important factors for determining bankruptcies. </a:t>
            </a:r>
          </a:p>
          <a:p>
            <a:r>
              <a:rPr lang="en-IN" sz="2400" dirty="0"/>
              <a:t>Further research is needed determine if these top features contribute to bankruptcies or not. Additionally, we could explore different sampling techniques to balance the dataset along with other ensemble methods.</a:t>
            </a:r>
          </a:p>
          <a:p>
            <a:pPr marL="0" indent="0">
              <a:buNone/>
            </a:pPr>
            <a:endParaRPr lang="en-IN" sz="2400" dirty="0"/>
          </a:p>
        </p:txBody>
      </p:sp>
    </p:spTree>
    <p:extLst>
      <p:ext uri="{BB962C8B-B14F-4D97-AF65-F5344CB8AC3E}">
        <p14:creationId xmlns:p14="http://schemas.microsoft.com/office/powerpoint/2010/main" val="353093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9545-83CC-6E49-BED5-F939BEDAE6D7}"/>
              </a:ext>
            </a:extLst>
          </p:cNvPr>
          <p:cNvSpPr>
            <a:spLocks noGrp="1"/>
          </p:cNvSpPr>
          <p:nvPr>
            <p:ph type="title"/>
          </p:nvPr>
        </p:nvSpPr>
        <p:spPr>
          <a:xfrm>
            <a:off x="609600" y="228600"/>
            <a:ext cx="7168308" cy="1143000"/>
          </a:xfrm>
        </p:spPr>
        <p:txBody>
          <a:bodyPr/>
          <a:lstStyle/>
          <a:p>
            <a:r>
              <a:rPr lang="en-US" b="1" dirty="0"/>
              <a:t>Data Description</a:t>
            </a:r>
          </a:p>
        </p:txBody>
      </p:sp>
      <p:sp>
        <p:nvSpPr>
          <p:cNvPr id="3" name="Content Placeholder 2">
            <a:extLst>
              <a:ext uri="{FF2B5EF4-FFF2-40B4-BE49-F238E27FC236}">
                <a16:creationId xmlns:a16="http://schemas.microsoft.com/office/drawing/2014/main" id="{919D508D-5875-FD47-995F-56A97A024361}"/>
              </a:ext>
            </a:extLst>
          </p:cNvPr>
          <p:cNvSpPr>
            <a:spLocks noGrp="1"/>
          </p:cNvSpPr>
          <p:nvPr>
            <p:ph idx="1"/>
          </p:nvPr>
        </p:nvSpPr>
        <p:spPr>
          <a:xfrm>
            <a:off x="929089" y="2228163"/>
            <a:ext cx="4645446" cy="3544676"/>
          </a:xfrm>
        </p:spPr>
        <p:txBody>
          <a:bodyPr/>
          <a:lstStyle/>
          <a:p>
            <a:r>
              <a:rPr lang="en-US" sz="2400" dirty="0"/>
              <a:t>The 5 datasets were merged, and a single data frame was created. The variable names were as Attr1, Attr2, etc. All the variables in the dataset were in numeric (float) format except the target variable ‘class’ which was in object format.</a:t>
            </a:r>
          </a:p>
          <a:p>
            <a:pPr marL="0" indent="0">
              <a:buNone/>
            </a:pPr>
            <a:endParaRPr lang="en-US" sz="2400" dirty="0"/>
          </a:p>
        </p:txBody>
      </p:sp>
      <p:pic>
        <p:nvPicPr>
          <p:cNvPr id="5" name="Picture 4" descr="A picture containing table&#10;&#10;Description automatically generated">
            <a:extLst>
              <a:ext uri="{FF2B5EF4-FFF2-40B4-BE49-F238E27FC236}">
                <a16:creationId xmlns:a16="http://schemas.microsoft.com/office/drawing/2014/main" id="{6D7D0968-652D-924C-BD86-E4C6C13F9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9" y="380445"/>
            <a:ext cx="3502021" cy="637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A9B-C637-FC40-A36D-914DB0171A25}"/>
              </a:ext>
            </a:extLst>
          </p:cNvPr>
          <p:cNvSpPr>
            <a:spLocks noGrp="1"/>
          </p:cNvSpPr>
          <p:nvPr>
            <p:ph type="title"/>
          </p:nvPr>
        </p:nvSpPr>
        <p:spPr/>
        <p:txBody>
          <a:bodyPr/>
          <a:lstStyle/>
          <a:p>
            <a:r>
              <a:rPr lang="en-US" b="1" dirty="0"/>
              <a:t>Missing Values</a:t>
            </a:r>
          </a:p>
        </p:txBody>
      </p:sp>
      <p:sp>
        <p:nvSpPr>
          <p:cNvPr id="3" name="Content Placeholder 2">
            <a:extLst>
              <a:ext uri="{FF2B5EF4-FFF2-40B4-BE49-F238E27FC236}">
                <a16:creationId xmlns:a16="http://schemas.microsoft.com/office/drawing/2014/main" id="{30604AC5-4B36-D747-8284-CD234B06BDCC}"/>
              </a:ext>
            </a:extLst>
          </p:cNvPr>
          <p:cNvSpPr>
            <a:spLocks noGrp="1"/>
          </p:cNvSpPr>
          <p:nvPr>
            <p:ph idx="1"/>
          </p:nvPr>
        </p:nvSpPr>
        <p:spPr>
          <a:xfrm>
            <a:off x="1" y="1553378"/>
            <a:ext cx="6096000" cy="5076021"/>
          </a:xfrm>
        </p:spPr>
        <p:txBody>
          <a:bodyPr/>
          <a:lstStyle/>
          <a:p>
            <a:r>
              <a:rPr lang="en-US" sz="2400" dirty="0"/>
              <a:t>Many of the variables seem to have missing values. </a:t>
            </a:r>
          </a:p>
          <a:p>
            <a:r>
              <a:rPr lang="en-US" sz="2400" dirty="0"/>
              <a:t>Column ‘Attr21’ has approximately 13% missing data.</a:t>
            </a:r>
          </a:p>
          <a:p>
            <a:r>
              <a:rPr lang="en-US" sz="2400" dirty="0"/>
              <a:t>Column ‘Attr37’ has approximately 45% missing data.</a:t>
            </a:r>
          </a:p>
          <a:p>
            <a:r>
              <a:rPr lang="en-US" sz="2400" dirty="0"/>
              <a:t>These columns were dropped in the further analysis because it don’t contribute much while doing the predictions for bankruptcy.</a:t>
            </a:r>
          </a:p>
          <a:p>
            <a:r>
              <a:rPr lang="en-US" sz="2400" dirty="0"/>
              <a:t>Other columns were imputed by the mean of the respective columns after splitting the dataset for modeling. </a:t>
            </a:r>
          </a:p>
        </p:txBody>
      </p:sp>
      <p:pic>
        <p:nvPicPr>
          <p:cNvPr id="1026" name="Picture 2">
            <a:extLst>
              <a:ext uri="{FF2B5EF4-FFF2-40B4-BE49-F238E27FC236}">
                <a16:creationId xmlns:a16="http://schemas.microsoft.com/office/drawing/2014/main" id="{53F155AA-FBC8-1443-ABE2-F14B40082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167" y="1476260"/>
            <a:ext cx="5458546" cy="5249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61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1AE27F8-124B-4318-9FCB-91B18B484D37}"/>
              </a:ext>
            </a:extLst>
          </p:cNvPr>
          <p:cNvSpPr>
            <a:spLocks noGrp="1"/>
          </p:cNvSpPr>
          <p:nvPr>
            <p:ph type="title"/>
          </p:nvPr>
        </p:nvSpPr>
        <p:spPr>
          <a:xfrm>
            <a:off x="609600" y="228600"/>
            <a:ext cx="10972800" cy="1143000"/>
          </a:xfrm>
        </p:spPr>
        <p:txBody>
          <a:bodyPr/>
          <a:lstStyle/>
          <a:p>
            <a:r>
              <a:rPr lang="en-US" b="1" dirty="0"/>
              <a:t>Target Variable- ‘class’</a:t>
            </a:r>
          </a:p>
        </p:txBody>
      </p:sp>
      <p:sp>
        <p:nvSpPr>
          <p:cNvPr id="10" name="Content Placeholder 2">
            <a:extLst>
              <a:ext uri="{FF2B5EF4-FFF2-40B4-BE49-F238E27FC236}">
                <a16:creationId xmlns:a16="http://schemas.microsoft.com/office/drawing/2014/main" id="{6AB9BCC8-C310-4957-9098-668E0B561168}"/>
              </a:ext>
            </a:extLst>
          </p:cNvPr>
          <p:cNvSpPr>
            <a:spLocks noGrp="1"/>
          </p:cNvSpPr>
          <p:nvPr>
            <p:ph sz="half" idx="1"/>
          </p:nvPr>
        </p:nvSpPr>
        <p:spPr>
          <a:xfrm>
            <a:off x="609600" y="1600201"/>
            <a:ext cx="5384800" cy="4525963"/>
          </a:xfrm>
        </p:spPr>
        <p:txBody>
          <a:bodyPr/>
          <a:lstStyle/>
          <a:p>
            <a:r>
              <a:rPr lang="en-US" sz="2400" dirty="0"/>
              <a:t>Looking at the graph indicates that the response variable is imbalanced. </a:t>
            </a:r>
          </a:p>
          <a:p>
            <a:r>
              <a:rPr lang="en-US" sz="2400" dirty="0"/>
              <a:t>Only 5% of the companies ended up filing the bankruptcy.</a:t>
            </a:r>
          </a:p>
          <a:p>
            <a:r>
              <a:rPr lang="en-US" sz="2400" dirty="0"/>
              <a:t>The imbalanced data was handled by using the cross validation.</a:t>
            </a:r>
          </a:p>
        </p:txBody>
      </p:sp>
      <p:pic>
        <p:nvPicPr>
          <p:cNvPr id="2050" name="Picture 2">
            <a:extLst>
              <a:ext uri="{FF2B5EF4-FFF2-40B4-BE49-F238E27FC236}">
                <a16:creationId xmlns:a16="http://schemas.microsoft.com/office/drawing/2014/main" id="{6ED5ABA8-B92B-9C4F-9B5F-20991C17F59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1837321"/>
            <a:ext cx="5384800" cy="405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0E90-4FAB-B144-B057-A12ED406B2C2}"/>
              </a:ext>
            </a:extLst>
          </p:cNvPr>
          <p:cNvSpPr>
            <a:spLocks noGrp="1"/>
          </p:cNvSpPr>
          <p:nvPr>
            <p:ph type="title"/>
          </p:nvPr>
        </p:nvSpPr>
        <p:spPr>
          <a:xfrm>
            <a:off x="609600" y="2608244"/>
            <a:ext cx="10972800" cy="1143000"/>
          </a:xfrm>
        </p:spPr>
        <p:txBody>
          <a:bodyPr>
            <a:normAutofit/>
          </a:bodyPr>
          <a:lstStyle/>
          <a:p>
            <a:r>
              <a:rPr lang="en-US" sz="4800" b="1" dirty="0"/>
              <a:t>Random Forest Classifier</a:t>
            </a:r>
          </a:p>
        </p:txBody>
      </p:sp>
    </p:spTree>
    <p:extLst>
      <p:ext uri="{BB962C8B-B14F-4D97-AF65-F5344CB8AC3E}">
        <p14:creationId xmlns:p14="http://schemas.microsoft.com/office/powerpoint/2010/main" val="339303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ABD-D5F9-634B-BD2E-AB8B420B55FE}"/>
              </a:ext>
            </a:extLst>
          </p:cNvPr>
          <p:cNvSpPr>
            <a:spLocks noGrp="1"/>
          </p:cNvSpPr>
          <p:nvPr>
            <p:ph type="title"/>
          </p:nvPr>
        </p:nvSpPr>
        <p:spPr/>
        <p:txBody>
          <a:bodyPr/>
          <a:lstStyle/>
          <a:p>
            <a:r>
              <a:rPr lang="en-US" b="1" dirty="0"/>
              <a:t>Models built using Random forest</a:t>
            </a:r>
          </a:p>
        </p:txBody>
      </p:sp>
      <p:sp>
        <p:nvSpPr>
          <p:cNvPr id="3" name="Content Placeholder 2">
            <a:extLst>
              <a:ext uri="{FF2B5EF4-FFF2-40B4-BE49-F238E27FC236}">
                <a16:creationId xmlns:a16="http://schemas.microsoft.com/office/drawing/2014/main" id="{D1410B0A-7FC5-7A46-9D54-0F30F98DC17D}"/>
              </a:ext>
            </a:extLst>
          </p:cNvPr>
          <p:cNvSpPr>
            <a:spLocks noGrp="1"/>
          </p:cNvSpPr>
          <p:nvPr>
            <p:ph sz="half" idx="1"/>
          </p:nvPr>
        </p:nvSpPr>
        <p:spPr>
          <a:xfrm>
            <a:off x="661012" y="2787270"/>
            <a:ext cx="10869976" cy="1693842"/>
          </a:xfrm>
        </p:spPr>
        <p:txBody>
          <a:bodyPr/>
          <a:lstStyle/>
          <a:p>
            <a:r>
              <a:rPr lang="en-US" dirty="0"/>
              <a:t>Random Forest model with default parameters</a:t>
            </a:r>
          </a:p>
          <a:p>
            <a:r>
              <a:rPr lang="en-US" dirty="0"/>
              <a:t>Random Forest model with best hyperparameters obtained using </a:t>
            </a:r>
            <a:r>
              <a:rPr lang="en-US" dirty="0" err="1"/>
              <a:t>GridSearchCV</a:t>
            </a:r>
            <a:endParaRPr lang="en-US" dirty="0"/>
          </a:p>
        </p:txBody>
      </p:sp>
    </p:spTree>
    <p:extLst>
      <p:ext uri="{BB962C8B-B14F-4D97-AF65-F5344CB8AC3E}">
        <p14:creationId xmlns:p14="http://schemas.microsoft.com/office/powerpoint/2010/main" val="302619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1E95149-0ECC-A740-ADD9-2B59DE5ECCA8}"/>
              </a:ext>
            </a:extLst>
          </p:cNvPr>
          <p:cNvSpPr>
            <a:spLocks noGrp="1"/>
          </p:cNvSpPr>
          <p:nvPr>
            <p:ph type="title"/>
          </p:nvPr>
        </p:nvSpPr>
        <p:spPr>
          <a:xfrm>
            <a:off x="609600" y="2674345"/>
            <a:ext cx="10972800" cy="1143000"/>
          </a:xfrm>
        </p:spPr>
        <p:txBody>
          <a:bodyPr>
            <a:normAutofit/>
          </a:bodyPr>
          <a:lstStyle/>
          <a:p>
            <a:r>
              <a:rPr lang="en-US" sz="3200" b="1" dirty="0"/>
              <a:t>Random Forest model with default parameters</a:t>
            </a:r>
          </a:p>
        </p:txBody>
      </p:sp>
    </p:spTree>
    <p:extLst>
      <p:ext uri="{BB962C8B-B14F-4D97-AF65-F5344CB8AC3E}">
        <p14:creationId xmlns:p14="http://schemas.microsoft.com/office/powerpoint/2010/main" val="2513962685"/>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docProps/app.xml><?xml version="1.0" encoding="utf-8"?>
<Properties xmlns="http://schemas.openxmlformats.org/officeDocument/2006/extended-properties" xmlns:vt="http://schemas.openxmlformats.org/officeDocument/2006/docPropsVTypes">
  <Template/>
  <TotalTime>11668</TotalTime>
  <Words>1617</Words>
  <Application>Microsoft Macintosh PowerPoint</Application>
  <PresentationFormat>Widescreen</PresentationFormat>
  <Paragraphs>225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var(--jp-content-font-family)</vt:lpstr>
      <vt:lpstr>1_Body Slides</vt:lpstr>
      <vt:lpstr>DS 7333: Case Study 4-Bankruptcy Prediction</vt:lpstr>
      <vt:lpstr>Objective</vt:lpstr>
      <vt:lpstr>Dataset Details</vt:lpstr>
      <vt:lpstr>Data Description</vt:lpstr>
      <vt:lpstr>Missing Values</vt:lpstr>
      <vt:lpstr>Target Variable- ‘class’</vt:lpstr>
      <vt:lpstr>Random Forest Classifier</vt:lpstr>
      <vt:lpstr>Models built using Random forest</vt:lpstr>
      <vt:lpstr>Random Forest model with default parameters</vt:lpstr>
      <vt:lpstr>Confusion Matrix for Train Set-Default parameters</vt:lpstr>
      <vt:lpstr>Performance Metrics for Train Set-Default parameters</vt:lpstr>
      <vt:lpstr>Confusion Matrix for Test Set-Default parameters</vt:lpstr>
      <vt:lpstr>Performance Metrics for Test Set-Default parameters</vt:lpstr>
      <vt:lpstr>Random Forest model with best hyperparameters obtained using GridSearchCV</vt:lpstr>
      <vt:lpstr>Confusion Matrix for Train Set-GridSearchCV best parameters</vt:lpstr>
      <vt:lpstr>Performance Metrics for Train Set- GridSearchCV best parameters</vt:lpstr>
      <vt:lpstr>Confusion Matrix for Test Set-GridSearchCV best parameters</vt:lpstr>
      <vt:lpstr>Performance Metrics for Test Set-GridSearchCV best parameters</vt:lpstr>
      <vt:lpstr>Performance Metrics Comparison Table </vt:lpstr>
      <vt:lpstr>XGBoost Classifier</vt:lpstr>
      <vt:lpstr>Models built using XGBoost </vt:lpstr>
      <vt:lpstr>XGBoost model with default parameters </vt:lpstr>
      <vt:lpstr>Confusion Matrix for Train Set-Default parameters</vt:lpstr>
      <vt:lpstr>Performance Metrics for Train Set-Default parameters</vt:lpstr>
      <vt:lpstr>Confusion Matrix for Test Set-Default parameters</vt:lpstr>
      <vt:lpstr>Performance Metrics for Test Set-Default parameters</vt:lpstr>
      <vt:lpstr>XGBoost model with best hyperparameters obtained using GridSearchCV</vt:lpstr>
      <vt:lpstr>Confusion Matrix for Train Set-GridSeachCV best parameters</vt:lpstr>
      <vt:lpstr>Performance Metrics for Train Set-GridSeachCV best parameters</vt:lpstr>
      <vt:lpstr>Confusion Matrix for Test Set-GridSeachCV best parameters</vt:lpstr>
      <vt:lpstr>Performance Metrics for Test Set-GridSeachCV best parameters</vt:lpstr>
      <vt:lpstr>Performance Metrics Comaprison Table</vt:lpstr>
      <vt:lpstr>Data Interpretation and Explanation</vt:lpstr>
      <vt:lpstr>Feature Importance using Random Forest Classifier</vt:lpstr>
      <vt:lpstr>Feature Importance using XGBoostClassifier</vt:lpstr>
      <vt:lpstr>Feature Importance</vt:lpstr>
      <vt:lpstr>ROC Curve</vt:lpstr>
      <vt:lpstr>Performance Metrics Comaprison Table</vt:lpstr>
      <vt:lpstr>Case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621</cp:revision>
  <dcterms:created xsi:type="dcterms:W3CDTF">2019-12-13T19:46:28Z</dcterms:created>
  <dcterms:modified xsi:type="dcterms:W3CDTF">2022-02-26T17:43:45Z</dcterms:modified>
</cp:coreProperties>
</file>