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580" r:id="rId2"/>
    <p:sldId id="582" r:id="rId3"/>
    <p:sldId id="583" r:id="rId4"/>
    <p:sldId id="591" r:id="rId5"/>
    <p:sldId id="584" r:id="rId6"/>
    <p:sldId id="589" r:id="rId7"/>
    <p:sldId id="588" r:id="rId8"/>
    <p:sldId id="587" r:id="rId9"/>
    <p:sldId id="586" r:id="rId10"/>
    <p:sldId id="592" r:id="rId11"/>
    <p:sldId id="593" r:id="rId12"/>
    <p:sldId id="585" r:id="rId13"/>
    <p:sldId id="594" r:id="rId14"/>
    <p:sldId id="595" r:id="rId15"/>
    <p:sldId id="596" r:id="rId16"/>
    <p:sldId id="598" r:id="rId17"/>
    <p:sldId id="597" r:id="rId18"/>
    <p:sldId id="599" r:id="rId19"/>
    <p:sldId id="601" r:id="rId20"/>
    <p:sldId id="600" r:id="rId21"/>
    <p:sldId id="602" r:id="rId22"/>
    <p:sldId id="603" r:id="rId23"/>
    <p:sldId id="605" r:id="rId24"/>
    <p:sldId id="6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ashmiAPatel19/MSDS-7333-Quantifying-the-world/tree/main/CaseStudy3"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2209800" y="1329947"/>
            <a:ext cx="7772400" cy="1978512"/>
          </a:xfrm>
        </p:spPr>
        <p:txBody>
          <a:bodyPr>
            <a:normAutofit/>
          </a:bodyPr>
          <a:lstStyle/>
          <a:p>
            <a:pPr algn="ctr"/>
            <a:r>
              <a:rPr lang="en-US" sz="3200" b="1" dirty="0"/>
              <a:t>DS 7333: Case Study 3-Spam Classifier</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131382" y="3308459"/>
            <a:ext cx="7850818" cy="1393433"/>
          </a:xfrm>
        </p:spPr>
        <p:txBody>
          <a:bodyPr/>
          <a:lstStyle/>
          <a:p>
            <a:pPr algn="ctr"/>
            <a:r>
              <a:rPr lang="en-US" sz="2400" dirty="0"/>
              <a:t>Submitted by- </a:t>
            </a:r>
          </a:p>
          <a:p>
            <a:pPr algn="ctr"/>
            <a:r>
              <a:rPr lang="en-US" sz="2400" dirty="0"/>
              <a:t>Rashmi Patel</a:t>
            </a:r>
          </a:p>
          <a:p>
            <a:pPr algn="ctr"/>
            <a:r>
              <a:rPr lang="en-US" sz="2400" dirty="0"/>
              <a:t>Date: February 14, 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075-35AA-5243-83F4-2E77006435F4}"/>
              </a:ext>
            </a:extLst>
          </p:cNvPr>
          <p:cNvSpPr>
            <a:spLocks noGrp="1"/>
          </p:cNvSpPr>
          <p:nvPr>
            <p:ph type="title"/>
          </p:nvPr>
        </p:nvSpPr>
        <p:spPr/>
        <p:txBody>
          <a:bodyPr/>
          <a:lstStyle/>
          <a:p>
            <a:r>
              <a:rPr lang="en-US" b="1" dirty="0"/>
              <a:t>Merging the data and target array </a:t>
            </a:r>
          </a:p>
        </p:txBody>
      </p:sp>
      <p:sp>
        <p:nvSpPr>
          <p:cNvPr id="3" name="Content Placeholder 2">
            <a:extLst>
              <a:ext uri="{FF2B5EF4-FFF2-40B4-BE49-F238E27FC236}">
                <a16:creationId xmlns:a16="http://schemas.microsoft.com/office/drawing/2014/main" id="{2C9D9710-8806-AA47-9EBA-7FA7DE002FD0}"/>
              </a:ext>
            </a:extLst>
          </p:cNvPr>
          <p:cNvSpPr>
            <a:spLocks noGrp="1"/>
          </p:cNvSpPr>
          <p:nvPr>
            <p:ph sz="half" idx="1"/>
          </p:nvPr>
        </p:nvSpPr>
        <p:spPr>
          <a:xfrm>
            <a:off x="609599" y="1957387"/>
            <a:ext cx="10972799" cy="1143000"/>
          </a:xfrm>
        </p:spPr>
        <p:txBody>
          <a:bodyPr/>
          <a:lstStyle/>
          <a:p>
            <a:r>
              <a:rPr lang="en-US" sz="2400" dirty="0"/>
              <a:t>We merged all the data and target array into one array. </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6E683890-BE30-9743-8E82-7FB46354D0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21591" y="3302686"/>
            <a:ext cx="9142872" cy="1377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137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D3CD-B3CD-D440-A16F-421BBFAEAD0A}"/>
              </a:ext>
            </a:extLst>
          </p:cNvPr>
          <p:cNvSpPr>
            <a:spLocks noGrp="1"/>
          </p:cNvSpPr>
          <p:nvPr>
            <p:ph type="title"/>
          </p:nvPr>
        </p:nvSpPr>
        <p:spPr/>
        <p:txBody>
          <a:bodyPr/>
          <a:lstStyle/>
          <a:p>
            <a:r>
              <a:rPr lang="en-US" b="1" dirty="0"/>
              <a:t>Removing all stop words</a:t>
            </a:r>
          </a:p>
        </p:txBody>
      </p:sp>
      <p:sp>
        <p:nvSpPr>
          <p:cNvPr id="3" name="Content Placeholder 2">
            <a:extLst>
              <a:ext uri="{FF2B5EF4-FFF2-40B4-BE49-F238E27FC236}">
                <a16:creationId xmlns:a16="http://schemas.microsoft.com/office/drawing/2014/main" id="{AF7FEF6A-73A0-1F43-BA67-1AB3BC0C29AC}"/>
              </a:ext>
            </a:extLst>
          </p:cNvPr>
          <p:cNvSpPr>
            <a:spLocks noGrp="1"/>
          </p:cNvSpPr>
          <p:nvPr>
            <p:ph sz="half" idx="1"/>
          </p:nvPr>
        </p:nvSpPr>
        <p:spPr>
          <a:xfrm>
            <a:off x="301128" y="2867140"/>
            <a:ext cx="4777648" cy="1550623"/>
          </a:xfrm>
        </p:spPr>
        <p:txBody>
          <a:bodyPr/>
          <a:lstStyle/>
          <a:p>
            <a:r>
              <a:rPr lang="en-US" sz="2400" dirty="0"/>
              <a:t>Using the </a:t>
            </a:r>
            <a:r>
              <a:rPr lang="en-US" sz="2400" dirty="0" err="1"/>
              <a:t>nltk.stopwords</a:t>
            </a:r>
            <a:r>
              <a:rPr lang="en-US" sz="2400" dirty="0"/>
              <a:t> library, we removed all the </a:t>
            </a:r>
            <a:r>
              <a:rPr lang="en-US" sz="2400" dirty="0" err="1"/>
              <a:t>stopwords</a:t>
            </a:r>
            <a:r>
              <a:rPr lang="en-US" sz="2400" dirty="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40D75162-4DA4-514F-8AF6-82EF886D58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9648" y="2456762"/>
            <a:ext cx="6631224" cy="2645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765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9323-F550-AE43-A5ED-6A69C7CB7A8B}"/>
              </a:ext>
            </a:extLst>
          </p:cNvPr>
          <p:cNvSpPr>
            <a:spLocks noGrp="1"/>
          </p:cNvSpPr>
          <p:nvPr>
            <p:ph type="title"/>
          </p:nvPr>
        </p:nvSpPr>
        <p:spPr/>
        <p:txBody>
          <a:bodyPr/>
          <a:lstStyle/>
          <a:p>
            <a:r>
              <a:rPr lang="en-US" b="1" dirty="0"/>
              <a:t>Creating the data frame </a:t>
            </a:r>
          </a:p>
        </p:txBody>
      </p:sp>
      <p:sp>
        <p:nvSpPr>
          <p:cNvPr id="3" name="Content Placeholder 2">
            <a:extLst>
              <a:ext uri="{FF2B5EF4-FFF2-40B4-BE49-F238E27FC236}">
                <a16:creationId xmlns:a16="http://schemas.microsoft.com/office/drawing/2014/main" id="{0F5E132D-3A55-0542-8213-62DB9122FED0}"/>
              </a:ext>
            </a:extLst>
          </p:cNvPr>
          <p:cNvSpPr>
            <a:spLocks noGrp="1"/>
          </p:cNvSpPr>
          <p:nvPr>
            <p:ph idx="1"/>
          </p:nvPr>
        </p:nvSpPr>
        <p:spPr>
          <a:xfrm>
            <a:off x="609600" y="1600202"/>
            <a:ext cx="10972800" cy="1462487"/>
          </a:xfrm>
        </p:spPr>
        <p:txBody>
          <a:bodyPr/>
          <a:lstStyle/>
          <a:p>
            <a:r>
              <a:rPr lang="en-US" sz="2400" dirty="0"/>
              <a:t>After successfully parsing the emails in all 5 folders, we merged the emails and target stored in the arrays which contained all emails and 0, 1 values for spam/not spam email.</a:t>
            </a:r>
          </a:p>
        </p:txBody>
      </p:sp>
      <p:pic>
        <p:nvPicPr>
          <p:cNvPr id="5" name="Picture 4" descr="Graphical user interface, application, table&#10;&#10;Description automatically generated">
            <a:extLst>
              <a:ext uri="{FF2B5EF4-FFF2-40B4-BE49-F238E27FC236}">
                <a16:creationId xmlns:a16="http://schemas.microsoft.com/office/drawing/2014/main" id="{D38689E3-AEDF-F84E-9AAD-11813C6A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3291291"/>
            <a:ext cx="10248900" cy="234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455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B6BA-4E67-4C44-92D8-1C93D3291C01}"/>
              </a:ext>
            </a:extLst>
          </p:cNvPr>
          <p:cNvSpPr>
            <a:spLocks noGrp="1"/>
          </p:cNvSpPr>
          <p:nvPr>
            <p:ph type="title"/>
          </p:nvPr>
        </p:nvSpPr>
        <p:spPr>
          <a:xfrm>
            <a:off x="609600" y="228600"/>
            <a:ext cx="10972800" cy="1143000"/>
          </a:xfrm>
        </p:spPr>
        <p:txBody>
          <a:bodyPr anchor="ctr">
            <a:normAutofit fontScale="90000"/>
          </a:bodyPr>
          <a:lstStyle/>
          <a:p>
            <a:r>
              <a:rPr lang="en-US" b="1" dirty="0"/>
              <a:t>Information about the data frame created</a:t>
            </a:r>
          </a:p>
        </p:txBody>
      </p:sp>
      <p:sp>
        <p:nvSpPr>
          <p:cNvPr id="10" name="Content Placeholder 2">
            <a:extLst>
              <a:ext uri="{FF2B5EF4-FFF2-40B4-BE49-F238E27FC236}">
                <a16:creationId xmlns:a16="http://schemas.microsoft.com/office/drawing/2014/main" id="{443D17C6-44F3-45B3-8E6E-9AD77D23E914}"/>
              </a:ext>
            </a:extLst>
          </p:cNvPr>
          <p:cNvSpPr>
            <a:spLocks noGrp="1"/>
          </p:cNvSpPr>
          <p:nvPr>
            <p:ph sz="half" idx="1"/>
          </p:nvPr>
        </p:nvSpPr>
        <p:spPr>
          <a:xfrm>
            <a:off x="609600" y="1600201"/>
            <a:ext cx="5384800" cy="4525963"/>
          </a:xfrm>
        </p:spPr>
        <p:txBody>
          <a:bodyPr/>
          <a:lstStyle/>
          <a:p>
            <a:r>
              <a:rPr lang="en-US" sz="2400" dirty="0"/>
              <a:t>We can see that the data frame created has Email as object type and Spam/</a:t>
            </a:r>
            <a:r>
              <a:rPr lang="en-US" sz="2400" dirty="0" err="1"/>
              <a:t>NotSpam</a:t>
            </a:r>
            <a:r>
              <a:rPr lang="en-US" sz="2400" dirty="0"/>
              <a:t> as numeric type.</a:t>
            </a:r>
          </a:p>
          <a:p>
            <a:r>
              <a:rPr lang="en-US" sz="2400" dirty="0"/>
              <a:t>By looking at the non-null count, we can say that there is no null values in the data frame.</a:t>
            </a:r>
          </a:p>
          <a:p>
            <a:r>
              <a:rPr lang="en-US" sz="2400" dirty="0"/>
              <a:t>We also shuffled the data frame values randomly.</a:t>
            </a:r>
          </a:p>
        </p:txBody>
      </p:sp>
      <p:pic>
        <p:nvPicPr>
          <p:cNvPr id="5" name="Content Placeholder 4" descr="Graphical user interface, text, application, Word&#10;&#10;Description automatically generated">
            <a:extLst>
              <a:ext uri="{FF2B5EF4-FFF2-40B4-BE49-F238E27FC236}">
                <a16:creationId xmlns:a16="http://schemas.microsoft.com/office/drawing/2014/main" id="{DC1AC9D0-0FAE-BF45-B079-3DC3125634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2" y="1811739"/>
            <a:ext cx="5384800" cy="1238503"/>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8E5B90F7-9299-B24B-853A-FCB5716A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2" y="3490381"/>
            <a:ext cx="5820729" cy="2808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684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AE04-3E16-8B43-A516-8A7198F883A9}"/>
              </a:ext>
            </a:extLst>
          </p:cNvPr>
          <p:cNvSpPr>
            <a:spLocks noGrp="1"/>
          </p:cNvSpPr>
          <p:nvPr>
            <p:ph type="title"/>
          </p:nvPr>
        </p:nvSpPr>
        <p:spPr/>
        <p:txBody>
          <a:bodyPr/>
          <a:lstStyle/>
          <a:p>
            <a:r>
              <a:rPr lang="en-US" b="1" dirty="0"/>
              <a:t>Target variable Spam/</a:t>
            </a:r>
            <a:r>
              <a:rPr lang="en-US" b="1" dirty="0" err="1"/>
              <a:t>NotSpam</a:t>
            </a:r>
            <a:endParaRPr lang="en-US" b="1" dirty="0"/>
          </a:p>
        </p:txBody>
      </p:sp>
      <p:sp>
        <p:nvSpPr>
          <p:cNvPr id="4" name="Content Placeholder 3">
            <a:extLst>
              <a:ext uri="{FF2B5EF4-FFF2-40B4-BE49-F238E27FC236}">
                <a16:creationId xmlns:a16="http://schemas.microsoft.com/office/drawing/2014/main" id="{1FB44F54-08D8-A74F-ABC3-9D1BB5E338A4}"/>
              </a:ext>
            </a:extLst>
          </p:cNvPr>
          <p:cNvSpPr>
            <a:spLocks noGrp="1"/>
          </p:cNvSpPr>
          <p:nvPr>
            <p:ph sz="half" idx="2"/>
          </p:nvPr>
        </p:nvSpPr>
        <p:spPr>
          <a:xfrm>
            <a:off x="711200" y="2971801"/>
            <a:ext cx="5384800" cy="1557337"/>
          </a:xfrm>
        </p:spPr>
        <p:txBody>
          <a:bodyPr/>
          <a:lstStyle/>
          <a:p>
            <a:r>
              <a:rPr lang="en-US" sz="2400" dirty="0"/>
              <a:t>Unbalanced target data with 85% not spam and 15% spam emails.</a:t>
            </a:r>
          </a:p>
        </p:txBody>
      </p:sp>
      <p:pic>
        <p:nvPicPr>
          <p:cNvPr id="1026" name="Picture 2">
            <a:extLst>
              <a:ext uri="{FF2B5EF4-FFF2-40B4-BE49-F238E27FC236}">
                <a16:creationId xmlns:a16="http://schemas.microsoft.com/office/drawing/2014/main" id="{C40AA42C-9488-6E48-AB7E-922B35EE4C3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11172" y="2082187"/>
            <a:ext cx="5271228" cy="3610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8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6F57-8DF8-864A-AA97-939DD3A55EAB}"/>
              </a:ext>
            </a:extLst>
          </p:cNvPr>
          <p:cNvSpPr>
            <a:spLocks noGrp="1"/>
          </p:cNvSpPr>
          <p:nvPr>
            <p:ph type="title"/>
          </p:nvPr>
        </p:nvSpPr>
        <p:spPr/>
        <p:txBody>
          <a:bodyPr/>
          <a:lstStyle/>
          <a:p>
            <a:r>
              <a:rPr lang="en-US" b="1" dirty="0"/>
              <a:t>Model Building Using </a:t>
            </a:r>
            <a:r>
              <a:rPr lang="en-US" b="1" dirty="0" err="1"/>
              <a:t>CountVectorizer</a:t>
            </a:r>
            <a:endParaRPr lang="en-US" b="1" dirty="0"/>
          </a:p>
        </p:txBody>
      </p:sp>
      <p:pic>
        <p:nvPicPr>
          <p:cNvPr id="2050" name="Picture 2">
            <a:extLst>
              <a:ext uri="{FF2B5EF4-FFF2-40B4-BE49-F238E27FC236}">
                <a16:creationId xmlns:a16="http://schemas.microsoft.com/office/drawing/2014/main" id="{6AB58C02-0BB3-4B4D-B2EB-4E0CD43A00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7500"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Content Placeholder 3" descr="Table&#10;&#10;Description automatically generated">
            <a:extLst>
              <a:ext uri="{FF2B5EF4-FFF2-40B4-BE49-F238E27FC236}">
                <a16:creationId xmlns:a16="http://schemas.microsoft.com/office/drawing/2014/main" id="{243F5AB7-FCE0-7541-B672-75E9902B027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9024" y="2651020"/>
            <a:ext cx="5712663" cy="2410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272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6B2A-4A59-994E-9267-08B6C6462158}"/>
              </a:ext>
            </a:extLst>
          </p:cNvPr>
          <p:cNvSpPr>
            <a:spLocks noGrp="1"/>
          </p:cNvSpPr>
          <p:nvPr>
            <p:ph type="title"/>
          </p:nvPr>
        </p:nvSpPr>
        <p:spPr/>
        <p:txBody>
          <a:bodyPr>
            <a:normAutofit/>
          </a:bodyPr>
          <a:lstStyle/>
          <a:p>
            <a:r>
              <a:rPr lang="en-US" sz="3600" b="1" dirty="0"/>
              <a:t>Performance Metrics for Count Vectorizer Model</a:t>
            </a:r>
          </a:p>
        </p:txBody>
      </p:sp>
      <p:sp>
        <p:nvSpPr>
          <p:cNvPr id="3" name="Content Placeholder 2">
            <a:extLst>
              <a:ext uri="{FF2B5EF4-FFF2-40B4-BE49-F238E27FC236}">
                <a16:creationId xmlns:a16="http://schemas.microsoft.com/office/drawing/2014/main" id="{0B7175BA-B14D-134A-896E-C69814000499}"/>
              </a:ext>
            </a:extLst>
          </p:cNvPr>
          <p:cNvSpPr>
            <a:spLocks noGrp="1"/>
          </p:cNvSpPr>
          <p:nvPr>
            <p:ph sz="half" idx="1"/>
          </p:nvPr>
        </p:nvSpPr>
        <p:spPr/>
        <p:txBody>
          <a:body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endParaRPr lang="en-US" sz="2000" dirty="0"/>
          </a:p>
        </p:txBody>
      </p:sp>
      <p:pic>
        <p:nvPicPr>
          <p:cNvPr id="14" name="Content Placeholder 13" descr="Table&#10;&#10;Description automatically generated">
            <a:extLst>
              <a:ext uri="{FF2B5EF4-FFF2-40B4-BE49-F238E27FC236}">
                <a16:creationId xmlns:a16="http://schemas.microsoft.com/office/drawing/2014/main" id="{24266157-8384-8B49-9EEE-3AFB397052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700" y="2885281"/>
            <a:ext cx="5054600" cy="195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466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6BFF-C70A-9647-B1FE-3184C3444605}"/>
              </a:ext>
            </a:extLst>
          </p:cNvPr>
          <p:cNvSpPr>
            <a:spLocks noGrp="1"/>
          </p:cNvSpPr>
          <p:nvPr>
            <p:ph type="title"/>
          </p:nvPr>
        </p:nvSpPr>
        <p:spPr/>
        <p:txBody>
          <a:bodyPr/>
          <a:lstStyle/>
          <a:p>
            <a:r>
              <a:rPr lang="en-US" b="1" dirty="0"/>
              <a:t>ROC-Curve for Count Vectorizer Model</a:t>
            </a:r>
          </a:p>
        </p:txBody>
      </p:sp>
      <p:sp>
        <p:nvSpPr>
          <p:cNvPr id="3" name="Content Placeholder 2">
            <a:extLst>
              <a:ext uri="{FF2B5EF4-FFF2-40B4-BE49-F238E27FC236}">
                <a16:creationId xmlns:a16="http://schemas.microsoft.com/office/drawing/2014/main" id="{4688E1FD-2199-9D49-A2C9-4C30070D8CB5}"/>
              </a:ext>
            </a:extLst>
          </p:cNvPr>
          <p:cNvSpPr>
            <a:spLocks noGrp="1"/>
          </p:cNvSpPr>
          <p:nvPr>
            <p:ph sz="half" idx="1"/>
          </p:nvPr>
        </p:nvSpPr>
        <p:spPr>
          <a:xfrm>
            <a:off x="609600" y="2889174"/>
            <a:ext cx="5384800" cy="2586209"/>
          </a:xfrm>
        </p:spPr>
        <p:txBody>
          <a:bodyPr/>
          <a:lstStyle/>
          <a:p>
            <a:r>
              <a:rPr lang="en-US" sz="2400" dirty="0"/>
              <a:t>The ROC curve for the model built using Count Vectorizer shows 96.37% accuracy indicating that model is working well.</a:t>
            </a:r>
          </a:p>
        </p:txBody>
      </p:sp>
      <p:pic>
        <p:nvPicPr>
          <p:cNvPr id="3074" name="Picture 2">
            <a:extLst>
              <a:ext uri="{FF2B5EF4-FFF2-40B4-BE49-F238E27FC236}">
                <a16:creationId xmlns:a16="http://schemas.microsoft.com/office/drawing/2014/main" id="{87EA09FA-3308-3741-8CAF-5532B8FE83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9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43C-1C30-5C4E-8BC7-2246F4EC66FC}"/>
              </a:ext>
            </a:extLst>
          </p:cNvPr>
          <p:cNvSpPr>
            <a:spLocks noGrp="1"/>
          </p:cNvSpPr>
          <p:nvPr>
            <p:ph type="title"/>
          </p:nvPr>
        </p:nvSpPr>
        <p:spPr/>
        <p:txBody>
          <a:bodyPr/>
          <a:lstStyle/>
          <a:p>
            <a:r>
              <a:rPr lang="en-US" b="1" dirty="0"/>
              <a:t>Model Building using TF-IDF</a:t>
            </a:r>
          </a:p>
        </p:txBody>
      </p:sp>
      <p:pic>
        <p:nvPicPr>
          <p:cNvPr id="4098" name="Picture 2">
            <a:extLst>
              <a:ext uri="{FF2B5EF4-FFF2-40B4-BE49-F238E27FC236}">
                <a16:creationId xmlns:a16="http://schemas.microsoft.com/office/drawing/2014/main" id="{805722C2-8A66-EF47-934D-22B30CBF6B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3224"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Content Placeholder 6" descr="Table&#10;&#10;Description automatically generated">
            <a:extLst>
              <a:ext uri="{FF2B5EF4-FFF2-40B4-BE49-F238E27FC236}">
                <a16:creationId xmlns:a16="http://schemas.microsoft.com/office/drawing/2014/main" id="{C59B28F9-526D-334F-8131-BED509F46D5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03876" y="2598725"/>
            <a:ext cx="6009484" cy="2288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04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able&#10;&#10;Description automatically generated">
            <a:extLst>
              <a:ext uri="{FF2B5EF4-FFF2-40B4-BE49-F238E27FC236}">
                <a16:creationId xmlns:a16="http://schemas.microsoft.com/office/drawing/2014/main" id="{C17B9819-45C8-9F42-BE29-F713134A34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9350" y="2904331"/>
            <a:ext cx="5321300" cy="191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
            <a:extLst>
              <a:ext uri="{FF2B5EF4-FFF2-40B4-BE49-F238E27FC236}">
                <a16:creationId xmlns:a16="http://schemas.microsoft.com/office/drawing/2014/main" id="{741AB4A0-39B1-984D-9484-017F6F39FCFE}"/>
              </a:ext>
            </a:extLst>
          </p:cNvPr>
          <p:cNvSpPr>
            <a:spLocks noGrp="1"/>
          </p:cNvSpPr>
          <p:nvPr>
            <p:ph type="title"/>
          </p:nvPr>
        </p:nvSpPr>
        <p:spPr/>
        <p:txBody>
          <a:bodyPr>
            <a:normAutofit/>
          </a:bodyPr>
          <a:lstStyle/>
          <a:p>
            <a:r>
              <a:rPr lang="en-US" sz="3600" b="1" dirty="0"/>
              <a:t>Performance Metrics for TF-IDF Model</a:t>
            </a:r>
          </a:p>
        </p:txBody>
      </p:sp>
      <p:sp>
        <p:nvSpPr>
          <p:cNvPr id="13" name="Content Placeholder 2">
            <a:extLst>
              <a:ext uri="{FF2B5EF4-FFF2-40B4-BE49-F238E27FC236}">
                <a16:creationId xmlns:a16="http://schemas.microsoft.com/office/drawing/2014/main" id="{BF9C8F53-EDC4-8E4B-B1AA-B29573DE9B83}"/>
              </a:ext>
            </a:extLst>
          </p:cNvPr>
          <p:cNvSpPr txBox="1">
            <a:spLocks/>
          </p:cNvSpPr>
          <p:nvPr/>
        </p:nvSpPr>
        <p:spPr>
          <a:xfrm>
            <a:off x="762000" y="1752601"/>
            <a:ext cx="5384800" cy="475836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4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r>
              <a:rPr lang="en-US" sz="2000" b="1" dirty="0"/>
              <a:t>Note: Although above metrics are same as the Count Vectorizer model but the values in confusion matrix is different.</a:t>
            </a:r>
          </a:p>
        </p:txBody>
      </p:sp>
    </p:spTree>
    <p:extLst>
      <p:ext uri="{BB962C8B-B14F-4D97-AF65-F5344CB8AC3E}">
        <p14:creationId xmlns:p14="http://schemas.microsoft.com/office/powerpoint/2010/main" val="114174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6165-61FA-2F46-AA4D-690CBBE38A76}"/>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ED9C007A-05CC-E346-9C31-DD5D9E0BE2AC}"/>
              </a:ext>
            </a:extLst>
          </p:cNvPr>
          <p:cNvSpPr>
            <a:spLocks noGrp="1"/>
          </p:cNvSpPr>
          <p:nvPr>
            <p:ph idx="1"/>
          </p:nvPr>
        </p:nvSpPr>
        <p:spPr/>
        <p:txBody>
          <a:bodyPr/>
          <a:lstStyle/>
          <a:p>
            <a:r>
              <a:rPr lang="en-US" dirty="0"/>
              <a:t>The objective of this case study is to classify a given email is whether a spam or not spam.</a:t>
            </a:r>
          </a:p>
        </p:txBody>
      </p:sp>
    </p:spTree>
    <p:extLst>
      <p:ext uri="{BB962C8B-B14F-4D97-AF65-F5344CB8AC3E}">
        <p14:creationId xmlns:p14="http://schemas.microsoft.com/office/powerpoint/2010/main" val="122117797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E3AB-5A57-C342-9201-43D5700A4F8D}"/>
              </a:ext>
            </a:extLst>
          </p:cNvPr>
          <p:cNvSpPr>
            <a:spLocks noGrp="1"/>
          </p:cNvSpPr>
          <p:nvPr>
            <p:ph type="title"/>
          </p:nvPr>
        </p:nvSpPr>
        <p:spPr/>
        <p:txBody>
          <a:bodyPr/>
          <a:lstStyle/>
          <a:p>
            <a:r>
              <a:rPr lang="en-US" b="1" dirty="0"/>
              <a:t>ROC-Curve for TF-IDF Model</a:t>
            </a:r>
            <a:endParaRPr lang="en-US" dirty="0"/>
          </a:p>
        </p:txBody>
      </p:sp>
      <p:sp>
        <p:nvSpPr>
          <p:cNvPr id="3" name="Content Placeholder 2">
            <a:extLst>
              <a:ext uri="{FF2B5EF4-FFF2-40B4-BE49-F238E27FC236}">
                <a16:creationId xmlns:a16="http://schemas.microsoft.com/office/drawing/2014/main" id="{C22CA937-17AD-EE42-B1EB-BE4B790ABEC2}"/>
              </a:ext>
            </a:extLst>
          </p:cNvPr>
          <p:cNvSpPr>
            <a:spLocks noGrp="1"/>
          </p:cNvSpPr>
          <p:nvPr>
            <p:ph sz="half" idx="1"/>
          </p:nvPr>
        </p:nvSpPr>
        <p:spPr>
          <a:xfrm>
            <a:off x="609600" y="2608635"/>
            <a:ext cx="5384800" cy="2509091"/>
          </a:xfrm>
        </p:spPr>
        <p:txBody>
          <a:bodyPr/>
          <a:lstStyle/>
          <a:p>
            <a:r>
              <a:rPr lang="en-US" sz="2400" dirty="0"/>
              <a:t>The ROC curve for the model built using Count Vectorizer shows 97.21% accuracy indicating that model is working well and better than the model built using Count Vectorizer which was 96.37%</a:t>
            </a:r>
          </a:p>
          <a:p>
            <a:endParaRPr lang="en-US" sz="2400" dirty="0"/>
          </a:p>
        </p:txBody>
      </p:sp>
      <p:pic>
        <p:nvPicPr>
          <p:cNvPr id="5122" name="Picture 2">
            <a:extLst>
              <a:ext uri="{FF2B5EF4-FFF2-40B4-BE49-F238E27FC236}">
                <a16:creationId xmlns:a16="http://schemas.microsoft.com/office/drawing/2014/main" id="{A2DFBFF6-9C39-8E4B-8EDC-FC102AFC44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9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D00-C858-1643-AD3E-690C0134ABD0}"/>
              </a:ext>
            </a:extLst>
          </p:cNvPr>
          <p:cNvSpPr>
            <a:spLocks noGrp="1"/>
          </p:cNvSpPr>
          <p:nvPr>
            <p:ph type="title"/>
          </p:nvPr>
        </p:nvSpPr>
        <p:spPr/>
        <p:txBody>
          <a:bodyPr/>
          <a:lstStyle/>
          <a:p>
            <a:r>
              <a:rPr lang="en-US" b="1" dirty="0"/>
              <a:t>Clustering using K-Means</a:t>
            </a:r>
          </a:p>
        </p:txBody>
      </p:sp>
      <p:sp>
        <p:nvSpPr>
          <p:cNvPr id="3" name="Content Placeholder 2">
            <a:extLst>
              <a:ext uri="{FF2B5EF4-FFF2-40B4-BE49-F238E27FC236}">
                <a16:creationId xmlns:a16="http://schemas.microsoft.com/office/drawing/2014/main" id="{B18EBA22-3C85-7D4C-BC68-1EB22E7D4DC7}"/>
              </a:ext>
            </a:extLst>
          </p:cNvPr>
          <p:cNvSpPr>
            <a:spLocks noGrp="1"/>
          </p:cNvSpPr>
          <p:nvPr>
            <p:ph sz="half" idx="1"/>
          </p:nvPr>
        </p:nvSpPr>
        <p:spPr>
          <a:xfrm>
            <a:off x="609600" y="1600202"/>
            <a:ext cx="11277600" cy="2178584"/>
          </a:xfrm>
        </p:spPr>
        <p:txBody>
          <a:bodyPr/>
          <a:lstStyle/>
          <a:p>
            <a:r>
              <a:rPr lang="en-US" sz="1800" dirty="0"/>
              <a:t>We have implemented clustering on TF-IDF model because the performance metric was better than Count Vectorizer model. </a:t>
            </a:r>
          </a:p>
          <a:p>
            <a:r>
              <a:rPr lang="en-US" sz="1800" dirty="0"/>
              <a:t>K-Means clustering is done just on </a:t>
            </a:r>
            <a:r>
              <a:rPr lang="en-US" sz="1800" dirty="0" err="1"/>
              <a:t>X_train</a:t>
            </a:r>
            <a:r>
              <a:rPr lang="en-US" sz="1800" dirty="0"/>
              <a:t> data because complete data was taking too long and hanging the system.</a:t>
            </a:r>
          </a:p>
          <a:p>
            <a:r>
              <a:rPr lang="en-US" sz="1800" dirty="0"/>
              <a:t>We created 2 clusters because it was just spam or not spam. It seems from the output that in the cluster 0, 4362 of them are not spam and 896 are spam whereas in cluster 1, 918 emails are not spam and 46 are spam.</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03FA0993-BE34-6C44-A098-06673B49AA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89951" y="3867006"/>
            <a:ext cx="6812097" cy="2578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756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D16-36EB-DC40-AA48-B4BCD039ABD8}"/>
              </a:ext>
            </a:extLst>
          </p:cNvPr>
          <p:cNvSpPr>
            <a:spLocks noGrp="1"/>
          </p:cNvSpPr>
          <p:nvPr>
            <p:ph type="title"/>
          </p:nvPr>
        </p:nvSpPr>
        <p:spPr/>
        <p:txBody>
          <a:bodyPr/>
          <a:lstStyle/>
          <a:p>
            <a:r>
              <a:rPr lang="en-US" b="1" dirty="0"/>
              <a:t>Clustering using DBSCAN</a:t>
            </a:r>
          </a:p>
        </p:txBody>
      </p:sp>
      <p:sp>
        <p:nvSpPr>
          <p:cNvPr id="3" name="Content Placeholder 2">
            <a:extLst>
              <a:ext uri="{FF2B5EF4-FFF2-40B4-BE49-F238E27FC236}">
                <a16:creationId xmlns:a16="http://schemas.microsoft.com/office/drawing/2014/main" id="{2230FECD-6694-8540-A637-17FEBE8787ED}"/>
              </a:ext>
            </a:extLst>
          </p:cNvPr>
          <p:cNvSpPr>
            <a:spLocks noGrp="1"/>
          </p:cNvSpPr>
          <p:nvPr>
            <p:ph sz="half" idx="1"/>
          </p:nvPr>
        </p:nvSpPr>
        <p:spPr>
          <a:xfrm>
            <a:off x="609599" y="1600202"/>
            <a:ext cx="11343701" cy="1429438"/>
          </a:xfrm>
        </p:spPr>
        <p:txBody>
          <a:bodyPr/>
          <a:lstStyle/>
          <a:p>
            <a:r>
              <a:rPr lang="en-US" dirty="0"/>
              <a:t>When we implemented  DBSCAN on </a:t>
            </a:r>
            <a:r>
              <a:rPr lang="en-US" dirty="0" err="1"/>
              <a:t>X_train</a:t>
            </a:r>
            <a:r>
              <a:rPr lang="en-US" dirty="0"/>
              <a:t> of TF-IDF, no clusters were formed. </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3B954B2C-D44E-4042-A030-C8913FB727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46363" y="3029640"/>
            <a:ext cx="6654150" cy="2656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3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1C51-C5F6-CB4C-99C5-091F39DE383F}"/>
              </a:ext>
            </a:extLst>
          </p:cNvPr>
          <p:cNvSpPr>
            <a:spLocks noGrp="1"/>
          </p:cNvSpPr>
          <p:nvPr>
            <p:ph type="title"/>
          </p:nvPr>
        </p:nvSpPr>
        <p:spPr/>
        <p:txBody>
          <a:bodyPr>
            <a:normAutofit/>
          </a:bodyPr>
          <a:lstStyle/>
          <a:p>
            <a:r>
              <a:rPr lang="en-IN" b="1" dirty="0"/>
              <a:t>Case Conclusions</a:t>
            </a:r>
            <a:endParaRPr lang="en-US" dirty="0"/>
          </a:p>
        </p:txBody>
      </p:sp>
      <p:sp>
        <p:nvSpPr>
          <p:cNvPr id="3" name="Content Placeholder 2">
            <a:extLst>
              <a:ext uri="{FF2B5EF4-FFF2-40B4-BE49-F238E27FC236}">
                <a16:creationId xmlns:a16="http://schemas.microsoft.com/office/drawing/2014/main" id="{975A53BD-D210-3043-9000-BF765500A603}"/>
              </a:ext>
            </a:extLst>
          </p:cNvPr>
          <p:cNvSpPr>
            <a:spLocks noGrp="1"/>
          </p:cNvSpPr>
          <p:nvPr>
            <p:ph sz="half" idx="1"/>
          </p:nvPr>
        </p:nvSpPr>
        <p:spPr>
          <a:xfrm>
            <a:off x="609599" y="1600201"/>
            <a:ext cx="11068281" cy="4525963"/>
          </a:xfrm>
        </p:spPr>
        <p:txBody>
          <a:bodyPr/>
          <a:lstStyle/>
          <a:p>
            <a:r>
              <a:rPr lang="en-IN" dirty="0"/>
              <a:t>Our recommendation is leveraging the k-Means clustering on TF-IDF found on our emails to provide a prediction model. It provides a relatively high accuracy of 96.25% while maintaining a precision of 97.29%.</a:t>
            </a:r>
          </a:p>
          <a:p>
            <a:endParaRPr lang="en-US" dirty="0"/>
          </a:p>
        </p:txBody>
      </p:sp>
    </p:spTree>
    <p:extLst>
      <p:ext uri="{BB962C8B-B14F-4D97-AF65-F5344CB8AC3E}">
        <p14:creationId xmlns:p14="http://schemas.microsoft.com/office/powerpoint/2010/main" val="320618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17BE-DDB9-EB4C-8054-B2B08EAB0D71}"/>
              </a:ext>
            </a:extLst>
          </p:cNvPr>
          <p:cNvSpPr>
            <a:spLocks noGrp="1"/>
          </p:cNvSpPr>
          <p:nvPr>
            <p:ph type="title"/>
          </p:nvPr>
        </p:nvSpPr>
        <p:spPr/>
        <p:txBody>
          <a:bodyPr/>
          <a:lstStyle/>
          <a:p>
            <a:r>
              <a:rPr lang="en-US" b="1" dirty="0"/>
              <a:t>Appendix</a:t>
            </a:r>
          </a:p>
        </p:txBody>
      </p:sp>
      <p:sp>
        <p:nvSpPr>
          <p:cNvPr id="3" name="Content Placeholder 2">
            <a:extLst>
              <a:ext uri="{FF2B5EF4-FFF2-40B4-BE49-F238E27FC236}">
                <a16:creationId xmlns:a16="http://schemas.microsoft.com/office/drawing/2014/main" id="{3BFF6E87-3B83-5D43-8032-2574D29AC8EA}"/>
              </a:ext>
            </a:extLst>
          </p:cNvPr>
          <p:cNvSpPr>
            <a:spLocks noGrp="1"/>
          </p:cNvSpPr>
          <p:nvPr>
            <p:ph sz="half" idx="1"/>
          </p:nvPr>
        </p:nvSpPr>
        <p:spPr>
          <a:xfrm>
            <a:off x="609599" y="1600201"/>
            <a:ext cx="10682689" cy="4525963"/>
          </a:xfrm>
        </p:spPr>
        <p:txBody>
          <a:bodyPr/>
          <a:lstStyle/>
          <a:p>
            <a:r>
              <a:rPr lang="en-US" sz="2400" dirty="0"/>
              <a:t>The </a:t>
            </a:r>
            <a:r>
              <a:rPr lang="en-US" sz="2400" dirty="0" err="1"/>
              <a:t>Jupyter</a:t>
            </a:r>
            <a:r>
              <a:rPr lang="en-US" sz="2400" dirty="0"/>
              <a:t> Notebook for this case study 3 is available on </a:t>
            </a:r>
            <a:r>
              <a:rPr lang="en-US" sz="2400" dirty="0" err="1"/>
              <a:t>Github</a:t>
            </a:r>
            <a:r>
              <a:rPr lang="en-US" sz="2400" dirty="0"/>
              <a:t>: </a:t>
            </a:r>
            <a:r>
              <a:rPr lang="en-US" sz="2400" dirty="0">
                <a:hlinkClick r:id="rId2"/>
              </a:rPr>
              <a:t>https://github.com/RashmiAPatel19/MSDS-7333-Quantifying-the-world/tree/main/CaseStudy3</a:t>
            </a:r>
            <a:r>
              <a:rPr lang="en-US" sz="2400" dirty="0"/>
              <a:t> </a:t>
            </a:r>
          </a:p>
        </p:txBody>
      </p:sp>
    </p:spTree>
    <p:extLst>
      <p:ext uri="{BB962C8B-B14F-4D97-AF65-F5344CB8AC3E}">
        <p14:creationId xmlns:p14="http://schemas.microsoft.com/office/powerpoint/2010/main" val="20553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16E-F593-3C44-AB06-7ED18437C343}"/>
              </a:ext>
            </a:extLst>
          </p:cNvPr>
          <p:cNvSpPr>
            <a:spLocks noGrp="1"/>
          </p:cNvSpPr>
          <p:nvPr>
            <p:ph type="title"/>
          </p:nvPr>
        </p:nvSpPr>
        <p:spPr/>
        <p:txBody>
          <a:bodyPr/>
          <a:lstStyle/>
          <a:p>
            <a:r>
              <a:rPr lang="en-US" b="1" dirty="0"/>
              <a:t>Dataset Details</a:t>
            </a:r>
          </a:p>
        </p:txBody>
      </p:sp>
      <p:sp>
        <p:nvSpPr>
          <p:cNvPr id="3" name="Content Placeholder 2">
            <a:extLst>
              <a:ext uri="{FF2B5EF4-FFF2-40B4-BE49-F238E27FC236}">
                <a16:creationId xmlns:a16="http://schemas.microsoft.com/office/drawing/2014/main" id="{F11F3FAA-2193-CE4E-A3AC-0BD8E1C9DA95}"/>
              </a:ext>
            </a:extLst>
          </p:cNvPr>
          <p:cNvSpPr>
            <a:spLocks noGrp="1"/>
          </p:cNvSpPr>
          <p:nvPr>
            <p:ph idx="1"/>
          </p:nvPr>
        </p:nvSpPr>
        <p:spPr>
          <a:xfrm>
            <a:off x="609600" y="1600202"/>
            <a:ext cx="10972800" cy="1693842"/>
          </a:xfrm>
        </p:spPr>
        <p:txBody>
          <a:bodyPr/>
          <a:lstStyle/>
          <a:p>
            <a:r>
              <a:rPr lang="en-US" sz="2400" dirty="0"/>
              <a:t>The dataset provided contains 5 folders (8889 total emails) in which 3 folders contains ham emails (not spam) which count for 6954 and 2 folders contains Spam emails which count for 1953 emails.</a:t>
            </a:r>
          </a:p>
        </p:txBody>
      </p:sp>
      <p:pic>
        <p:nvPicPr>
          <p:cNvPr id="5" name="Picture 4" descr="Graphical user interface, text, application, email&#10;&#10;Description automatically generated">
            <a:extLst>
              <a:ext uri="{FF2B5EF4-FFF2-40B4-BE49-F238E27FC236}">
                <a16:creationId xmlns:a16="http://schemas.microsoft.com/office/drawing/2014/main" id="{82E31AD7-9D9A-3540-95ED-7724D8366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294044"/>
            <a:ext cx="103378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468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174F-D1C0-A449-AD29-5D356A82712E}"/>
              </a:ext>
            </a:extLst>
          </p:cNvPr>
          <p:cNvSpPr>
            <a:spLocks noGrp="1"/>
          </p:cNvSpPr>
          <p:nvPr>
            <p:ph type="title"/>
          </p:nvPr>
        </p:nvSpPr>
        <p:spPr/>
        <p:txBody>
          <a:bodyPr/>
          <a:lstStyle/>
          <a:p>
            <a:r>
              <a:rPr lang="en-US" b="1" dirty="0"/>
              <a:t>Email Parsing </a:t>
            </a:r>
            <a:endParaRPr lang="en-US" dirty="0"/>
          </a:p>
        </p:txBody>
      </p:sp>
      <p:sp>
        <p:nvSpPr>
          <p:cNvPr id="3" name="Content Placeholder 2">
            <a:extLst>
              <a:ext uri="{FF2B5EF4-FFF2-40B4-BE49-F238E27FC236}">
                <a16:creationId xmlns:a16="http://schemas.microsoft.com/office/drawing/2014/main" id="{A1706F15-F7A2-AA45-83A1-6795777973F0}"/>
              </a:ext>
            </a:extLst>
          </p:cNvPr>
          <p:cNvSpPr>
            <a:spLocks noGrp="1"/>
          </p:cNvSpPr>
          <p:nvPr>
            <p:ph sz="half" idx="1"/>
          </p:nvPr>
        </p:nvSpPr>
        <p:spPr>
          <a:xfrm>
            <a:off x="609600" y="2743202"/>
            <a:ext cx="11090313" cy="2123500"/>
          </a:xfrm>
        </p:spPr>
        <p:txBody>
          <a:bodyPr/>
          <a:lstStyle/>
          <a:p>
            <a:r>
              <a:rPr lang="en-US" dirty="0"/>
              <a:t>In email parsing, we removed all the unnecessary whitespace, \n, symbols, etc. with single whitespace. The parsed email is stored in an array and the 0 was appended for every not spam email to the array called ‘target’ and 1 for every spam email. </a:t>
            </a:r>
          </a:p>
        </p:txBody>
      </p:sp>
    </p:spTree>
    <p:extLst>
      <p:ext uri="{BB962C8B-B14F-4D97-AF65-F5344CB8AC3E}">
        <p14:creationId xmlns:p14="http://schemas.microsoft.com/office/powerpoint/2010/main" val="23169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 </a:t>
            </a:r>
            <a:r>
              <a:rPr lang="en-US" sz="2400" dirty="0"/>
              <a:t>folder. </a:t>
            </a:r>
          </a:p>
        </p:txBody>
      </p:sp>
      <p:pic>
        <p:nvPicPr>
          <p:cNvPr id="5" name="Content Placeholder 4" descr="Text&#10;&#10;Description automatically generated">
            <a:extLst>
              <a:ext uri="{FF2B5EF4-FFF2-40B4-BE49-F238E27FC236}">
                <a16:creationId xmlns:a16="http://schemas.microsoft.com/office/drawing/2014/main" id="{F8464434-4E76-064D-BE04-56BB86A251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96819" y="1564395"/>
            <a:ext cx="6690381" cy="4683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716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‘spam_2’ </a:t>
            </a:r>
            <a:r>
              <a:rPr lang="en-US" sz="2400" dirty="0"/>
              <a:t>folder. </a:t>
            </a:r>
          </a:p>
        </p:txBody>
      </p:sp>
      <p:pic>
        <p:nvPicPr>
          <p:cNvPr id="7" name="Content Placeholder 6" descr="A picture containing text&#10;&#10;Description automatically generated">
            <a:extLst>
              <a:ext uri="{FF2B5EF4-FFF2-40B4-BE49-F238E27FC236}">
                <a16:creationId xmlns:a16="http://schemas.microsoft.com/office/drawing/2014/main" id="{E74B69FD-D8B5-D44F-894D-DC8A6C1C1A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4512" y="1514475"/>
            <a:ext cx="6630352" cy="4988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607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hard_ham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hard_ham</a:t>
            </a:r>
            <a:r>
              <a:rPr lang="en-US" sz="2400" b="1" dirty="0"/>
              <a:t>’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216578A2-B473-D84E-A16C-27FD44480A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2216" y="1905918"/>
            <a:ext cx="6852648" cy="4087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08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‘easy_ham_2’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‘easy_ham_2’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77C57B21-D154-1944-9F5A-ADEAAEF979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9803" y="1861851"/>
            <a:ext cx="7045062" cy="4077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168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easy_ham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easy_ham</a:t>
            </a:r>
            <a:r>
              <a:rPr lang="en-US" sz="2400" b="1" dirty="0"/>
              <a:t>’ </a:t>
            </a:r>
            <a:r>
              <a:rPr lang="en-US" sz="2400" dirty="0"/>
              <a:t>folder. </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2F7F528A-2430-064D-B0C0-7BA0C9589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5782" y="2115240"/>
            <a:ext cx="6756618" cy="3968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0004589"/>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docProps/app.xml><?xml version="1.0" encoding="utf-8"?>
<Properties xmlns="http://schemas.openxmlformats.org/officeDocument/2006/extended-properties" xmlns:vt="http://schemas.openxmlformats.org/officeDocument/2006/docPropsVTypes">
  <Template/>
  <TotalTime>9110</TotalTime>
  <Words>771</Words>
  <Application>Microsoft Macintosh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1_Body Slides</vt:lpstr>
      <vt:lpstr>DS 7333: Case Study 3-Spam Classifier</vt:lpstr>
      <vt:lpstr>Objective</vt:lpstr>
      <vt:lpstr>Dataset Details</vt:lpstr>
      <vt:lpstr>Email Parsing </vt:lpstr>
      <vt:lpstr>Parsing ‘spam’ Folder</vt:lpstr>
      <vt:lpstr>Parsing ‘spam_2’ Folder</vt:lpstr>
      <vt:lpstr>Parsing ‘hard_ham’ Folder</vt:lpstr>
      <vt:lpstr>Parsing ‘easy_ham_2’  Folder</vt:lpstr>
      <vt:lpstr>Parsing ‘easy_ham’ Folder</vt:lpstr>
      <vt:lpstr>Merging the data and target array </vt:lpstr>
      <vt:lpstr>Removing all stop words</vt:lpstr>
      <vt:lpstr>Creating the data frame </vt:lpstr>
      <vt:lpstr>Information about the data frame created</vt:lpstr>
      <vt:lpstr>Target variable Spam/NotSpam</vt:lpstr>
      <vt:lpstr>Model Building Using CountVectorizer</vt:lpstr>
      <vt:lpstr>Performance Metrics for Count Vectorizer Model</vt:lpstr>
      <vt:lpstr>ROC-Curve for Count Vectorizer Model</vt:lpstr>
      <vt:lpstr>Model Building using TF-IDF</vt:lpstr>
      <vt:lpstr>Performance Metrics for TF-IDF Model</vt:lpstr>
      <vt:lpstr>ROC-Curve for TF-IDF Model</vt:lpstr>
      <vt:lpstr>Clustering using K-Means</vt:lpstr>
      <vt:lpstr>Clustering using DBSCAN</vt:lpstr>
      <vt:lpstr>Case Conclusions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318</cp:revision>
  <dcterms:created xsi:type="dcterms:W3CDTF">2019-12-13T19:46:28Z</dcterms:created>
  <dcterms:modified xsi:type="dcterms:W3CDTF">2022-02-18T19:16:04Z</dcterms:modified>
</cp:coreProperties>
</file>