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80" r:id="rId4"/>
    <p:sldId id="281" r:id="rId5"/>
    <p:sldId id="285" r:id="rId6"/>
    <p:sldId id="284" r:id="rId7"/>
    <p:sldId id="28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A846-BFA2-409D-8B67-E3EA0F42A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92C798-7C36-4D0E-B41C-5F9F9C73C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A8B00C-3C12-4612-977B-FCFE0BA20FA9}"/>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5" name="Footer Placeholder 4">
            <a:extLst>
              <a:ext uri="{FF2B5EF4-FFF2-40B4-BE49-F238E27FC236}">
                <a16:creationId xmlns:a16="http://schemas.microsoft.com/office/drawing/2014/main" id="{F1BAFE13-EA7C-4504-B142-64B1744FA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8680F-4AAC-4310-8329-B4155B8B398F}"/>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186864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4B48-DBE0-4512-8113-40539BA76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0562E-7985-4DB3-92BA-25962BE473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44654-57AC-46BC-850D-A1FC0D56885F}"/>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5" name="Footer Placeholder 4">
            <a:extLst>
              <a:ext uri="{FF2B5EF4-FFF2-40B4-BE49-F238E27FC236}">
                <a16:creationId xmlns:a16="http://schemas.microsoft.com/office/drawing/2014/main" id="{14B625C1-824E-4C4C-9153-6C25DB4EF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E41D1-4E28-45E2-BDFF-9798A9D82D85}"/>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412006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669D41-9494-428D-ACF0-8425B639F8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F36B6-738E-4A93-B34D-F76509F61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12756-25C4-4202-A883-217C60A9D0B2}"/>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5" name="Footer Placeholder 4">
            <a:extLst>
              <a:ext uri="{FF2B5EF4-FFF2-40B4-BE49-F238E27FC236}">
                <a16:creationId xmlns:a16="http://schemas.microsoft.com/office/drawing/2014/main" id="{958D20FB-1839-408B-B66C-9ABD92BB2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99235-E731-4792-8E56-4DD945DC1F96}"/>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207658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A9E7-EBD0-4368-A357-8925D81D6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2D0E-C50A-4669-B38F-2A64AFEF6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282D8-CF40-4551-92FE-57629C559B9F}"/>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5" name="Footer Placeholder 4">
            <a:extLst>
              <a:ext uri="{FF2B5EF4-FFF2-40B4-BE49-F238E27FC236}">
                <a16:creationId xmlns:a16="http://schemas.microsoft.com/office/drawing/2014/main" id="{A2180F07-132E-4D2A-94E2-679862B99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CBA92-32B1-4B2F-8BD5-CC2CBC3398DC}"/>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400976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27EB-B412-472A-BC5C-FB1A43DE2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D104C3-82B9-432C-AC50-4011EA80C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DADBC-17FF-4987-9719-00133CB5742F}"/>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5" name="Footer Placeholder 4">
            <a:extLst>
              <a:ext uri="{FF2B5EF4-FFF2-40B4-BE49-F238E27FC236}">
                <a16:creationId xmlns:a16="http://schemas.microsoft.com/office/drawing/2014/main" id="{03460291-C589-4114-BB89-B0CF54152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B9EF7-76A1-4EBF-A8E0-86054B1DFDFA}"/>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127224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A140-D395-4BFF-8EA6-092B5CE81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245E2-6D95-4F3C-80AD-53B3834367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D027A2-FEA4-40BC-8ABA-7CABB5D51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146132-995F-4763-871F-6C1E47E16398}"/>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6" name="Footer Placeholder 5">
            <a:extLst>
              <a:ext uri="{FF2B5EF4-FFF2-40B4-BE49-F238E27FC236}">
                <a16:creationId xmlns:a16="http://schemas.microsoft.com/office/drawing/2014/main" id="{E324F6E6-7223-4A06-9888-55B32EF97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63E02-D100-43CF-A1F5-1B101BAE341F}"/>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144940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6ED7-5BFA-46C4-ADE2-CD6F5B97F0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295B1E-89CE-444C-8888-E765BBDF3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8686FC-1E4B-411C-B9E2-AA41453036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B71FE-4234-454D-97F1-B487E37BC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98F737-D090-4D02-9C80-5E3D101EB6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8B1615-935D-4779-8700-905583A4C6EB}"/>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8" name="Footer Placeholder 7">
            <a:extLst>
              <a:ext uri="{FF2B5EF4-FFF2-40B4-BE49-F238E27FC236}">
                <a16:creationId xmlns:a16="http://schemas.microsoft.com/office/drawing/2014/main" id="{BCFC1DDE-1546-4112-AAAF-6C6CCFBC3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BC3AC1-AEF8-4D11-B193-3A357BE33931}"/>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316234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8E52-984B-4D40-A242-F023686E56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B5F539-644C-47BE-9092-39F55A735015}"/>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4" name="Footer Placeholder 3">
            <a:extLst>
              <a:ext uri="{FF2B5EF4-FFF2-40B4-BE49-F238E27FC236}">
                <a16:creationId xmlns:a16="http://schemas.microsoft.com/office/drawing/2014/main" id="{4DCC505E-BD8F-452D-B15F-9788EF8B4E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445BCC-F74D-4928-8558-3006ED8BCEFA}"/>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5690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EE659-7C6B-4AD9-8BCD-4780AC6CD89E}"/>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3" name="Footer Placeholder 2">
            <a:extLst>
              <a:ext uri="{FF2B5EF4-FFF2-40B4-BE49-F238E27FC236}">
                <a16:creationId xmlns:a16="http://schemas.microsoft.com/office/drawing/2014/main" id="{598A50BF-74A1-4062-B9EE-7A716EF56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EDC65C-DC81-497A-B785-CBE79AE22148}"/>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296163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C2CE-0A70-490E-B8EB-6F697E19B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E2386-4802-4DA8-9870-0E9BB3D5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281F40-996C-4E88-AF02-C46893837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E4646-4FD7-405D-AECC-E76DFAF5A554}"/>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6" name="Footer Placeholder 5">
            <a:extLst>
              <a:ext uri="{FF2B5EF4-FFF2-40B4-BE49-F238E27FC236}">
                <a16:creationId xmlns:a16="http://schemas.microsoft.com/office/drawing/2014/main" id="{5A325C27-6536-4087-A878-DDD713805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89C4A-85A1-4580-AFF4-C5C6A3EE4C1D}"/>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74412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C05F-12A7-4778-89E5-9DE4690CF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7A2A0-F833-4692-8B8D-C0A6DCA90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183C1C-11CF-40FD-8EB2-D91DB71B9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B4246-0440-49BD-9347-9776E7972886}"/>
              </a:ext>
            </a:extLst>
          </p:cNvPr>
          <p:cNvSpPr>
            <a:spLocks noGrp="1"/>
          </p:cNvSpPr>
          <p:nvPr>
            <p:ph type="dt" sz="half" idx="10"/>
          </p:nvPr>
        </p:nvSpPr>
        <p:spPr/>
        <p:txBody>
          <a:bodyPr/>
          <a:lstStyle/>
          <a:p>
            <a:fld id="{8585C510-4719-4187-8BA5-202209E0809A}" type="datetimeFigureOut">
              <a:rPr lang="en-US" smtClean="0"/>
              <a:t>7/11/2021</a:t>
            </a:fld>
            <a:endParaRPr lang="en-US"/>
          </a:p>
        </p:txBody>
      </p:sp>
      <p:sp>
        <p:nvSpPr>
          <p:cNvPr id="6" name="Footer Placeholder 5">
            <a:extLst>
              <a:ext uri="{FF2B5EF4-FFF2-40B4-BE49-F238E27FC236}">
                <a16:creationId xmlns:a16="http://schemas.microsoft.com/office/drawing/2014/main" id="{A79407B4-601D-45C1-8440-391AEBFAB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8E7B7-3D5F-46A2-A1D2-BF3D4A5135F1}"/>
              </a:ext>
            </a:extLst>
          </p:cNvPr>
          <p:cNvSpPr>
            <a:spLocks noGrp="1"/>
          </p:cNvSpPr>
          <p:nvPr>
            <p:ph type="sldNum" sz="quarter" idx="12"/>
          </p:nvPr>
        </p:nvSpPr>
        <p:spPr/>
        <p:txBody>
          <a:bodyPr/>
          <a:lstStyle/>
          <a:p>
            <a:fld id="{25ECBED7-A528-4912-86D9-86294A450B2F}" type="slidenum">
              <a:rPr lang="en-US" smtClean="0"/>
              <a:t>‹#›</a:t>
            </a:fld>
            <a:endParaRPr lang="en-US"/>
          </a:p>
        </p:txBody>
      </p:sp>
    </p:spTree>
    <p:extLst>
      <p:ext uri="{BB962C8B-B14F-4D97-AF65-F5344CB8AC3E}">
        <p14:creationId xmlns:p14="http://schemas.microsoft.com/office/powerpoint/2010/main" val="112142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5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DEF5D8-ECAB-43BD-B251-949E85C72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8A426-2254-485F-8C78-3AD92F83D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4DE64-2D40-4EC1-8BE8-1C0B08C5B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5C510-4719-4187-8BA5-202209E0809A}" type="datetimeFigureOut">
              <a:rPr lang="en-US" smtClean="0"/>
              <a:t>7/11/2021</a:t>
            </a:fld>
            <a:endParaRPr lang="en-US"/>
          </a:p>
        </p:txBody>
      </p:sp>
      <p:sp>
        <p:nvSpPr>
          <p:cNvPr id="5" name="Footer Placeholder 4">
            <a:extLst>
              <a:ext uri="{FF2B5EF4-FFF2-40B4-BE49-F238E27FC236}">
                <a16:creationId xmlns:a16="http://schemas.microsoft.com/office/drawing/2014/main" id="{8CBAE3BF-5C02-4417-8E0C-3CD2B20A7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7F4830-DAE7-46DB-91F6-E954DF842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CBED7-A528-4912-86D9-86294A450B2F}" type="slidenum">
              <a:rPr lang="en-US" smtClean="0"/>
              <a:t>‹#›</a:t>
            </a:fld>
            <a:endParaRPr lang="en-US"/>
          </a:p>
        </p:txBody>
      </p:sp>
    </p:spTree>
    <p:extLst>
      <p:ext uri="{BB962C8B-B14F-4D97-AF65-F5344CB8AC3E}">
        <p14:creationId xmlns:p14="http://schemas.microsoft.com/office/powerpoint/2010/main" val="397304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523999" y="1122363"/>
            <a:ext cx="10177463" cy="2387600"/>
          </a:xfrm>
          <a:noFill/>
        </p:spPr>
        <p:txBody>
          <a:bodyPr/>
          <a:lstStyle/>
          <a:p>
            <a:pPr algn="l"/>
            <a:r>
              <a:rPr lang="en-US" b="1" dirty="0"/>
              <a:t>6372 Unit 12 Pre-Live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524001" y="3609976"/>
            <a:ext cx="9144000" cy="1655762"/>
          </a:xfrm>
        </p:spPr>
        <p:txBody>
          <a:bodyPr/>
          <a:lstStyle/>
          <a:p>
            <a:pPr algn="l"/>
            <a:r>
              <a:rPr lang="en-US" b="1" dirty="0"/>
              <a:t>By-Rashmi Patel</a:t>
            </a:r>
          </a:p>
        </p:txBody>
      </p:sp>
    </p:spTree>
    <p:extLst>
      <p:ext uri="{BB962C8B-B14F-4D97-AF65-F5344CB8AC3E}">
        <p14:creationId xmlns:p14="http://schemas.microsoft.com/office/powerpoint/2010/main" val="284471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able&#10;&#10;Description automatically generated">
            <a:extLst>
              <a:ext uri="{FF2B5EF4-FFF2-40B4-BE49-F238E27FC236}">
                <a16:creationId xmlns:a16="http://schemas.microsoft.com/office/drawing/2014/main" id="{3AAF34C4-6B92-174F-952E-CDA9BA98E39D}"/>
              </a:ext>
            </a:extLst>
          </p:cNvPr>
          <p:cNvPicPr>
            <a:picLocks noChangeAspect="1"/>
          </p:cNvPicPr>
          <p:nvPr/>
        </p:nvPicPr>
        <p:blipFill>
          <a:blip r:embed="rId2"/>
          <a:stretch>
            <a:fillRect/>
          </a:stretch>
        </p:blipFill>
        <p:spPr>
          <a:xfrm>
            <a:off x="6923012" y="836832"/>
            <a:ext cx="4051377" cy="33364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p:cNvSpPr>
            <a:spLocks noGrp="1"/>
          </p:cNvSpPr>
          <p:nvPr>
            <p:ph type="title"/>
          </p:nvPr>
        </p:nvSpPr>
        <p:spPr/>
        <p:txBody>
          <a:bodyPr>
            <a:noAutofit/>
          </a:bodyPr>
          <a:lstStyle/>
          <a:p>
            <a:r>
              <a:rPr lang="en-US" sz="2600" dirty="0"/>
              <a:t>Proc Freq and Proc Means</a:t>
            </a:r>
          </a:p>
        </p:txBody>
      </p:sp>
      <p:pic>
        <p:nvPicPr>
          <p:cNvPr id="5" name="Picture 4">
            <a:extLst>
              <a:ext uri="{FF2B5EF4-FFF2-40B4-BE49-F238E27FC236}">
                <a16:creationId xmlns:a16="http://schemas.microsoft.com/office/drawing/2014/main" id="{009DB932-746A-5C48-A6AE-B2A6FEDE6E36}"/>
              </a:ext>
            </a:extLst>
          </p:cNvPr>
          <p:cNvPicPr>
            <a:picLocks noChangeAspect="1"/>
          </p:cNvPicPr>
          <p:nvPr/>
        </p:nvPicPr>
        <p:blipFill>
          <a:blip r:embed="rId3"/>
          <a:stretch>
            <a:fillRect/>
          </a:stretch>
        </p:blipFill>
        <p:spPr>
          <a:xfrm>
            <a:off x="1014489" y="936596"/>
            <a:ext cx="4254500" cy="313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09B2EDDE-CB15-AD46-964C-AA115F585AF6}"/>
              </a:ext>
            </a:extLst>
          </p:cNvPr>
          <p:cNvSpPr txBox="1"/>
          <p:nvPr/>
        </p:nvSpPr>
        <p:spPr>
          <a:xfrm>
            <a:off x="2138347" y="559833"/>
            <a:ext cx="1692451" cy="276999"/>
          </a:xfrm>
          <a:prstGeom prst="rect">
            <a:avLst/>
          </a:prstGeom>
          <a:noFill/>
        </p:spPr>
        <p:txBody>
          <a:bodyPr wrap="square" rtlCol="0">
            <a:spAutoFit/>
          </a:bodyPr>
          <a:lstStyle/>
          <a:p>
            <a:pPr algn="ctr"/>
            <a:r>
              <a:rPr lang="en-US" sz="1200" b="1" dirty="0"/>
              <a:t>(Proc Freq Procedure)</a:t>
            </a:r>
          </a:p>
        </p:txBody>
      </p:sp>
      <p:sp>
        <p:nvSpPr>
          <p:cNvPr id="9" name="Rectangle 8">
            <a:extLst>
              <a:ext uri="{FF2B5EF4-FFF2-40B4-BE49-F238E27FC236}">
                <a16:creationId xmlns:a16="http://schemas.microsoft.com/office/drawing/2014/main" id="{961E2227-C2A6-0F44-9049-1D3F8FBD8F82}"/>
              </a:ext>
            </a:extLst>
          </p:cNvPr>
          <p:cNvSpPr/>
          <p:nvPr/>
        </p:nvSpPr>
        <p:spPr>
          <a:xfrm>
            <a:off x="8028629" y="515594"/>
            <a:ext cx="1719703" cy="276999"/>
          </a:xfrm>
          <a:prstGeom prst="rect">
            <a:avLst/>
          </a:prstGeom>
        </p:spPr>
        <p:txBody>
          <a:bodyPr wrap="none">
            <a:spAutoFit/>
          </a:bodyPr>
          <a:lstStyle/>
          <a:p>
            <a:pPr algn="ctr"/>
            <a:r>
              <a:rPr lang="en-US" sz="1200" b="1" dirty="0"/>
              <a:t>(Proc Means Procedure)</a:t>
            </a:r>
          </a:p>
        </p:txBody>
      </p:sp>
      <p:sp>
        <p:nvSpPr>
          <p:cNvPr id="10" name="TextBox 9">
            <a:extLst>
              <a:ext uri="{FF2B5EF4-FFF2-40B4-BE49-F238E27FC236}">
                <a16:creationId xmlns:a16="http://schemas.microsoft.com/office/drawing/2014/main" id="{924FD920-4D93-CF47-98E3-B8B52B2752D1}"/>
              </a:ext>
            </a:extLst>
          </p:cNvPr>
          <p:cNvSpPr txBox="1"/>
          <p:nvPr/>
        </p:nvSpPr>
        <p:spPr>
          <a:xfrm>
            <a:off x="833927" y="4865078"/>
            <a:ext cx="7757175" cy="1384995"/>
          </a:xfrm>
          <a:prstGeom prst="rect">
            <a:avLst/>
          </a:prstGeom>
          <a:noFill/>
        </p:spPr>
        <p:txBody>
          <a:bodyPr wrap="square" rtlCol="0">
            <a:spAutoFit/>
          </a:bodyPr>
          <a:lstStyle/>
          <a:p>
            <a:r>
              <a:rPr lang="en-US" sz="1400" b="1" dirty="0"/>
              <a:t>Based on the above tables.  It seems like that there is at least one group that is different.  The tables seem to indicate that males, in general have higher instances of the disease.  </a:t>
            </a:r>
          </a:p>
          <a:p>
            <a:r>
              <a:rPr lang="en-US" sz="1400" b="1" dirty="0"/>
              <a:t>There are also more males in the sample, and those males have higher instances of the disease.  </a:t>
            </a:r>
          </a:p>
          <a:p>
            <a:endParaRPr lang="en-US" sz="1400" b="1" dirty="0"/>
          </a:p>
          <a:p>
            <a:r>
              <a:rPr lang="en-US" sz="1400" b="1" dirty="0"/>
              <a:t>In proc mean, we can see that the various tests are all significant, thus indicating that one of the groups shows a difference (at least evidence of one.)</a:t>
            </a:r>
          </a:p>
        </p:txBody>
      </p:sp>
    </p:spTree>
    <p:extLst>
      <p:ext uri="{BB962C8B-B14F-4D97-AF65-F5344CB8AC3E}">
        <p14:creationId xmlns:p14="http://schemas.microsoft.com/office/powerpoint/2010/main" val="32630463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5DEAB-44AA-F347-A9D9-22B7CCAE7D0D}"/>
              </a:ext>
            </a:extLst>
          </p:cNvPr>
          <p:cNvSpPr>
            <a:spLocks noGrp="1"/>
          </p:cNvSpPr>
          <p:nvPr>
            <p:ph type="title"/>
          </p:nvPr>
        </p:nvSpPr>
        <p:spPr>
          <a:xfrm>
            <a:off x="492967" y="0"/>
            <a:ext cx="10515600" cy="917419"/>
          </a:xfrm>
        </p:spPr>
        <p:txBody>
          <a:bodyPr>
            <a:noAutofit/>
          </a:bodyPr>
          <a:lstStyle/>
          <a:p>
            <a:r>
              <a:rPr lang="en-US" sz="2600" b="1" dirty="0"/>
              <a:t>Logistic Regression with Three Predictors</a:t>
            </a:r>
          </a:p>
        </p:txBody>
      </p:sp>
      <p:pic>
        <p:nvPicPr>
          <p:cNvPr id="5" name="Picture 4" descr="Table&#10;&#10;Description automatically generated">
            <a:extLst>
              <a:ext uri="{FF2B5EF4-FFF2-40B4-BE49-F238E27FC236}">
                <a16:creationId xmlns:a16="http://schemas.microsoft.com/office/drawing/2014/main" id="{6005797B-3D92-9940-8778-CDA2B4229175}"/>
              </a:ext>
            </a:extLst>
          </p:cNvPr>
          <p:cNvPicPr>
            <a:picLocks noChangeAspect="1"/>
          </p:cNvPicPr>
          <p:nvPr/>
        </p:nvPicPr>
        <p:blipFill>
          <a:blip r:embed="rId2"/>
          <a:stretch>
            <a:fillRect/>
          </a:stretch>
        </p:blipFill>
        <p:spPr>
          <a:xfrm>
            <a:off x="5956345" y="1125972"/>
            <a:ext cx="5662440" cy="25099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able&#10;&#10;Description automatically generated">
            <a:extLst>
              <a:ext uri="{FF2B5EF4-FFF2-40B4-BE49-F238E27FC236}">
                <a16:creationId xmlns:a16="http://schemas.microsoft.com/office/drawing/2014/main" id="{32C4D21C-282F-0E49-A9AE-F500F03BF203}"/>
              </a:ext>
            </a:extLst>
          </p:cNvPr>
          <p:cNvPicPr>
            <a:picLocks noChangeAspect="1"/>
          </p:cNvPicPr>
          <p:nvPr/>
        </p:nvPicPr>
        <p:blipFill>
          <a:blip r:embed="rId3"/>
          <a:stretch>
            <a:fillRect/>
          </a:stretch>
        </p:blipFill>
        <p:spPr>
          <a:xfrm>
            <a:off x="560673" y="1125971"/>
            <a:ext cx="3359773" cy="2509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F9C2D410-9F7C-0A4B-9DB4-031D9346AFB5}"/>
              </a:ext>
            </a:extLst>
          </p:cNvPr>
          <p:cNvSpPr txBox="1"/>
          <p:nvPr/>
        </p:nvSpPr>
        <p:spPr>
          <a:xfrm>
            <a:off x="560673" y="3745034"/>
            <a:ext cx="3110103" cy="369332"/>
          </a:xfrm>
          <a:prstGeom prst="rect">
            <a:avLst/>
          </a:prstGeom>
          <a:noFill/>
        </p:spPr>
        <p:txBody>
          <a:bodyPr wrap="square" rtlCol="0">
            <a:spAutoFit/>
          </a:bodyPr>
          <a:lstStyle/>
          <a:p>
            <a:r>
              <a:rPr lang="en-US" b="1" dirty="0"/>
              <a:t>(Response Profile, n =78)</a:t>
            </a:r>
          </a:p>
        </p:txBody>
      </p:sp>
      <p:sp>
        <p:nvSpPr>
          <p:cNvPr id="9" name="TextBox 8">
            <a:extLst>
              <a:ext uri="{FF2B5EF4-FFF2-40B4-BE49-F238E27FC236}">
                <a16:creationId xmlns:a16="http://schemas.microsoft.com/office/drawing/2014/main" id="{7C85935B-0CB4-F340-A0EC-5408A2BE5653}"/>
              </a:ext>
            </a:extLst>
          </p:cNvPr>
          <p:cNvSpPr txBox="1"/>
          <p:nvPr/>
        </p:nvSpPr>
        <p:spPr>
          <a:xfrm>
            <a:off x="5750767" y="3745034"/>
            <a:ext cx="6220409" cy="923330"/>
          </a:xfrm>
          <a:prstGeom prst="rect">
            <a:avLst/>
          </a:prstGeom>
          <a:noFill/>
        </p:spPr>
        <p:txBody>
          <a:bodyPr wrap="square" rtlCol="0">
            <a:spAutoFit/>
          </a:bodyPr>
          <a:lstStyle/>
          <a:p>
            <a:r>
              <a:rPr lang="en-US" b="1" dirty="0"/>
              <a:t>(The chi-square test statistics and associated p-values shown in the table indicate that each of the three variables in the model significantly improve the model fit) Overall model is significant</a:t>
            </a:r>
          </a:p>
        </p:txBody>
      </p:sp>
      <p:pic>
        <p:nvPicPr>
          <p:cNvPr id="11" name="Picture 10">
            <a:extLst>
              <a:ext uri="{FF2B5EF4-FFF2-40B4-BE49-F238E27FC236}">
                <a16:creationId xmlns:a16="http://schemas.microsoft.com/office/drawing/2014/main" id="{E87D5C51-4646-A546-B158-819F5E12E3D9}"/>
              </a:ext>
            </a:extLst>
          </p:cNvPr>
          <p:cNvPicPr>
            <a:picLocks noChangeAspect="1"/>
          </p:cNvPicPr>
          <p:nvPr/>
        </p:nvPicPr>
        <p:blipFill>
          <a:blip r:embed="rId4"/>
          <a:stretch>
            <a:fillRect/>
          </a:stretch>
        </p:blipFill>
        <p:spPr>
          <a:xfrm>
            <a:off x="560673" y="4439732"/>
            <a:ext cx="5054600" cy="215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09DEC594-6142-C846-A2EF-35BBACF6A967}"/>
              </a:ext>
            </a:extLst>
          </p:cNvPr>
          <p:cNvSpPr txBox="1"/>
          <p:nvPr/>
        </p:nvSpPr>
        <p:spPr>
          <a:xfrm>
            <a:off x="5956345" y="5631863"/>
            <a:ext cx="6108339" cy="646331"/>
          </a:xfrm>
          <a:prstGeom prst="rect">
            <a:avLst/>
          </a:prstGeom>
          <a:noFill/>
        </p:spPr>
        <p:txBody>
          <a:bodyPr wrap="none" rtlCol="0">
            <a:spAutoFit/>
          </a:bodyPr>
          <a:lstStyle/>
          <a:p>
            <a:r>
              <a:rPr lang="en-US" b="1" dirty="0"/>
              <a:t>The results in this table show coefficients and standard errors.</a:t>
            </a:r>
          </a:p>
          <a:p>
            <a:r>
              <a:rPr lang="en-US" b="1" dirty="0"/>
              <a:t>Sex and age are significant.</a:t>
            </a:r>
          </a:p>
        </p:txBody>
      </p:sp>
    </p:spTree>
    <p:extLst>
      <p:ext uri="{BB962C8B-B14F-4D97-AF65-F5344CB8AC3E}">
        <p14:creationId xmlns:p14="http://schemas.microsoft.com/office/powerpoint/2010/main" val="13483256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EB593-A0A7-0445-B448-A4C27E32EC66}"/>
              </a:ext>
            </a:extLst>
          </p:cNvPr>
          <p:cNvSpPr>
            <a:spLocks noGrp="1"/>
          </p:cNvSpPr>
          <p:nvPr>
            <p:ph type="title"/>
          </p:nvPr>
        </p:nvSpPr>
        <p:spPr>
          <a:xfrm>
            <a:off x="976604" y="1736725"/>
            <a:ext cx="10515600" cy="1325563"/>
          </a:xfrm>
        </p:spPr>
        <p:txBody>
          <a:bodyPr>
            <a:noAutofit/>
          </a:bodyPr>
          <a:lstStyle/>
          <a:p>
            <a:r>
              <a:rPr lang="en-US" sz="2400" b="1" dirty="0">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Provide an interpretation of the regression coefficient for Age.  What does the value represent in terms of the odds of having the disease?</a:t>
            </a:r>
            <a:endParaRPr lang="en-US" sz="2400" b="1" dirty="0"/>
          </a:p>
        </p:txBody>
      </p:sp>
      <p:sp>
        <p:nvSpPr>
          <p:cNvPr id="4" name="TextBox 3">
            <a:extLst>
              <a:ext uri="{FF2B5EF4-FFF2-40B4-BE49-F238E27FC236}">
                <a16:creationId xmlns:a16="http://schemas.microsoft.com/office/drawing/2014/main" id="{4DC2C4D7-5F98-8B49-A19F-3D1F435F6D5F}"/>
              </a:ext>
            </a:extLst>
          </p:cNvPr>
          <p:cNvSpPr txBox="1"/>
          <p:nvPr/>
        </p:nvSpPr>
        <p:spPr>
          <a:xfrm>
            <a:off x="976604" y="3185806"/>
            <a:ext cx="9540560" cy="1200329"/>
          </a:xfrm>
          <a:prstGeom prst="rect">
            <a:avLst/>
          </a:prstGeom>
          <a:noFill/>
        </p:spPr>
        <p:txBody>
          <a:bodyPr wrap="none" rtlCol="0">
            <a:spAutoFit/>
          </a:bodyPr>
          <a:lstStyle/>
          <a:p>
            <a:r>
              <a:rPr lang="en-US" b="1" dirty="0"/>
              <a:t>For every one-unit change in age, the log odds of coronary artery disease (vs no coronary disease) </a:t>
            </a:r>
          </a:p>
          <a:p>
            <a:r>
              <a:rPr lang="en-US" b="1" dirty="0"/>
              <a:t>increase by 0.0956.</a:t>
            </a:r>
          </a:p>
          <a:p>
            <a:endParaRPr lang="en-US" b="1" dirty="0"/>
          </a:p>
          <a:p>
            <a:endParaRPr lang="en-US" b="1" dirty="0"/>
          </a:p>
        </p:txBody>
      </p:sp>
    </p:spTree>
    <p:extLst>
      <p:ext uri="{BB962C8B-B14F-4D97-AF65-F5344CB8AC3E}">
        <p14:creationId xmlns:p14="http://schemas.microsoft.com/office/powerpoint/2010/main" val="25737797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EB593-A0A7-0445-B448-A4C27E32EC66}"/>
              </a:ext>
            </a:extLst>
          </p:cNvPr>
          <p:cNvSpPr>
            <a:spLocks noGrp="1"/>
          </p:cNvSpPr>
          <p:nvPr>
            <p:ph type="title"/>
          </p:nvPr>
        </p:nvSpPr>
        <p:spPr>
          <a:xfrm>
            <a:off x="953342" y="1260864"/>
            <a:ext cx="10515600" cy="1325563"/>
          </a:xfrm>
        </p:spPr>
        <p:txBody>
          <a:bodyPr>
            <a:noAutofit/>
          </a:bodyPr>
          <a:lstStyle/>
          <a:p>
            <a:r>
              <a:rPr lang="en-US" sz="2000" b="1" dirty="0">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What is the odds ratio of a person with an Age=55  having coronary artery disease with respect to someone with who is 45years of age given they are both males and have the same ECG result.  (See 20.2.2 in text) Pay attention to the output you may need to do some “flipping”  (reciprocal 1/OR).</a:t>
            </a:r>
            <a:endParaRPr lang="en-US" sz="2000" b="1" dirty="0"/>
          </a:p>
        </p:txBody>
      </p:sp>
      <p:sp>
        <p:nvSpPr>
          <p:cNvPr id="4" name="TextBox 3">
            <a:extLst>
              <a:ext uri="{FF2B5EF4-FFF2-40B4-BE49-F238E27FC236}">
                <a16:creationId xmlns:a16="http://schemas.microsoft.com/office/drawing/2014/main" id="{4DC2C4D7-5F98-8B49-A19F-3D1F435F6D5F}"/>
              </a:ext>
            </a:extLst>
          </p:cNvPr>
          <p:cNvSpPr txBox="1"/>
          <p:nvPr/>
        </p:nvSpPr>
        <p:spPr>
          <a:xfrm>
            <a:off x="1068484" y="2989863"/>
            <a:ext cx="10285316" cy="1200329"/>
          </a:xfrm>
          <a:prstGeom prst="rect">
            <a:avLst/>
          </a:prstGeom>
          <a:noFill/>
        </p:spPr>
        <p:txBody>
          <a:bodyPr wrap="none" rtlCol="0">
            <a:spAutoFit/>
          </a:bodyPr>
          <a:lstStyle/>
          <a:p>
            <a:endParaRPr lang="en-US" b="1" dirty="0"/>
          </a:p>
          <a:p>
            <a:r>
              <a:rPr lang="en-US" b="1" dirty="0"/>
              <a:t>Exp(0.0956*(45-55))=0.620, or about 2/3.  A 55-year-old surviving has about 2/3 the odds of a 45-year-old</a:t>
            </a:r>
          </a:p>
          <a:p>
            <a:endParaRPr lang="en-US" b="1" dirty="0"/>
          </a:p>
          <a:p>
            <a:endParaRPr lang="en-US" b="1" dirty="0"/>
          </a:p>
        </p:txBody>
      </p:sp>
    </p:spTree>
    <p:extLst>
      <p:ext uri="{BB962C8B-B14F-4D97-AF65-F5344CB8AC3E}">
        <p14:creationId xmlns:p14="http://schemas.microsoft.com/office/powerpoint/2010/main" val="27207052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3869-0B0D-44D2-A40D-456C2A5701FA}"/>
              </a:ext>
            </a:extLst>
          </p:cNvPr>
          <p:cNvSpPr>
            <a:spLocks noGrp="1"/>
          </p:cNvSpPr>
          <p:nvPr>
            <p:ph type="title"/>
          </p:nvPr>
        </p:nvSpPr>
        <p:spPr>
          <a:xfrm>
            <a:off x="838200" y="1111574"/>
            <a:ext cx="10515600" cy="1325563"/>
          </a:xfrm>
        </p:spPr>
        <p:txBody>
          <a:bodyPr>
            <a:normAutofit fontScale="90000"/>
          </a:bodyPr>
          <a:lstStyle/>
          <a:p>
            <a:r>
              <a:rPr lang="en-US" sz="2200" b="1" dirty="0">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Consider a new patient comes into a doctors office and  has measurement ECG=2, Age=50,Sex=Male.  What is the probability that this person has the disease? (Here we are trying to predict if the new person has the disease or not.)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C8DDBE5-6D44-4789-82F0-3966E05ADF0F}"/>
              </a:ext>
            </a:extLst>
          </p:cNvPr>
          <p:cNvSpPr>
            <a:spLocks noGrp="1"/>
          </p:cNvSpPr>
          <p:nvPr>
            <p:ph idx="1"/>
          </p:nvPr>
        </p:nvSpPr>
        <p:spPr>
          <a:xfrm>
            <a:off x="912845" y="2786678"/>
            <a:ext cx="10515600" cy="3343534"/>
          </a:xfrm>
        </p:spPr>
        <p:txBody>
          <a:bodyPr/>
          <a:lstStyle/>
          <a:p>
            <a:r>
              <a:rPr lang="en-US" sz="2000" b="1" dirty="0"/>
              <a:t>Logit(∏) = -2.9278-1.3897*(1)+0.0956*(50)-0.4278*(1)=0.0347</a:t>
            </a:r>
          </a:p>
          <a:p>
            <a:endParaRPr lang="en-US" sz="2000" b="1" dirty="0"/>
          </a:p>
        </p:txBody>
      </p:sp>
    </p:spTree>
    <p:extLst>
      <p:ext uri="{BB962C8B-B14F-4D97-AF65-F5344CB8AC3E}">
        <p14:creationId xmlns:p14="http://schemas.microsoft.com/office/powerpoint/2010/main" val="328908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7145B-5632-2B45-BA01-FA3F8ADAC83B}"/>
              </a:ext>
            </a:extLst>
          </p:cNvPr>
          <p:cNvSpPr>
            <a:spLocks noGrp="1"/>
          </p:cNvSpPr>
          <p:nvPr>
            <p:ph type="title"/>
          </p:nvPr>
        </p:nvSpPr>
        <p:spPr>
          <a:xfrm>
            <a:off x="783968" y="75876"/>
            <a:ext cx="10515600" cy="931705"/>
          </a:xfrm>
        </p:spPr>
        <p:txBody>
          <a:bodyPr>
            <a:noAutofit/>
          </a:bodyPr>
          <a:lstStyle/>
          <a:p>
            <a:r>
              <a:rPr lang="en-US" sz="2000" b="1" dirty="0">
                <a:latin typeface="+mn-lt"/>
              </a:rPr>
              <a:t>Run a 2x2 analysis with CA and Sex and then run a logistic regression model just using Sex as an explanatory variable </a:t>
            </a:r>
          </a:p>
        </p:txBody>
      </p:sp>
      <p:pic>
        <p:nvPicPr>
          <p:cNvPr id="5" name="Picture 4" descr="Table&#10;&#10;Description automatically generated">
            <a:extLst>
              <a:ext uri="{FF2B5EF4-FFF2-40B4-BE49-F238E27FC236}">
                <a16:creationId xmlns:a16="http://schemas.microsoft.com/office/drawing/2014/main" id="{8AC78D3F-064C-6B47-94B8-AC1815036C35}"/>
              </a:ext>
            </a:extLst>
          </p:cNvPr>
          <p:cNvPicPr>
            <a:picLocks noChangeAspect="1"/>
          </p:cNvPicPr>
          <p:nvPr/>
        </p:nvPicPr>
        <p:blipFill>
          <a:blip r:embed="rId2"/>
          <a:stretch>
            <a:fillRect/>
          </a:stretch>
        </p:blipFill>
        <p:spPr>
          <a:xfrm>
            <a:off x="383580" y="2124480"/>
            <a:ext cx="4823968" cy="310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A1730F1-988C-334A-AAB4-75339EC4F593}"/>
              </a:ext>
            </a:extLst>
          </p:cNvPr>
          <p:cNvSpPr txBox="1"/>
          <p:nvPr/>
        </p:nvSpPr>
        <p:spPr>
          <a:xfrm>
            <a:off x="2096911" y="5666842"/>
            <a:ext cx="1428340" cy="369332"/>
          </a:xfrm>
          <a:prstGeom prst="rect">
            <a:avLst/>
          </a:prstGeom>
          <a:noFill/>
        </p:spPr>
        <p:txBody>
          <a:bodyPr wrap="none" rtlCol="0">
            <a:spAutoFit/>
          </a:bodyPr>
          <a:lstStyle/>
          <a:p>
            <a:r>
              <a:rPr lang="en-US" b="1" dirty="0"/>
              <a:t>(2x2 ANOVA)</a:t>
            </a:r>
          </a:p>
        </p:txBody>
      </p:sp>
      <p:pic>
        <p:nvPicPr>
          <p:cNvPr id="8" name="Picture 7" descr="Table&#10;&#10;Description automatically generated">
            <a:extLst>
              <a:ext uri="{FF2B5EF4-FFF2-40B4-BE49-F238E27FC236}">
                <a16:creationId xmlns:a16="http://schemas.microsoft.com/office/drawing/2014/main" id="{6B6951C6-E7F4-6248-A222-4B6CF2727735}"/>
              </a:ext>
            </a:extLst>
          </p:cNvPr>
          <p:cNvPicPr>
            <a:picLocks noChangeAspect="1"/>
          </p:cNvPicPr>
          <p:nvPr/>
        </p:nvPicPr>
        <p:blipFill>
          <a:blip r:embed="rId3"/>
          <a:stretch>
            <a:fillRect/>
          </a:stretch>
        </p:blipFill>
        <p:spPr>
          <a:xfrm>
            <a:off x="6575288" y="1306963"/>
            <a:ext cx="4343207" cy="4030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1EA3FC0-1C33-3745-878C-538A57C502C2}"/>
              </a:ext>
            </a:extLst>
          </p:cNvPr>
          <p:cNvSpPr txBox="1"/>
          <p:nvPr/>
        </p:nvSpPr>
        <p:spPr>
          <a:xfrm>
            <a:off x="7405959" y="5637295"/>
            <a:ext cx="2508739" cy="369332"/>
          </a:xfrm>
          <a:prstGeom prst="rect">
            <a:avLst/>
          </a:prstGeom>
          <a:noFill/>
        </p:spPr>
        <p:txBody>
          <a:bodyPr wrap="square" rtlCol="0">
            <a:spAutoFit/>
          </a:bodyPr>
          <a:lstStyle/>
          <a:p>
            <a:pPr algn="ctr"/>
            <a:r>
              <a:rPr lang="en-US" b="1" dirty="0"/>
              <a:t>(Logistic Regression)</a:t>
            </a:r>
          </a:p>
        </p:txBody>
      </p:sp>
    </p:spTree>
    <p:extLst>
      <p:ext uri="{BB962C8B-B14F-4D97-AF65-F5344CB8AC3E}">
        <p14:creationId xmlns:p14="http://schemas.microsoft.com/office/powerpoint/2010/main" val="31235118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7145B-5632-2B45-BA01-FA3F8ADAC83B}"/>
              </a:ext>
            </a:extLst>
          </p:cNvPr>
          <p:cNvSpPr>
            <a:spLocks noGrp="1"/>
          </p:cNvSpPr>
          <p:nvPr>
            <p:ph type="title"/>
          </p:nvPr>
        </p:nvSpPr>
        <p:spPr>
          <a:xfrm>
            <a:off x="560673" y="205301"/>
            <a:ext cx="10515600" cy="1325563"/>
          </a:xfrm>
        </p:spPr>
        <p:txBody>
          <a:bodyPr>
            <a:noAutofit/>
          </a:bodyPr>
          <a:lstStyle/>
          <a:p>
            <a:r>
              <a:rPr lang="en-US" sz="2000" b="1" dirty="0">
                <a:latin typeface="+mn-lt"/>
              </a:rPr>
              <a:t>Run a 2x2 analysis with CA and Sex and then run a logistic regression model just using Sex as an explanatory variable </a:t>
            </a:r>
          </a:p>
        </p:txBody>
      </p:sp>
      <p:pic>
        <p:nvPicPr>
          <p:cNvPr id="4" name="Picture 3" descr="Table&#10;&#10;Description automatically generated with medium confidence">
            <a:extLst>
              <a:ext uri="{FF2B5EF4-FFF2-40B4-BE49-F238E27FC236}">
                <a16:creationId xmlns:a16="http://schemas.microsoft.com/office/drawing/2014/main" id="{8A230DE6-EEFD-0A4E-9B36-3E5385078889}"/>
              </a:ext>
            </a:extLst>
          </p:cNvPr>
          <p:cNvPicPr>
            <a:picLocks noChangeAspect="1"/>
          </p:cNvPicPr>
          <p:nvPr/>
        </p:nvPicPr>
        <p:blipFill>
          <a:blip r:embed="rId2"/>
          <a:stretch>
            <a:fillRect/>
          </a:stretch>
        </p:blipFill>
        <p:spPr>
          <a:xfrm>
            <a:off x="560673" y="1826865"/>
            <a:ext cx="3441700" cy="116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E3E5161B-F619-2F49-81C7-0F0827A45877}"/>
              </a:ext>
            </a:extLst>
          </p:cNvPr>
          <p:cNvSpPr txBox="1"/>
          <p:nvPr/>
        </p:nvSpPr>
        <p:spPr>
          <a:xfrm>
            <a:off x="560673" y="3169436"/>
            <a:ext cx="10564302" cy="369332"/>
          </a:xfrm>
          <a:prstGeom prst="rect">
            <a:avLst/>
          </a:prstGeom>
          <a:noFill/>
        </p:spPr>
        <p:txBody>
          <a:bodyPr wrap="none" rtlCol="0">
            <a:spAutoFit/>
          </a:bodyPr>
          <a:lstStyle/>
          <a:p>
            <a:r>
              <a:rPr lang="en-US" b="1" dirty="0"/>
              <a:t>The point estimate of 0.315 (63/200) indicates that females are 1/3 as likely as males to contract the disease.</a:t>
            </a:r>
          </a:p>
        </p:txBody>
      </p:sp>
      <p:pic>
        <p:nvPicPr>
          <p:cNvPr id="11" name="Picture 10" descr="Table&#10;&#10;Description automatically generated">
            <a:extLst>
              <a:ext uri="{FF2B5EF4-FFF2-40B4-BE49-F238E27FC236}">
                <a16:creationId xmlns:a16="http://schemas.microsoft.com/office/drawing/2014/main" id="{21A10AAB-C90A-D144-8366-015DD4C62C4D}"/>
              </a:ext>
            </a:extLst>
          </p:cNvPr>
          <p:cNvPicPr>
            <a:picLocks noChangeAspect="1"/>
          </p:cNvPicPr>
          <p:nvPr/>
        </p:nvPicPr>
        <p:blipFill>
          <a:blip r:embed="rId3"/>
          <a:stretch>
            <a:fillRect/>
          </a:stretch>
        </p:blipFill>
        <p:spPr>
          <a:xfrm>
            <a:off x="560673" y="3834769"/>
            <a:ext cx="5588000" cy="1765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FEE7DF87-51A2-124C-8DE5-AD4784138B79}"/>
              </a:ext>
            </a:extLst>
          </p:cNvPr>
          <p:cNvSpPr/>
          <p:nvPr/>
        </p:nvSpPr>
        <p:spPr>
          <a:xfrm>
            <a:off x="560673" y="5822740"/>
            <a:ext cx="11105378" cy="369332"/>
          </a:xfrm>
          <a:prstGeom prst="rect">
            <a:avLst/>
          </a:prstGeom>
        </p:spPr>
        <p:txBody>
          <a:bodyPr wrap="square">
            <a:spAutoFit/>
          </a:bodyPr>
          <a:lstStyle/>
          <a:p>
            <a:r>
              <a:rPr lang="en-US" b="1" dirty="0"/>
              <a:t>I had trouble with the odds ratio for the 2x2 Run</a:t>
            </a:r>
          </a:p>
        </p:txBody>
      </p:sp>
    </p:spTree>
    <p:extLst>
      <p:ext uri="{BB962C8B-B14F-4D97-AF65-F5344CB8AC3E}">
        <p14:creationId xmlns:p14="http://schemas.microsoft.com/office/powerpoint/2010/main" val="640851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466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6372 Unit 12 Pre-Live Assignment</vt:lpstr>
      <vt:lpstr>Proc Freq and Proc Means</vt:lpstr>
      <vt:lpstr>Logistic Regression with Three Predictors</vt:lpstr>
      <vt:lpstr>Provide an interpretation of the regression coefficient for Age.  What does the value represent in terms of the odds of having the disease?</vt:lpstr>
      <vt:lpstr>What is the odds ratio of a person with an Age=55  having coronary artery disease with respect to someone with who is 45years of age given they are both males and have the same ECG result.  (See 20.2.2 in text) Pay attention to the output you may need to do some “flipping”  (reciprocal 1/OR).</vt:lpstr>
      <vt:lpstr>Consider a new patient comes into a doctors office and  has measurement ECG=2, Age=50,Sex=Male.  What is the probability that this person has the disease? (Here we are trying to predict if the new person has the disease or not.) </vt:lpstr>
      <vt:lpstr>Run a 2x2 analysis with CA and Sex and then run a logistic regression model just using Sex as an explanatory variable </vt:lpstr>
      <vt:lpstr>Run a 2x2 analysis with CA and Sex and then run a logistic regression model just using Sex as an explanatory variable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6372 Unit 12 Pre Live Assignment</dc:title>
  <dc:creator>Arth Patel</dc:creator>
  <cp:lastModifiedBy>Arth Patel</cp:lastModifiedBy>
  <cp:revision>19</cp:revision>
  <dcterms:created xsi:type="dcterms:W3CDTF">2021-07-11T20:16:10Z</dcterms:created>
  <dcterms:modified xsi:type="dcterms:W3CDTF">2021-07-11T20:33:39Z</dcterms:modified>
</cp:coreProperties>
</file>