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1" r:id="rId5"/>
    <p:sldId id="262" r:id="rId6"/>
    <p:sldId id="259"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5"/>
    <p:restoredTop sz="96281"/>
  </p:normalViewPr>
  <p:slideViewPr>
    <p:cSldViewPr snapToGrid="0" snapToObjects="1">
      <p:cViewPr varScale="1">
        <p:scale>
          <a:sx n="115" d="100"/>
          <a:sy n="115" d="100"/>
        </p:scale>
        <p:origin x="24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18D8-99E7-A44E-B70B-F19C5459C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E9AB8-CF50-0F4D-9174-8C55C1064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503DF4-A88A-AB42-B6FB-64978D031992}"/>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8AAFA277-81E1-754B-B99D-7A5065608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C04D1-DFE1-5F45-8600-2DBBC61D3FC5}"/>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381537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872D-4F74-114D-A4EA-EF4C71503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DF732B-7A8F-3644-B85D-3C7342421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078A5-A9A2-1B49-8574-FEF8DA2A1CD1}"/>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31605209-4D84-8B40-AB75-29AA6ACB1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97555-3D0A-9B4C-8A71-867096D659E0}"/>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363923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29F7F-E21A-D84E-B7A8-6943AFD51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D0E5BC-74EA-B046-A0AD-C55B2EBD7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34D1C-9F92-FB43-9125-6302B09A5D51}"/>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D776896A-E944-FF4C-AE3B-6A4F0970F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348D1-05EA-B843-ACAE-01875308178A}"/>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101827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7C44-1FCF-3E46-B043-09ED48853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7061D-DB0E-4945-AD3A-B07C2EF2C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C6208-DE23-B04B-BB8A-3BBDD39851E6}"/>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7B03AE92-F6BF-B747-8FAB-465633514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89C51-84ED-1C41-9493-B99CCA7F7AE4}"/>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329674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050A-AC6A-4045-BC0E-6A3D16C45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194CE-F4E1-4B40-A654-B3541F74B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B2FEB-D54C-5447-A97A-F3319EB4B40E}"/>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1E0FB60E-BB31-4641-8EAC-F536BD668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C4BF5-92DD-CA45-B1B4-3B2B7F207AB8}"/>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411926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73B9-788F-5A4A-9183-93EAAE26F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A23CD-0F52-F54B-96AC-2D25193F6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4B47D-A041-6642-81C0-5C3ABEAE0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58790-CB95-6547-9F20-54A96587B214}"/>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6" name="Footer Placeholder 5">
            <a:extLst>
              <a:ext uri="{FF2B5EF4-FFF2-40B4-BE49-F238E27FC236}">
                <a16:creationId xmlns:a16="http://schemas.microsoft.com/office/drawing/2014/main" id="{B8845CD3-D5D9-1741-A565-98FCDD652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C5CFC-B0AF-7F41-8C41-C3E2E31A4ACB}"/>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319285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60D7-C8A4-FC42-BA1E-838DDE38B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77896A-7EA2-C144-B14E-375C14FD1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A4BA6-C767-7F40-884B-F957AAA31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268E8D-E8F6-3C44-9958-0D1EC35D7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F8127-F7CA-CA47-A66F-0549C485E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DAD2AF-F905-104C-8931-DC64B6D775BC}"/>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8" name="Footer Placeholder 7">
            <a:extLst>
              <a:ext uri="{FF2B5EF4-FFF2-40B4-BE49-F238E27FC236}">
                <a16:creationId xmlns:a16="http://schemas.microsoft.com/office/drawing/2014/main" id="{88E9EEBB-197A-A54B-92F3-2DE720B4B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89DDA-5EF8-6146-A014-339B50E1C20C}"/>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223964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F3E6-3316-834B-987E-BA2AD1033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6FFA97-4844-3947-9D75-34C8846D9668}"/>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4" name="Footer Placeholder 3">
            <a:extLst>
              <a:ext uri="{FF2B5EF4-FFF2-40B4-BE49-F238E27FC236}">
                <a16:creationId xmlns:a16="http://schemas.microsoft.com/office/drawing/2014/main" id="{75E84B1F-E69D-1C45-AFB8-BA3715DB1F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F20DE-CE46-2940-BA1A-40EDCF10C19E}"/>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276450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8A1AE-B154-A445-8143-CD8F2AE2E8B3}"/>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3" name="Footer Placeholder 2">
            <a:extLst>
              <a:ext uri="{FF2B5EF4-FFF2-40B4-BE49-F238E27FC236}">
                <a16:creationId xmlns:a16="http://schemas.microsoft.com/office/drawing/2014/main" id="{19EE920C-51AE-B54A-9B79-40CA450C3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83A3E-0533-1B46-A84B-36B646087AD5}"/>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176222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F0AB-4CAF-6842-94E8-15FAD5F26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00AD0-C182-1647-B652-D67FA5AF1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3CD21-133E-1745-B54B-95049DF00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2EB7B-0206-1847-AF35-D72282267DAD}"/>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6" name="Footer Placeholder 5">
            <a:extLst>
              <a:ext uri="{FF2B5EF4-FFF2-40B4-BE49-F238E27FC236}">
                <a16:creationId xmlns:a16="http://schemas.microsoft.com/office/drawing/2014/main" id="{5716054D-F2F0-EF41-B040-33D452BFB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4B827-D856-BF42-9E8B-549E8B07064B}"/>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128452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83ED-B29B-AC41-B09F-72002AC68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F1FD6-C536-6C4E-9D0A-851B3B4D4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CB97E-3CA8-2E4D-9188-09BEAEF48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8E170-AB13-2149-8B8F-C3A33E7A3411}"/>
              </a:ext>
            </a:extLst>
          </p:cNvPr>
          <p:cNvSpPr>
            <a:spLocks noGrp="1"/>
          </p:cNvSpPr>
          <p:nvPr>
            <p:ph type="dt" sz="half" idx="10"/>
          </p:nvPr>
        </p:nvSpPr>
        <p:spPr/>
        <p:txBody>
          <a:bodyPr/>
          <a:lstStyle/>
          <a:p>
            <a:fld id="{6971E92D-3D18-AB4B-8DFD-B97F60650229}" type="datetimeFigureOut">
              <a:rPr lang="en-US" smtClean="0"/>
              <a:t>5/10/21</a:t>
            </a:fld>
            <a:endParaRPr lang="en-US"/>
          </a:p>
        </p:txBody>
      </p:sp>
      <p:sp>
        <p:nvSpPr>
          <p:cNvPr id="6" name="Footer Placeholder 5">
            <a:extLst>
              <a:ext uri="{FF2B5EF4-FFF2-40B4-BE49-F238E27FC236}">
                <a16:creationId xmlns:a16="http://schemas.microsoft.com/office/drawing/2014/main" id="{595E23F4-48DC-9F4B-8A24-32B10928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70E7-A641-C24D-8909-0EB7283B91BB}"/>
              </a:ext>
            </a:extLst>
          </p:cNvPr>
          <p:cNvSpPr>
            <a:spLocks noGrp="1"/>
          </p:cNvSpPr>
          <p:nvPr>
            <p:ph type="sldNum" sz="quarter" idx="12"/>
          </p:nvPr>
        </p:nvSpPr>
        <p:spPr/>
        <p:txBody>
          <a:bodyPr/>
          <a:lstStyle/>
          <a:p>
            <a:fld id="{FB8AF567-B697-7640-BC7A-8AB64F7FD6A5}" type="slidenum">
              <a:rPr lang="en-US" smtClean="0"/>
              <a:t>‹#›</a:t>
            </a:fld>
            <a:endParaRPr lang="en-US"/>
          </a:p>
        </p:txBody>
      </p:sp>
    </p:spTree>
    <p:extLst>
      <p:ext uri="{BB962C8B-B14F-4D97-AF65-F5344CB8AC3E}">
        <p14:creationId xmlns:p14="http://schemas.microsoft.com/office/powerpoint/2010/main" val="408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16109-B692-484B-AE85-554103E94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87CC8-9864-E644-AAD5-A890B7A9A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A9A82-D0DA-DE44-9FAF-A21DEB033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1E92D-3D18-AB4B-8DFD-B97F60650229}" type="datetimeFigureOut">
              <a:rPr lang="en-US" smtClean="0"/>
              <a:t>5/10/21</a:t>
            </a:fld>
            <a:endParaRPr lang="en-US"/>
          </a:p>
        </p:txBody>
      </p:sp>
      <p:sp>
        <p:nvSpPr>
          <p:cNvPr id="5" name="Footer Placeholder 4">
            <a:extLst>
              <a:ext uri="{FF2B5EF4-FFF2-40B4-BE49-F238E27FC236}">
                <a16:creationId xmlns:a16="http://schemas.microsoft.com/office/drawing/2014/main" id="{883BE1BD-FD6B-3445-9EDD-552EE4A39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9E1421-97F6-034A-A7D9-9F90382EF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AF567-B697-7640-BC7A-8AB64F7FD6A5}" type="slidenum">
              <a:rPr lang="en-US" smtClean="0"/>
              <a:t>‹#›</a:t>
            </a:fld>
            <a:endParaRPr lang="en-US"/>
          </a:p>
        </p:txBody>
      </p:sp>
    </p:spTree>
    <p:extLst>
      <p:ext uri="{BB962C8B-B14F-4D97-AF65-F5344CB8AC3E}">
        <p14:creationId xmlns:p14="http://schemas.microsoft.com/office/powerpoint/2010/main" val="415104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523999" y="1122363"/>
            <a:ext cx="10177463" cy="2387600"/>
          </a:xfrm>
          <a:noFill/>
        </p:spPr>
        <p:txBody>
          <a:bodyPr/>
          <a:lstStyle/>
          <a:p>
            <a:pPr algn="l"/>
            <a:r>
              <a:rPr lang="en-US" b="1" dirty="0"/>
              <a:t>6372 Unit 3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524001" y="3609976"/>
            <a:ext cx="9144000" cy="1655762"/>
          </a:xfrm>
        </p:spPr>
        <p:txBody>
          <a:bodyPr/>
          <a:lstStyle/>
          <a:p>
            <a:pPr algn="l"/>
            <a:r>
              <a:rPr lang="en-US" b="1" dirty="0"/>
              <a:t>By-Rashmi Patel</a:t>
            </a:r>
          </a:p>
        </p:txBody>
      </p:sp>
    </p:spTree>
    <p:extLst>
      <p:ext uri="{BB962C8B-B14F-4D97-AF65-F5344CB8AC3E}">
        <p14:creationId xmlns:p14="http://schemas.microsoft.com/office/powerpoint/2010/main" val="28447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1</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9" y="1614488"/>
            <a:ext cx="10177462" cy="5000625"/>
          </a:xfrm>
        </p:spPr>
        <p:txBody>
          <a:bodyPr>
            <a:normAutofit fontScale="92500" lnSpcReduction="10000"/>
          </a:bodyPr>
          <a:lstStyle/>
          <a:p>
            <a:r>
              <a:rPr lang="en-US" dirty="0"/>
              <a:t>The data set is provided in </a:t>
            </a:r>
            <a:r>
              <a:rPr lang="en-US" dirty="0" err="1"/>
              <a:t>MathACT.csv</a:t>
            </a:r>
            <a:r>
              <a:rPr lang="en-US" dirty="0"/>
              <a:t> along with some SAS code.  The convenient thing about two way </a:t>
            </a:r>
            <a:r>
              <a:rPr lang="en-US" dirty="0" err="1"/>
              <a:t>anova’s</a:t>
            </a:r>
            <a:r>
              <a:rPr lang="en-US" dirty="0"/>
              <a:t> (once decided that’s what we have) there is no need for model selection type things as we know exactly what predictors we have to work with and that there are only two.  This also helps as we do not have to worry as much about multicollinearity issues that we discussed before.  The SAS code has 3 main components. 1. Read in the data and create some summary statistics tables 2. Create a profile plot of the summary statistics. 3.  Run a two-way ANOVA model.  The plot is a little bit complicated to build in SAS but it’s very helpful and you can use it as a template to plot other data in a similar fashion so it will help to play around with that on your own.</a:t>
            </a:r>
          </a:p>
          <a:p>
            <a:r>
              <a:rPr lang="en-US" dirty="0"/>
              <a:t>There are a few times throughout the videos where the discussion of additive and nonadditive models (there is a good section in the book on this).  The best way to visually investigate whether which one is more appropriate is through a simple visualization of the mean ACT scores by the different groups of the factors.  </a:t>
            </a:r>
            <a:r>
              <a:rPr lang="en-US" u="sng" dirty="0"/>
              <a:t>Using the plot as a guide and your knowledge from the videos and text, what type of model (additive or nonadditive) do you think most appropriately fits this data set?  Be prepared to explain your choice.</a:t>
            </a:r>
            <a:endParaRPr lang="en-US" dirty="0"/>
          </a:p>
        </p:txBody>
      </p:sp>
    </p:spTree>
    <p:extLst>
      <p:ext uri="{BB962C8B-B14F-4D97-AF65-F5344CB8AC3E}">
        <p14:creationId xmlns:p14="http://schemas.microsoft.com/office/powerpoint/2010/main" val="415418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1</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2586039"/>
            <a:ext cx="3907632" cy="2771774"/>
          </a:xfrm>
        </p:spPr>
        <p:txBody>
          <a:bodyPr>
            <a:normAutofit fontScale="92500" lnSpcReduction="20000"/>
          </a:bodyPr>
          <a:lstStyle/>
          <a:p>
            <a:r>
              <a:rPr lang="en-US" dirty="0"/>
              <a:t>For </a:t>
            </a:r>
            <a:r>
              <a:rPr lang="en-US" dirty="0" err="1"/>
              <a:t>MathACT.csv</a:t>
            </a:r>
            <a:r>
              <a:rPr lang="en-US" dirty="0"/>
              <a:t>, it seems that the category C has higher ACT scores than other 2 categories but the differences in scores of male and female seems to be getting reduced as the category includes more mathematics coursework. In category 3, the males are having higher ACT score than females. </a:t>
            </a:r>
          </a:p>
        </p:txBody>
      </p:sp>
      <p:pic>
        <p:nvPicPr>
          <p:cNvPr id="5" name="Picture 4">
            <a:extLst>
              <a:ext uri="{FF2B5EF4-FFF2-40B4-BE49-F238E27FC236}">
                <a16:creationId xmlns:a16="http://schemas.microsoft.com/office/drawing/2014/main" id="{4166AAEF-6FC9-9341-8F3D-EC0D1E3D74B8}"/>
              </a:ext>
            </a:extLst>
          </p:cNvPr>
          <p:cNvPicPr>
            <a:picLocks noChangeAspect="1"/>
          </p:cNvPicPr>
          <p:nvPr/>
        </p:nvPicPr>
        <p:blipFill rotWithShape="1">
          <a:blip r:embed="rId3"/>
          <a:srcRect l="27257" t="10352" r="25868" b="34801"/>
          <a:stretch/>
        </p:blipFill>
        <p:spPr>
          <a:xfrm>
            <a:off x="6343650" y="2114550"/>
            <a:ext cx="5143500" cy="3557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93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1</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571500" y="2586039"/>
            <a:ext cx="4343400" cy="3043236"/>
          </a:xfrm>
        </p:spPr>
        <p:txBody>
          <a:bodyPr>
            <a:normAutofit fontScale="92500" lnSpcReduction="10000"/>
          </a:bodyPr>
          <a:lstStyle/>
          <a:p>
            <a:r>
              <a:rPr lang="en-US" dirty="0"/>
              <a:t>For MathACT_2 .csv, it seems that the category C still has higher ACT scores than other 2 categories but the differences in scores of male and female seems to be getting increased as the category includes more mathematics coursework. In category 3, the males are having much higher ACT score than females. </a:t>
            </a:r>
          </a:p>
        </p:txBody>
      </p:sp>
      <p:pic>
        <p:nvPicPr>
          <p:cNvPr id="6" name="Picture 5">
            <a:extLst>
              <a:ext uri="{FF2B5EF4-FFF2-40B4-BE49-F238E27FC236}">
                <a16:creationId xmlns:a16="http://schemas.microsoft.com/office/drawing/2014/main" id="{666D6946-327B-7246-91F5-CF416ED5ECC6}"/>
              </a:ext>
            </a:extLst>
          </p:cNvPr>
          <p:cNvPicPr>
            <a:picLocks noChangeAspect="1"/>
          </p:cNvPicPr>
          <p:nvPr/>
        </p:nvPicPr>
        <p:blipFill rotWithShape="1">
          <a:blip r:embed="rId3"/>
          <a:srcRect l="27257" t="11042" r="27040" b="32500"/>
          <a:stretch/>
        </p:blipFill>
        <p:spPr>
          <a:xfrm>
            <a:off x="6315075" y="2014538"/>
            <a:ext cx="5014913" cy="3871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699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1</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211874" y="2092855"/>
            <a:ext cx="4114800" cy="4118374"/>
          </a:xfrm>
        </p:spPr>
        <p:txBody>
          <a:bodyPr>
            <a:noAutofit/>
          </a:bodyPr>
          <a:lstStyle/>
          <a:p>
            <a:pPr marL="342900" indent="-342900" algn="l">
              <a:buFont typeface="Arial" panose="020B0604020202020204" pitchFamily="34" charset="0"/>
              <a:buChar char="•"/>
            </a:pPr>
            <a:r>
              <a:rPr lang="en-US" sz="1600" dirty="0"/>
              <a:t>Both model are non-additive as it contains an interaction term in it. Talking about the F-tests tables, all the F-tests tables for MathACT_2.csv model have much higher F-value value than </a:t>
            </a:r>
            <a:r>
              <a:rPr lang="en-US" sz="1600" dirty="0" err="1"/>
              <a:t>MathACT.csv</a:t>
            </a:r>
            <a:r>
              <a:rPr lang="en-US" sz="1600" dirty="0"/>
              <a:t> model F-value.</a:t>
            </a:r>
          </a:p>
          <a:p>
            <a:pPr marL="342900" indent="-342900" algn="l">
              <a:buFont typeface="Arial" panose="020B0604020202020204" pitchFamily="34" charset="0"/>
              <a:buChar char="•"/>
            </a:pPr>
            <a:r>
              <a:rPr lang="en-US" sz="1600" dirty="0"/>
              <a:t>The F-value for the table of Type III SS is 390.94 for MathACT_2.csv model which seems to be much higher than </a:t>
            </a:r>
            <a:r>
              <a:rPr lang="en-US" sz="1600" dirty="0" err="1"/>
              <a:t>MathACT.csv</a:t>
            </a:r>
            <a:r>
              <a:rPr lang="en-US" sz="1600" dirty="0"/>
              <a:t> model Type III SS table F-value which is 296.50.</a:t>
            </a:r>
          </a:p>
          <a:p>
            <a:pPr marL="342900" indent="-342900" algn="l">
              <a:buFont typeface="Arial" panose="020B0604020202020204" pitchFamily="34" charset="0"/>
              <a:buChar char="•"/>
            </a:pPr>
            <a:r>
              <a:rPr lang="en-US" sz="1600" dirty="0"/>
              <a:t>In the model for </a:t>
            </a:r>
            <a:r>
              <a:rPr lang="en-US" sz="1600" dirty="0" err="1"/>
              <a:t>MathACT.csv</a:t>
            </a:r>
            <a:r>
              <a:rPr lang="en-US" sz="1600" dirty="0"/>
              <a:t> obtained the main term as significant and interaction term as insignificant whereas the interaction term as well as the main term in MathACT_2.csv model are significant.</a:t>
            </a:r>
          </a:p>
        </p:txBody>
      </p:sp>
      <p:pic>
        <p:nvPicPr>
          <p:cNvPr id="8" name="Picture 7">
            <a:extLst>
              <a:ext uri="{FF2B5EF4-FFF2-40B4-BE49-F238E27FC236}">
                <a16:creationId xmlns:a16="http://schemas.microsoft.com/office/drawing/2014/main" id="{7E079679-DE5F-8D42-80B1-FA9A64B310E6}"/>
              </a:ext>
            </a:extLst>
          </p:cNvPr>
          <p:cNvPicPr>
            <a:picLocks noChangeAspect="1"/>
          </p:cNvPicPr>
          <p:nvPr/>
        </p:nvPicPr>
        <p:blipFill rotWithShape="1">
          <a:blip r:embed="rId3"/>
          <a:srcRect l="36111" t="9594" r="36755" b="23903"/>
          <a:stretch/>
        </p:blipFill>
        <p:spPr>
          <a:xfrm>
            <a:off x="8541833" y="2092855"/>
            <a:ext cx="2978686" cy="4562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547FEF0-B7F0-6F43-A4E3-27954AACF376}"/>
              </a:ext>
            </a:extLst>
          </p:cNvPr>
          <p:cNvPicPr>
            <a:picLocks noChangeAspect="1"/>
          </p:cNvPicPr>
          <p:nvPr/>
        </p:nvPicPr>
        <p:blipFill rotWithShape="1">
          <a:blip r:embed="rId4"/>
          <a:srcRect l="34994" t="9269" r="36145" b="24227"/>
          <a:stretch/>
        </p:blipFill>
        <p:spPr>
          <a:xfrm>
            <a:off x="4850780" y="2094862"/>
            <a:ext cx="3166947" cy="4560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330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2</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9" y="1614488"/>
            <a:ext cx="10177462" cy="5000625"/>
          </a:xfrm>
        </p:spPr>
        <p:txBody>
          <a:bodyPr>
            <a:normAutofit/>
          </a:bodyPr>
          <a:lstStyle/>
          <a:p>
            <a:r>
              <a:rPr lang="en-US" dirty="0"/>
              <a:t>In addition to the general F-tests, I’ve included some additional options with the </a:t>
            </a:r>
            <a:r>
              <a:rPr lang="en-US" dirty="0" err="1"/>
              <a:t>lsmeans</a:t>
            </a:r>
            <a:r>
              <a:rPr lang="en-US" dirty="0"/>
              <a:t> and estimate statement. These options are used to write specific contrasts to conduct hypothesis tests that are a little more specific than what F-tests tell us.  Take a look at the output and find the Estimates table. There are three different tests that I asked SAS to do. For the first one, I tell you exactly what I’m testing for</a:t>
            </a:r>
            <a:r>
              <a:rPr lang="en-US" u="sng" dirty="0"/>
              <a:t>, I want you to see if you can decipher what the other two are testing for</a:t>
            </a:r>
            <a:r>
              <a:rPr lang="en-US" dirty="0"/>
              <a:t>.  Besides the estimate table and the </a:t>
            </a:r>
            <a:r>
              <a:rPr lang="en-US" dirty="0" err="1"/>
              <a:t>sas</a:t>
            </a:r>
            <a:r>
              <a:rPr lang="en-US" dirty="0"/>
              <a:t> code, there is another table within the output (</a:t>
            </a:r>
            <a:r>
              <a:rPr lang="en-US" dirty="0" err="1"/>
              <a:t>LSMean</a:t>
            </a:r>
            <a:r>
              <a:rPr lang="en-US" dirty="0"/>
              <a:t> tables)  that could possibly help so be sure to take a look at the other output results (note: I’m referring here to an actual number table, not some of the graphics, the graphics can be a little confusing).   You only need to use the first data set for this discussion.</a:t>
            </a:r>
          </a:p>
          <a:p>
            <a:r>
              <a:rPr lang="en-US" dirty="0"/>
              <a:t> </a:t>
            </a:r>
          </a:p>
        </p:txBody>
      </p:sp>
    </p:spTree>
    <p:extLst>
      <p:ext uri="{BB962C8B-B14F-4D97-AF65-F5344CB8AC3E}">
        <p14:creationId xmlns:p14="http://schemas.microsoft.com/office/powerpoint/2010/main" val="218498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2</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9" y="1614488"/>
            <a:ext cx="5088731" cy="5000625"/>
          </a:xfrm>
        </p:spPr>
        <p:txBody>
          <a:bodyPr>
            <a:normAutofit/>
          </a:bodyPr>
          <a:lstStyle/>
          <a:p>
            <a:pPr algn="l"/>
            <a:r>
              <a:rPr lang="en-US" dirty="0"/>
              <a:t>The given image is the estimates table for contrast. </a:t>
            </a:r>
          </a:p>
          <a:p>
            <a:pPr marL="342900" indent="-342900" algn="l">
              <a:buFont typeface="Arial" panose="020B0604020202020204" pitchFamily="34" charset="0"/>
              <a:buChar char="•"/>
            </a:pPr>
            <a:r>
              <a:rPr lang="en-US" dirty="0"/>
              <a:t>The first estimate is for category B versus category A which seems to be significant looking at the table.</a:t>
            </a:r>
          </a:p>
          <a:p>
            <a:pPr marL="342900" indent="-342900" algn="l">
              <a:buFont typeface="Arial" panose="020B0604020202020204" pitchFamily="34" charset="0"/>
              <a:buChar char="•"/>
            </a:pPr>
            <a:r>
              <a:rPr lang="en-US" dirty="0"/>
              <a:t>The second estimate is for category C versus category A which also seems to be significant looking at the table</a:t>
            </a:r>
          </a:p>
          <a:p>
            <a:pPr marL="342900" indent="-342900" algn="l">
              <a:buFont typeface="Arial" panose="020B0604020202020204" pitchFamily="34" charset="0"/>
              <a:buChar char="•"/>
            </a:pPr>
            <a:r>
              <a:rPr lang="en-US" dirty="0"/>
              <a:t>Last estimate is for the Male versus Female which also seems to be significant looking at the table.</a:t>
            </a:r>
          </a:p>
        </p:txBody>
      </p:sp>
      <p:pic>
        <p:nvPicPr>
          <p:cNvPr id="5" name="Picture 4">
            <a:extLst>
              <a:ext uri="{FF2B5EF4-FFF2-40B4-BE49-F238E27FC236}">
                <a16:creationId xmlns:a16="http://schemas.microsoft.com/office/drawing/2014/main" id="{4D19D017-ED69-2043-8391-F36D0AF4AE6A}"/>
              </a:ext>
            </a:extLst>
          </p:cNvPr>
          <p:cNvPicPr>
            <a:picLocks noChangeAspect="1"/>
          </p:cNvPicPr>
          <p:nvPr/>
        </p:nvPicPr>
        <p:blipFill rotWithShape="1">
          <a:blip r:embed="rId3"/>
          <a:srcRect l="35602" t="76458" r="35231" b="2292"/>
          <a:stretch/>
        </p:blipFill>
        <p:spPr>
          <a:xfrm>
            <a:off x="6991815" y="2979814"/>
            <a:ext cx="4402656" cy="2004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375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457325"/>
          </a:xfrm>
          <a:noFill/>
        </p:spPr>
        <p:txBody>
          <a:bodyPr/>
          <a:lstStyle/>
          <a:p>
            <a:r>
              <a:rPr lang="en-US" b="1" dirty="0"/>
              <a:t>6372 Unit 3 Discussion 2</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2286000"/>
            <a:ext cx="6185268" cy="3010829"/>
          </a:xfrm>
        </p:spPr>
        <p:txBody>
          <a:bodyPr>
            <a:normAutofit/>
          </a:bodyPr>
          <a:lstStyle/>
          <a:p>
            <a:pPr algn="l"/>
            <a:r>
              <a:rPr lang="en-US" dirty="0"/>
              <a:t>The given image is the least squares means table which has Bonferroni adjustment to it. </a:t>
            </a:r>
          </a:p>
          <a:p>
            <a:pPr algn="l"/>
            <a:r>
              <a:rPr lang="en-US" dirty="0"/>
              <a:t>Looking at the table we can say that all the background are significant and more is the mathematics coursework one student do for ACT, the higher score will be achieved.</a:t>
            </a:r>
          </a:p>
        </p:txBody>
      </p:sp>
      <p:pic>
        <p:nvPicPr>
          <p:cNvPr id="8" name="Picture 7">
            <a:extLst>
              <a:ext uri="{FF2B5EF4-FFF2-40B4-BE49-F238E27FC236}">
                <a16:creationId xmlns:a16="http://schemas.microsoft.com/office/drawing/2014/main" id="{6283762F-A233-0A45-8507-D42E88B600CE}"/>
              </a:ext>
            </a:extLst>
          </p:cNvPr>
          <p:cNvPicPr>
            <a:picLocks noChangeAspect="1"/>
          </p:cNvPicPr>
          <p:nvPr/>
        </p:nvPicPr>
        <p:blipFill rotWithShape="1">
          <a:blip r:embed="rId3"/>
          <a:srcRect l="39363" t="9106" r="40921" b="53171"/>
          <a:stretch/>
        </p:blipFill>
        <p:spPr>
          <a:xfrm>
            <a:off x="8126219" y="2286000"/>
            <a:ext cx="3058512"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4604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825</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6372 Unit 3 Pre Live Assignment</vt:lpstr>
      <vt:lpstr>6372 Unit 3 Discussion 1</vt:lpstr>
      <vt:lpstr>6372 Unit 3 Discussion 1</vt:lpstr>
      <vt:lpstr>6372 Unit 3 Discussion 1</vt:lpstr>
      <vt:lpstr>6372 Unit 3 Discussion 1</vt:lpstr>
      <vt:lpstr>6372 Unit 3 Discussion 2</vt:lpstr>
      <vt:lpstr>6372 Unit 3 Discussion 2</vt:lpstr>
      <vt:lpstr>6372 Unit 3 Discussion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6372 Unit 2 Pre Live Assignment</dc:title>
  <dc:creator>Patel, Rashmi</dc:creator>
  <cp:lastModifiedBy>Patel, Rashmi</cp:lastModifiedBy>
  <cp:revision>18</cp:revision>
  <dcterms:created xsi:type="dcterms:W3CDTF">2021-05-10T16:15:16Z</dcterms:created>
  <dcterms:modified xsi:type="dcterms:W3CDTF">2021-05-10T20:17:13Z</dcterms:modified>
</cp:coreProperties>
</file>