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8"/>
  </p:normalViewPr>
  <p:slideViewPr>
    <p:cSldViewPr snapToGrid="0" snapToObjects="1">
      <p:cViewPr varScale="1">
        <p:scale>
          <a:sx n="90" d="100"/>
          <a:sy n="90" d="100"/>
        </p:scale>
        <p:origin x="232"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A4F3-DEF9-D041-B58F-82E447937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DA1F0-F636-BB4A-9CF1-17D93A7F3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583C7E-E86A-C846-84A9-F0E043CC6FC1}"/>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5" name="Footer Placeholder 4">
            <a:extLst>
              <a:ext uri="{FF2B5EF4-FFF2-40B4-BE49-F238E27FC236}">
                <a16:creationId xmlns:a16="http://schemas.microsoft.com/office/drawing/2014/main" id="{1CD67DBE-FAE8-B24C-BB67-82ABB84D6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BA606-854C-7845-AB90-72FC699DCE58}"/>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398185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D389-A57D-DB47-BC69-E5EE651C55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D4EB8-BED4-7E4E-A0E3-714538362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03741-378F-6C43-99B6-4EE98A5B442D}"/>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5" name="Footer Placeholder 4">
            <a:extLst>
              <a:ext uri="{FF2B5EF4-FFF2-40B4-BE49-F238E27FC236}">
                <a16:creationId xmlns:a16="http://schemas.microsoft.com/office/drawing/2014/main" id="{9B01EEE2-7174-7043-B05A-2E6E71E51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6A59F-0344-F446-A544-E813BFC234E1}"/>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100604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0E1B2-2011-F245-8A2B-6B682BB566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3F7A65-8020-D24B-96A3-0E7B6322E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DB743-EC6F-DB44-8C44-B15842CF5942}"/>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5" name="Footer Placeholder 4">
            <a:extLst>
              <a:ext uri="{FF2B5EF4-FFF2-40B4-BE49-F238E27FC236}">
                <a16:creationId xmlns:a16="http://schemas.microsoft.com/office/drawing/2014/main" id="{41B6F6B6-B2D4-A94C-A02D-A452206AB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BE50B-2876-D547-B9FB-85E499BB56C4}"/>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72554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5AA4-09C2-A942-88A9-E14D46526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4FCA7-5AA3-4543-9998-A086F7018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1AEA3-B232-8C4B-8FEA-840D8EF7A089}"/>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5" name="Footer Placeholder 4">
            <a:extLst>
              <a:ext uri="{FF2B5EF4-FFF2-40B4-BE49-F238E27FC236}">
                <a16:creationId xmlns:a16="http://schemas.microsoft.com/office/drawing/2014/main" id="{40757A35-67F2-A64F-ADBF-C7F754BEE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F51BC-CBBE-CC4F-A6D6-C06D90C817FA}"/>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129710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33F7-1D09-0C45-B9AC-ECB99F688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C1573F-C7F7-E246-9DD3-8161DB04B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F7DF4-383C-9443-8D44-C9EB66B6B0E9}"/>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5" name="Footer Placeholder 4">
            <a:extLst>
              <a:ext uri="{FF2B5EF4-FFF2-40B4-BE49-F238E27FC236}">
                <a16:creationId xmlns:a16="http://schemas.microsoft.com/office/drawing/2014/main" id="{F9D4774B-8BA9-444B-84C5-6F7DEB309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6D0ED-FD9C-0E4B-80AE-B14739F8C05B}"/>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332242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D1BE-36EA-E844-95B1-AD6528A0F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E754B-D717-8B42-A6AF-3D3CCAC05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26570-55FE-0746-A8AA-E29259F76C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38275B-AB30-094B-B070-8B5FB0AD1070}"/>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6" name="Footer Placeholder 5">
            <a:extLst>
              <a:ext uri="{FF2B5EF4-FFF2-40B4-BE49-F238E27FC236}">
                <a16:creationId xmlns:a16="http://schemas.microsoft.com/office/drawing/2014/main" id="{A85D57C3-E32C-8A4E-81F7-F5F7D6A42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79AF4-9548-7644-8842-4783C32C5DBB}"/>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355995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EA59-F030-4B45-954B-4E70EEA963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9C653-E595-E144-8CD0-700C0D1F9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BC55F-8C82-FA4F-8225-599C2C429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16076D-CD0A-E245-B938-C101F3D75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7BD15-DAC3-414A-B8AE-3D145B50C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ED2C27-A649-5049-9426-C76D1641FA72}"/>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8" name="Footer Placeholder 7">
            <a:extLst>
              <a:ext uri="{FF2B5EF4-FFF2-40B4-BE49-F238E27FC236}">
                <a16:creationId xmlns:a16="http://schemas.microsoft.com/office/drawing/2014/main" id="{C06CBB48-E62D-7D42-9B9D-415E79B2F3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5B835-368A-A34E-9423-79BFD5D76470}"/>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229309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A704-A557-DF45-88DE-E23B22C5F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87AD5-6236-0F48-940D-DA613C68B56A}"/>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4" name="Footer Placeholder 3">
            <a:extLst>
              <a:ext uri="{FF2B5EF4-FFF2-40B4-BE49-F238E27FC236}">
                <a16:creationId xmlns:a16="http://schemas.microsoft.com/office/drawing/2014/main" id="{039B8E83-E7C9-CD45-B715-E3DF92CFC8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958E1-189F-F54C-AC51-B0AE0F89F4F0}"/>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292354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BC7D6-2FB3-2640-9F28-81FF9DED016C}"/>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3" name="Footer Placeholder 2">
            <a:extLst>
              <a:ext uri="{FF2B5EF4-FFF2-40B4-BE49-F238E27FC236}">
                <a16:creationId xmlns:a16="http://schemas.microsoft.com/office/drawing/2014/main" id="{4B9553E2-9D26-DF40-95D0-6D3E3D63A6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73CAE2-B444-E14F-A145-3A55E5268021}"/>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37144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30B-B973-CC4E-86E4-5DA188DA6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14298C-5268-374E-9B80-8F9895B09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B9130-74EB-7647-95B6-13CEEFA6F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63F80-7FBB-BA41-8353-75ABBBB94163}"/>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6" name="Footer Placeholder 5">
            <a:extLst>
              <a:ext uri="{FF2B5EF4-FFF2-40B4-BE49-F238E27FC236}">
                <a16:creationId xmlns:a16="http://schemas.microsoft.com/office/drawing/2014/main" id="{62431567-673E-2D4C-9701-186F32BFD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03D54-D20D-F64A-B182-7FF72CE336BC}"/>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120312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7BDB-1A8C-FA43-90E9-65AD83900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C08099-6457-2840-80A2-E33001B50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6ECBA-41A1-EA47-BDB5-1248151C6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5036F-F189-794F-B2F3-60F6AD9C3353}"/>
              </a:ext>
            </a:extLst>
          </p:cNvPr>
          <p:cNvSpPr>
            <a:spLocks noGrp="1"/>
          </p:cNvSpPr>
          <p:nvPr>
            <p:ph type="dt" sz="half" idx="10"/>
          </p:nvPr>
        </p:nvSpPr>
        <p:spPr/>
        <p:txBody>
          <a:bodyPr/>
          <a:lstStyle/>
          <a:p>
            <a:fld id="{BAA7CBB7-23F5-9F4B-B7A2-9FC126A424C2}" type="datetimeFigureOut">
              <a:rPr lang="en-US" smtClean="0"/>
              <a:t>5/3/21</a:t>
            </a:fld>
            <a:endParaRPr lang="en-US"/>
          </a:p>
        </p:txBody>
      </p:sp>
      <p:sp>
        <p:nvSpPr>
          <p:cNvPr id="6" name="Footer Placeholder 5">
            <a:extLst>
              <a:ext uri="{FF2B5EF4-FFF2-40B4-BE49-F238E27FC236}">
                <a16:creationId xmlns:a16="http://schemas.microsoft.com/office/drawing/2014/main" id="{D2777D2B-5F30-7140-BE18-6B37AA806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0E3C-70F1-4E4E-8D8E-94C4FF530055}"/>
              </a:ext>
            </a:extLst>
          </p:cNvPr>
          <p:cNvSpPr>
            <a:spLocks noGrp="1"/>
          </p:cNvSpPr>
          <p:nvPr>
            <p:ph type="sldNum" sz="quarter" idx="12"/>
          </p:nvPr>
        </p:nvSpPr>
        <p:spPr/>
        <p:txBody>
          <a:bodyPr/>
          <a:lstStyle/>
          <a:p>
            <a:fld id="{D48D2424-528E-CF4E-A59F-7D82F240CCF9}" type="slidenum">
              <a:rPr lang="en-US" smtClean="0"/>
              <a:t>‹#›</a:t>
            </a:fld>
            <a:endParaRPr lang="en-US"/>
          </a:p>
        </p:txBody>
      </p:sp>
    </p:spTree>
    <p:extLst>
      <p:ext uri="{BB962C8B-B14F-4D97-AF65-F5344CB8AC3E}">
        <p14:creationId xmlns:p14="http://schemas.microsoft.com/office/powerpoint/2010/main" val="92059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09E27-05E0-3842-84CD-F660BADAE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BB33A-4F4D-BE4E-AE68-1F2A4C6CC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A2FA3-6667-C249-825F-4DD7BBD68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CBB7-23F5-9F4B-B7A2-9FC126A424C2}" type="datetimeFigureOut">
              <a:rPr lang="en-US" smtClean="0"/>
              <a:t>5/3/21</a:t>
            </a:fld>
            <a:endParaRPr lang="en-US"/>
          </a:p>
        </p:txBody>
      </p:sp>
      <p:sp>
        <p:nvSpPr>
          <p:cNvPr id="5" name="Footer Placeholder 4">
            <a:extLst>
              <a:ext uri="{FF2B5EF4-FFF2-40B4-BE49-F238E27FC236}">
                <a16:creationId xmlns:a16="http://schemas.microsoft.com/office/drawing/2014/main" id="{E05E8FD6-0A54-BE4E-8E63-241B2438E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8F578-BE68-4D49-A0C3-CB732444F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D2424-528E-CF4E-A59F-7D82F240CCF9}" type="slidenum">
              <a:rPr lang="en-US" smtClean="0"/>
              <a:t>‹#›</a:t>
            </a:fld>
            <a:endParaRPr lang="en-US"/>
          </a:p>
        </p:txBody>
      </p:sp>
    </p:spTree>
    <p:extLst>
      <p:ext uri="{BB962C8B-B14F-4D97-AF65-F5344CB8AC3E}">
        <p14:creationId xmlns:p14="http://schemas.microsoft.com/office/powerpoint/2010/main" val="1389814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523999" y="1122363"/>
            <a:ext cx="10177463" cy="2387600"/>
          </a:xfrm>
          <a:noFill/>
        </p:spPr>
        <p:txBody>
          <a:bodyPr/>
          <a:lstStyle/>
          <a:p>
            <a:pPr algn="l"/>
            <a:r>
              <a:rPr lang="en-US" b="1" dirty="0"/>
              <a:t>6372 Unit 2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524001" y="3609976"/>
            <a:ext cx="9144000" cy="1655762"/>
          </a:xfrm>
        </p:spPr>
        <p:txBody>
          <a:bodyPr/>
          <a:lstStyle/>
          <a:p>
            <a:pPr algn="l"/>
            <a:r>
              <a:rPr lang="en-US" b="1" dirty="0"/>
              <a:t>By-Rashmi Patel</a:t>
            </a:r>
          </a:p>
        </p:txBody>
      </p:sp>
    </p:spTree>
    <p:extLst>
      <p:ext uri="{BB962C8B-B14F-4D97-AF65-F5344CB8AC3E}">
        <p14:creationId xmlns:p14="http://schemas.microsoft.com/office/powerpoint/2010/main" val="284471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252536" y="107951"/>
            <a:ext cx="10177463" cy="1277937"/>
          </a:xfrm>
          <a:noFill/>
        </p:spPr>
        <p:txBody>
          <a:bodyPr/>
          <a:lstStyle/>
          <a:p>
            <a:pPr algn="l"/>
            <a:r>
              <a:rPr lang="en-US" b="1" dirty="0"/>
              <a:t>6372 Unit 2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909636" y="1614488"/>
            <a:ext cx="10177463" cy="4929187"/>
          </a:xfrm>
          <a:noFill/>
        </p:spPr>
        <p:txBody>
          <a:bodyPr>
            <a:normAutofit fontScale="85000" lnSpcReduction="10000"/>
          </a:bodyPr>
          <a:lstStyle/>
          <a:p>
            <a:pPr marL="342900" lvl="0" indent="-342900" algn="l">
              <a:buFont typeface="Arial" panose="020B0604020202020204" pitchFamily="34" charset="0"/>
              <a:buChar char="•"/>
            </a:pPr>
            <a:r>
              <a:rPr lang="en-US" b="1" dirty="0"/>
              <a:t>Examine the </a:t>
            </a:r>
            <a:r>
              <a:rPr lang="en-US" b="1" dirty="0" err="1"/>
              <a:t>glmselect</a:t>
            </a:r>
            <a:r>
              <a:rPr lang="en-US" b="1" dirty="0"/>
              <a:t> output from the first two proc </a:t>
            </a:r>
            <a:r>
              <a:rPr lang="en-US" b="1" dirty="0" err="1"/>
              <a:t>glmselect</a:t>
            </a:r>
            <a:r>
              <a:rPr lang="en-US" b="1" dirty="0"/>
              <a:t> (labeled M1,M2 in the code) calls and compare them in the following way.</a:t>
            </a:r>
          </a:p>
          <a:p>
            <a:pPr marL="800100" lvl="1" indent="-342900" algn="l">
              <a:buFont typeface="Arial" panose="020B0604020202020204" pitchFamily="34" charset="0"/>
              <a:buChar char="•"/>
            </a:pPr>
            <a:r>
              <a:rPr lang="en-US" b="1" dirty="0"/>
              <a:t>What is different between the two OLS models in terms of the predictors?  (note we have tricked </a:t>
            </a:r>
            <a:r>
              <a:rPr lang="en-US" b="1" dirty="0" err="1"/>
              <a:t>glmselct</a:t>
            </a:r>
            <a:r>
              <a:rPr lang="en-US" b="1" dirty="0"/>
              <a:t> in doing OLS by specifying Forward feature selection with no stopping criterion).</a:t>
            </a:r>
          </a:p>
          <a:p>
            <a:pPr lvl="1" algn="l"/>
            <a:r>
              <a:rPr lang="en-US" dirty="0"/>
              <a:t>	There are 7 predictors selected after applying forward selection to the Model M1 and 27 	predictors selected 	after applying forward selection to the Model M2.</a:t>
            </a:r>
          </a:p>
          <a:p>
            <a:pPr lvl="1" algn="l"/>
            <a:endParaRPr lang="en-US" dirty="0"/>
          </a:p>
          <a:p>
            <a:pPr marL="800100" lvl="1" indent="-342900" algn="l">
              <a:buFont typeface="Arial" panose="020B0604020202020204" pitchFamily="34" charset="0"/>
              <a:buChar char="•"/>
            </a:pPr>
            <a:r>
              <a:rPr lang="en-US" b="1" dirty="0"/>
              <a:t>What are the two models R-square values and adjusted R-squared values?</a:t>
            </a:r>
          </a:p>
          <a:p>
            <a:pPr lvl="1" algn="l"/>
            <a:r>
              <a:rPr lang="en-US" dirty="0"/>
              <a:t>	The R-squared for model M1 is: </a:t>
            </a:r>
            <a:r>
              <a:rPr lang="en-US" b="1" dirty="0"/>
              <a:t>0.6350</a:t>
            </a:r>
          </a:p>
          <a:p>
            <a:pPr lvl="1" algn="l"/>
            <a:r>
              <a:rPr lang="en-US" dirty="0"/>
              <a:t>	The adjusted R-squared for model M1 is: </a:t>
            </a:r>
            <a:r>
              <a:rPr lang="en-US" b="1" dirty="0"/>
              <a:t>0.6098</a:t>
            </a:r>
          </a:p>
          <a:p>
            <a:pPr lvl="1" algn="l"/>
            <a:r>
              <a:rPr lang="en-US" dirty="0"/>
              <a:t>	The R-squared for model M2 is: </a:t>
            </a:r>
            <a:r>
              <a:rPr lang="en-US" b="1" dirty="0"/>
              <a:t>0.6977</a:t>
            </a:r>
          </a:p>
          <a:p>
            <a:pPr lvl="1" algn="l"/>
            <a:r>
              <a:rPr lang="en-US" dirty="0"/>
              <a:t>	The adjusted R-squared for model M2 is: </a:t>
            </a:r>
            <a:r>
              <a:rPr lang="en-US" b="1" dirty="0"/>
              <a:t>0.5804</a:t>
            </a:r>
          </a:p>
          <a:p>
            <a:pPr lvl="1" algn="l"/>
            <a:endParaRPr lang="en-US" b="1" dirty="0"/>
          </a:p>
          <a:p>
            <a:pPr marL="800100" lvl="1" indent="-342900" algn="l">
              <a:buFont typeface="Arial" panose="020B0604020202020204" pitchFamily="34" charset="0"/>
              <a:buChar char="•"/>
            </a:pPr>
            <a:r>
              <a:rPr lang="en-US" b="1" dirty="0"/>
              <a:t> Examine the Fit criteria and ASE plots.  In terms of prediction do you think there is much harm in using all of the predictors versus using a feature selection approach to reduce the model down?</a:t>
            </a:r>
          </a:p>
          <a:p>
            <a:pPr lvl="1" algn="l"/>
            <a:r>
              <a:rPr lang="en-US" b="1" dirty="0"/>
              <a:t>	</a:t>
            </a:r>
            <a:r>
              <a:rPr lang="en-US" dirty="0"/>
              <a:t>Though the R-squared for model M2 is higher than model M1 but when including the 27 predictors in 	the model M2 adjusted R-squared seems to decrease in model M2 which is lower than the adjusted 	R-squared for model M1. So </a:t>
            </a:r>
          </a:p>
          <a:p>
            <a:pPr lvl="1" algn="l"/>
            <a:r>
              <a:rPr lang="en-US" b="1" dirty="0"/>
              <a:t>	</a:t>
            </a:r>
          </a:p>
          <a:p>
            <a:pPr algn="l"/>
            <a:endParaRPr lang="en-US" b="1" dirty="0"/>
          </a:p>
        </p:txBody>
      </p:sp>
    </p:spTree>
    <p:extLst>
      <p:ext uri="{BB962C8B-B14F-4D97-AF65-F5344CB8AC3E}">
        <p14:creationId xmlns:p14="http://schemas.microsoft.com/office/powerpoint/2010/main" val="165748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252536" y="107951"/>
            <a:ext cx="10177463" cy="1277937"/>
          </a:xfrm>
          <a:noFill/>
        </p:spPr>
        <p:txBody>
          <a:bodyPr/>
          <a:lstStyle/>
          <a:p>
            <a:pPr algn="l"/>
            <a:r>
              <a:rPr lang="en-US" b="1" dirty="0"/>
              <a:t>6372 Unit 2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909636" y="1614488"/>
            <a:ext cx="10177463" cy="4929187"/>
          </a:xfrm>
          <a:noFill/>
        </p:spPr>
        <p:txBody>
          <a:bodyPr>
            <a:normAutofit fontScale="92500" lnSpcReduction="20000"/>
          </a:bodyPr>
          <a:lstStyle/>
          <a:p>
            <a:pPr marL="342900" lvl="0" indent="-342900" algn="l">
              <a:buFont typeface="Arial" panose="020B0604020202020204" pitchFamily="34" charset="0"/>
              <a:buChar char="•"/>
            </a:pPr>
            <a:r>
              <a:rPr lang="en-US" b="1" dirty="0"/>
              <a:t>Compare the second and third proc </a:t>
            </a:r>
            <a:r>
              <a:rPr lang="en-US" b="1" dirty="0" err="1"/>
              <a:t>glmselct</a:t>
            </a:r>
            <a:r>
              <a:rPr lang="en-US" b="1" dirty="0"/>
              <a:t> calls (M2, M3).  These both have the same predictors but one is OLS and the other is using LASSO feature selection using cross validation.</a:t>
            </a:r>
          </a:p>
          <a:p>
            <a:pPr marL="800100" lvl="1" indent="-342900" algn="l">
              <a:buFont typeface="Arial" panose="020B0604020202020204" pitchFamily="34" charset="0"/>
              <a:buChar char="•"/>
            </a:pPr>
            <a:r>
              <a:rPr lang="en-US" b="1" dirty="0"/>
              <a:t>Note the R-squared and Adjusted R-squared and compare them.</a:t>
            </a:r>
            <a:endParaRPr lang="en-US" dirty="0"/>
          </a:p>
          <a:p>
            <a:pPr lvl="1" algn="l"/>
            <a:r>
              <a:rPr lang="en-US" dirty="0"/>
              <a:t>	The R-squared for model M2 is: </a:t>
            </a:r>
            <a:r>
              <a:rPr lang="en-US" b="1" dirty="0"/>
              <a:t>0.6977</a:t>
            </a:r>
          </a:p>
          <a:p>
            <a:pPr lvl="1" algn="l"/>
            <a:r>
              <a:rPr lang="en-US" dirty="0"/>
              <a:t>	The adjusted R-squared for model M2 is: </a:t>
            </a:r>
            <a:r>
              <a:rPr lang="en-US" b="1" dirty="0"/>
              <a:t>0.5804</a:t>
            </a:r>
          </a:p>
          <a:p>
            <a:pPr lvl="1" algn="l"/>
            <a:r>
              <a:rPr lang="en-US" dirty="0"/>
              <a:t>	The R-squared for model M3 is: </a:t>
            </a:r>
            <a:r>
              <a:rPr lang="en-US" b="1" dirty="0"/>
              <a:t>0.5830</a:t>
            </a:r>
          </a:p>
          <a:p>
            <a:pPr lvl="1" algn="l"/>
            <a:r>
              <a:rPr lang="en-US" dirty="0"/>
              <a:t>	The adjusted R-squared for model M3 is: </a:t>
            </a:r>
            <a:r>
              <a:rPr lang="en-US" b="1" dirty="0"/>
              <a:t>0.5564</a:t>
            </a:r>
          </a:p>
          <a:p>
            <a:pPr lvl="1" algn="l"/>
            <a:endParaRPr lang="en-US" b="1" dirty="0"/>
          </a:p>
          <a:p>
            <a:pPr marL="800100" lvl="1" indent="-342900" algn="l">
              <a:buFont typeface="Arial" panose="020B0604020202020204" pitchFamily="34" charset="0"/>
              <a:buChar char="•"/>
            </a:pPr>
            <a:r>
              <a:rPr lang="en-US" b="1" dirty="0"/>
              <a:t>What variables are included using the LASSO as a feature selection technique?</a:t>
            </a:r>
          </a:p>
          <a:p>
            <a:pPr lvl="1" algn="l"/>
            <a:r>
              <a:rPr lang="en-US" dirty="0"/>
              <a:t>	Intercept, </a:t>
            </a:r>
            <a:r>
              <a:rPr lang="en-US" dirty="0" err="1"/>
              <a:t>DriveAcc</a:t>
            </a:r>
            <a:r>
              <a:rPr lang="en-US" dirty="0"/>
              <a:t>, Greens, </a:t>
            </a:r>
            <a:r>
              <a:rPr lang="en-US" dirty="0" err="1"/>
              <a:t>AvgPutts</a:t>
            </a:r>
            <a:r>
              <a:rPr lang="en-US" dirty="0"/>
              <a:t>, Save, V23, V25</a:t>
            </a:r>
          </a:p>
          <a:p>
            <a:pPr lvl="1" algn="l"/>
            <a:endParaRPr lang="en-US" b="1" dirty="0"/>
          </a:p>
          <a:p>
            <a:pPr marL="800100" lvl="1" indent="-342900" algn="l">
              <a:buFont typeface="Arial" panose="020B0604020202020204" pitchFamily="34" charset="0"/>
              <a:buChar char="•"/>
            </a:pPr>
            <a:r>
              <a:rPr lang="en-US" b="1" dirty="0"/>
              <a:t>Suppose now that I told you that all of the predictors with generic names are just a bunch of random numbers, how does that piece of information potentially change your feeling on whether it matters or not to do feature selection.</a:t>
            </a:r>
          </a:p>
          <a:p>
            <a:pPr lvl="1" algn="l"/>
            <a:r>
              <a:rPr lang="en-US" b="1" dirty="0"/>
              <a:t>	 </a:t>
            </a:r>
            <a:r>
              <a:rPr lang="en-US" dirty="0"/>
              <a:t>I think that even if the numbers are random, it is important to have feature selection 	because the selection will at least give an idea of which variables are important in predicting 	the model.</a:t>
            </a:r>
          </a:p>
          <a:p>
            <a:pPr algn="l"/>
            <a:endParaRPr lang="en-US" b="1" dirty="0"/>
          </a:p>
        </p:txBody>
      </p:sp>
    </p:spTree>
    <p:extLst>
      <p:ext uri="{BB962C8B-B14F-4D97-AF65-F5344CB8AC3E}">
        <p14:creationId xmlns:p14="http://schemas.microsoft.com/office/powerpoint/2010/main" val="425706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252536" y="107951"/>
            <a:ext cx="10177463" cy="1277937"/>
          </a:xfrm>
          <a:noFill/>
        </p:spPr>
        <p:txBody>
          <a:bodyPr/>
          <a:lstStyle/>
          <a:p>
            <a:pPr algn="l"/>
            <a:r>
              <a:rPr lang="en-US" b="1" dirty="0"/>
              <a:t>6372 Unit 2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385887"/>
            <a:ext cx="10177463" cy="5364161"/>
          </a:xfrm>
          <a:noFill/>
        </p:spPr>
        <p:txBody>
          <a:bodyPr>
            <a:noAutofit/>
          </a:bodyPr>
          <a:lstStyle/>
          <a:p>
            <a:pPr marL="342900" lvl="0" indent="-342900" algn="l">
              <a:buFont typeface="Arial" panose="020B0604020202020204" pitchFamily="34" charset="0"/>
              <a:buChar char="•"/>
            </a:pPr>
            <a:r>
              <a:rPr lang="en-US" b="1" dirty="0"/>
              <a:t>Compare the fourth and fifth </a:t>
            </a:r>
            <a:r>
              <a:rPr lang="en-US" b="1" dirty="0" err="1"/>
              <a:t>glmselect</a:t>
            </a:r>
            <a:r>
              <a:rPr lang="en-US" b="1" dirty="0"/>
              <a:t> calls.  These models include interaction terms so the model is even more complex and the potential for overfitting becomes even greater.</a:t>
            </a:r>
          </a:p>
          <a:p>
            <a:pPr marL="800100" lvl="1" indent="-342900" algn="l">
              <a:buFont typeface="Arial" panose="020B0604020202020204" pitchFamily="34" charset="0"/>
              <a:buChar char="•"/>
            </a:pPr>
            <a:r>
              <a:rPr lang="en-US" sz="2400" b="1" dirty="0"/>
              <a:t>In model 5, examine the the CV press fit criterion panel and compare it to the ASE plot for the test set.  Does the CV fit panel mimic the ASE test performance pretty well?</a:t>
            </a:r>
          </a:p>
          <a:p>
            <a:pPr lvl="1" algn="l"/>
            <a:r>
              <a:rPr lang="en-US" sz="2400" b="1" dirty="0"/>
              <a:t>	</a:t>
            </a:r>
            <a:r>
              <a:rPr lang="en-US" sz="2400" dirty="0"/>
              <a:t>Yes, visually, it seems that the CV fit panel mimic the ASE test 	performance pretty well.</a:t>
            </a:r>
          </a:p>
          <a:p>
            <a:pPr lvl="1" algn="l"/>
            <a:endParaRPr lang="en-US" sz="2400" dirty="0"/>
          </a:p>
          <a:p>
            <a:pPr marL="800100" lvl="1" indent="-342900" algn="l">
              <a:buFont typeface="Arial" panose="020B0604020202020204" pitchFamily="34" charset="0"/>
              <a:buChar char="•"/>
            </a:pPr>
            <a:r>
              <a:rPr lang="en-US" sz="2400" b="1" dirty="0"/>
              <a:t>In model 5 that uses the CV approach for feature selection, if we have used Adj-R-squared rather than CV press, how good would you feel about the predictions you made with that particular model?</a:t>
            </a:r>
          </a:p>
          <a:p>
            <a:pPr algn="l"/>
            <a:r>
              <a:rPr lang="en-US" b="1" dirty="0"/>
              <a:t>	</a:t>
            </a:r>
            <a:r>
              <a:rPr lang="en-US" dirty="0"/>
              <a:t>If we have used adjusted R-squared instead of CV press, I feel that the 	predictions would have not so good as compared to other models with 	different selection techniques.</a:t>
            </a:r>
          </a:p>
        </p:txBody>
      </p:sp>
    </p:spTree>
    <p:extLst>
      <p:ext uri="{BB962C8B-B14F-4D97-AF65-F5344CB8AC3E}">
        <p14:creationId xmlns:p14="http://schemas.microsoft.com/office/powerpoint/2010/main" val="240272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252536" y="107951"/>
            <a:ext cx="10177463" cy="1277937"/>
          </a:xfrm>
          <a:noFill/>
        </p:spPr>
        <p:txBody>
          <a:bodyPr/>
          <a:lstStyle/>
          <a:p>
            <a:pPr algn="l"/>
            <a:r>
              <a:rPr lang="en-US" b="1" dirty="0"/>
              <a:t>6372 Unit 2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1385887"/>
            <a:ext cx="10177463" cy="5364161"/>
          </a:xfrm>
          <a:noFill/>
        </p:spPr>
        <p:txBody>
          <a:bodyPr>
            <a:noAutofit/>
          </a:bodyPr>
          <a:lstStyle/>
          <a:p>
            <a:pPr marL="342900" indent="-342900" algn="l">
              <a:buFont typeface="Arial" panose="020B0604020202020204" pitchFamily="34" charset="0"/>
              <a:buChar char="•"/>
            </a:pPr>
            <a:r>
              <a:rPr lang="en-US" b="1" dirty="0"/>
              <a:t>Bonus/Critical thinking:  When comparing ASE plots of OLS and LASSO from our given code, you may have noticed that OLS seems to yield smaller test error values than LASSO.  That may seem contradictory.  Why do you think this is happening and why the actual values of the ASE for the OLS and LASSO models we ran are not directly comparable?</a:t>
            </a:r>
          </a:p>
          <a:p>
            <a:pPr algn="l"/>
            <a:r>
              <a:rPr lang="en-US" dirty="0"/>
              <a:t>	I think, it depends on the predictors that are taken in to account for the 	prediction. If the selection techniques has selected the predictors that 	having some correlation in between them then the model may create  	lower ASE.</a:t>
            </a:r>
          </a:p>
        </p:txBody>
      </p:sp>
    </p:spTree>
    <p:extLst>
      <p:ext uri="{BB962C8B-B14F-4D97-AF65-F5344CB8AC3E}">
        <p14:creationId xmlns:p14="http://schemas.microsoft.com/office/powerpoint/2010/main" val="342489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12000"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88-1D2A-EA4B-8D4D-73430CFC2F4D}"/>
              </a:ext>
            </a:extLst>
          </p:cNvPr>
          <p:cNvSpPr>
            <a:spLocks noGrp="1"/>
          </p:cNvSpPr>
          <p:nvPr>
            <p:ph type="ctrTitle"/>
          </p:nvPr>
        </p:nvSpPr>
        <p:spPr>
          <a:xfrm>
            <a:off x="1252536" y="107951"/>
            <a:ext cx="10177463" cy="1277937"/>
          </a:xfrm>
          <a:noFill/>
        </p:spPr>
        <p:txBody>
          <a:bodyPr/>
          <a:lstStyle/>
          <a:p>
            <a:pPr algn="l"/>
            <a:r>
              <a:rPr lang="en-US" b="1" dirty="0"/>
              <a:t>6372 Unit 2 Pre Live Assignment</a:t>
            </a:r>
          </a:p>
        </p:txBody>
      </p:sp>
      <p:sp>
        <p:nvSpPr>
          <p:cNvPr id="3" name="Subtitle 2">
            <a:extLst>
              <a:ext uri="{FF2B5EF4-FFF2-40B4-BE49-F238E27FC236}">
                <a16:creationId xmlns:a16="http://schemas.microsoft.com/office/drawing/2014/main" id="{5B7A4328-E475-1D44-B419-6634A3066238}"/>
              </a:ext>
            </a:extLst>
          </p:cNvPr>
          <p:cNvSpPr>
            <a:spLocks noGrp="1"/>
          </p:cNvSpPr>
          <p:nvPr>
            <p:ph type="subTitle" idx="1"/>
          </p:nvPr>
        </p:nvSpPr>
        <p:spPr>
          <a:xfrm>
            <a:off x="1007268" y="2928936"/>
            <a:ext cx="10177463" cy="1277937"/>
          </a:xfrm>
          <a:noFill/>
        </p:spPr>
        <p:txBody>
          <a:bodyPr>
            <a:noAutofit/>
          </a:bodyPr>
          <a:lstStyle/>
          <a:p>
            <a:pPr lvl="0"/>
            <a:r>
              <a:rPr lang="en-US" b="1" dirty="0"/>
              <a:t>Thank You</a:t>
            </a:r>
            <a:endParaRPr lang="en-US" dirty="0"/>
          </a:p>
        </p:txBody>
      </p:sp>
    </p:spTree>
    <p:extLst>
      <p:ext uri="{BB962C8B-B14F-4D97-AF65-F5344CB8AC3E}">
        <p14:creationId xmlns:p14="http://schemas.microsoft.com/office/powerpoint/2010/main" val="419816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726</Words>
  <Application>Microsoft Macintosh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6372 Unit 2 Pre Live Assignment</vt:lpstr>
      <vt:lpstr>6372 Unit 2 Pre Live Assignment</vt:lpstr>
      <vt:lpstr>6372 Unit 2 Pre Live Assignment</vt:lpstr>
      <vt:lpstr>6372 Unit 2 Pre Live Assignment</vt:lpstr>
      <vt:lpstr>6372 Unit 2 Pre Live Assignment</vt:lpstr>
      <vt:lpstr>6372 Unit 2 Pre Live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6372 Unit 2 Pre Live Assignment</dc:title>
  <dc:creator>Patel, Rashmi</dc:creator>
  <cp:lastModifiedBy>Patel, Rashmi</cp:lastModifiedBy>
  <cp:revision>18</cp:revision>
  <dcterms:created xsi:type="dcterms:W3CDTF">2021-05-03T15:37:16Z</dcterms:created>
  <dcterms:modified xsi:type="dcterms:W3CDTF">2021-05-03T17:31:45Z</dcterms:modified>
</cp:coreProperties>
</file>