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3" r:id="rId4"/>
    <p:sldId id="262" r:id="rId5"/>
    <p:sldId id="261" r:id="rId6"/>
    <p:sldId id="259" r:id="rId7"/>
    <p:sldId id="264" r:id="rId8"/>
    <p:sldId id="265" r:id="rId9"/>
    <p:sldId id="258"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662"/>
  </p:normalViewPr>
  <p:slideViewPr>
    <p:cSldViewPr snapToGrid="0" snapToObjects="1">
      <p:cViewPr varScale="1">
        <p:scale>
          <a:sx n="138" d="100"/>
          <a:sy n="138" d="100"/>
        </p:scale>
        <p:origin x="17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EC58-1BE1-E24E-8A8E-F489423086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86F8DA-462C-174A-9CF9-285462563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1E05C-5FEC-B642-BA28-45D5C98529D0}"/>
              </a:ext>
            </a:extLst>
          </p:cNvPr>
          <p:cNvSpPr>
            <a:spLocks noGrp="1"/>
          </p:cNvSpPr>
          <p:nvPr>
            <p:ph type="dt" sz="half" idx="10"/>
          </p:nvPr>
        </p:nvSpPr>
        <p:spPr/>
        <p:txBody>
          <a:bodyPr/>
          <a:lstStyle/>
          <a:p>
            <a:fld id="{038445FC-F700-484F-AC45-937A92388C4D}" type="datetimeFigureOut">
              <a:rPr lang="en-US" smtClean="0"/>
              <a:t>5/24/21</a:t>
            </a:fld>
            <a:endParaRPr lang="en-US"/>
          </a:p>
        </p:txBody>
      </p:sp>
      <p:sp>
        <p:nvSpPr>
          <p:cNvPr id="5" name="Footer Placeholder 4">
            <a:extLst>
              <a:ext uri="{FF2B5EF4-FFF2-40B4-BE49-F238E27FC236}">
                <a16:creationId xmlns:a16="http://schemas.microsoft.com/office/drawing/2014/main" id="{F74427DC-470D-EF48-9603-0C2647B2A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C65C6-262B-3F45-AF83-0CB97D27DDC1}"/>
              </a:ext>
            </a:extLst>
          </p:cNvPr>
          <p:cNvSpPr>
            <a:spLocks noGrp="1"/>
          </p:cNvSpPr>
          <p:nvPr>
            <p:ph type="sldNum" sz="quarter" idx="12"/>
          </p:nvPr>
        </p:nvSpPr>
        <p:spPr/>
        <p:txBody>
          <a:bodyPr/>
          <a:lstStyle/>
          <a:p>
            <a:fld id="{AB834AD6-07AE-214C-9D0D-1BEAB551B3BC}" type="slidenum">
              <a:rPr lang="en-US" smtClean="0"/>
              <a:t>‹#›</a:t>
            </a:fld>
            <a:endParaRPr lang="en-US"/>
          </a:p>
        </p:txBody>
      </p:sp>
    </p:spTree>
    <p:extLst>
      <p:ext uri="{BB962C8B-B14F-4D97-AF65-F5344CB8AC3E}">
        <p14:creationId xmlns:p14="http://schemas.microsoft.com/office/powerpoint/2010/main" val="412260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83C8-84D1-584C-9123-614F6A15C0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45A0B1-EBAC-3F41-8884-CE87376260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5E348-896A-7743-9FFF-B77B72A2188C}"/>
              </a:ext>
            </a:extLst>
          </p:cNvPr>
          <p:cNvSpPr>
            <a:spLocks noGrp="1"/>
          </p:cNvSpPr>
          <p:nvPr>
            <p:ph type="dt" sz="half" idx="10"/>
          </p:nvPr>
        </p:nvSpPr>
        <p:spPr/>
        <p:txBody>
          <a:bodyPr/>
          <a:lstStyle/>
          <a:p>
            <a:fld id="{038445FC-F700-484F-AC45-937A92388C4D}" type="datetimeFigureOut">
              <a:rPr lang="en-US" smtClean="0"/>
              <a:t>5/24/21</a:t>
            </a:fld>
            <a:endParaRPr lang="en-US"/>
          </a:p>
        </p:txBody>
      </p:sp>
      <p:sp>
        <p:nvSpPr>
          <p:cNvPr id="5" name="Footer Placeholder 4">
            <a:extLst>
              <a:ext uri="{FF2B5EF4-FFF2-40B4-BE49-F238E27FC236}">
                <a16:creationId xmlns:a16="http://schemas.microsoft.com/office/drawing/2014/main" id="{2584D7C0-84EB-E543-952C-FEDFD96E8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94239-E506-7344-A9B7-0485CBA7A064}"/>
              </a:ext>
            </a:extLst>
          </p:cNvPr>
          <p:cNvSpPr>
            <a:spLocks noGrp="1"/>
          </p:cNvSpPr>
          <p:nvPr>
            <p:ph type="sldNum" sz="quarter" idx="12"/>
          </p:nvPr>
        </p:nvSpPr>
        <p:spPr/>
        <p:txBody>
          <a:bodyPr/>
          <a:lstStyle/>
          <a:p>
            <a:fld id="{AB834AD6-07AE-214C-9D0D-1BEAB551B3BC}" type="slidenum">
              <a:rPr lang="en-US" smtClean="0"/>
              <a:t>‹#›</a:t>
            </a:fld>
            <a:endParaRPr lang="en-US"/>
          </a:p>
        </p:txBody>
      </p:sp>
    </p:spTree>
    <p:extLst>
      <p:ext uri="{BB962C8B-B14F-4D97-AF65-F5344CB8AC3E}">
        <p14:creationId xmlns:p14="http://schemas.microsoft.com/office/powerpoint/2010/main" val="1520621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2FE55-DE42-9144-B587-6CB426E243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D9D48B-9568-1C4E-906F-13A541AD7F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53FD-D790-8A45-A9B8-621D7B743871}"/>
              </a:ext>
            </a:extLst>
          </p:cNvPr>
          <p:cNvSpPr>
            <a:spLocks noGrp="1"/>
          </p:cNvSpPr>
          <p:nvPr>
            <p:ph type="dt" sz="half" idx="10"/>
          </p:nvPr>
        </p:nvSpPr>
        <p:spPr/>
        <p:txBody>
          <a:bodyPr/>
          <a:lstStyle/>
          <a:p>
            <a:fld id="{038445FC-F700-484F-AC45-937A92388C4D}" type="datetimeFigureOut">
              <a:rPr lang="en-US" smtClean="0"/>
              <a:t>5/24/21</a:t>
            </a:fld>
            <a:endParaRPr lang="en-US"/>
          </a:p>
        </p:txBody>
      </p:sp>
      <p:sp>
        <p:nvSpPr>
          <p:cNvPr id="5" name="Footer Placeholder 4">
            <a:extLst>
              <a:ext uri="{FF2B5EF4-FFF2-40B4-BE49-F238E27FC236}">
                <a16:creationId xmlns:a16="http://schemas.microsoft.com/office/drawing/2014/main" id="{4913F925-54BB-4C4F-874B-F9BE80910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51EA0-DA4C-464F-B031-29C161E81923}"/>
              </a:ext>
            </a:extLst>
          </p:cNvPr>
          <p:cNvSpPr>
            <a:spLocks noGrp="1"/>
          </p:cNvSpPr>
          <p:nvPr>
            <p:ph type="sldNum" sz="quarter" idx="12"/>
          </p:nvPr>
        </p:nvSpPr>
        <p:spPr/>
        <p:txBody>
          <a:bodyPr/>
          <a:lstStyle/>
          <a:p>
            <a:fld id="{AB834AD6-07AE-214C-9D0D-1BEAB551B3BC}" type="slidenum">
              <a:rPr lang="en-US" smtClean="0"/>
              <a:t>‹#›</a:t>
            </a:fld>
            <a:endParaRPr lang="en-US"/>
          </a:p>
        </p:txBody>
      </p:sp>
    </p:spTree>
    <p:extLst>
      <p:ext uri="{BB962C8B-B14F-4D97-AF65-F5344CB8AC3E}">
        <p14:creationId xmlns:p14="http://schemas.microsoft.com/office/powerpoint/2010/main" val="168862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D3E5-3D68-4E4D-8201-599B14648D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65F193-2CB5-7242-8FB5-8C6267F45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CD562A-1280-5B4A-80B9-FA80CBD488AE}"/>
              </a:ext>
            </a:extLst>
          </p:cNvPr>
          <p:cNvSpPr>
            <a:spLocks noGrp="1"/>
          </p:cNvSpPr>
          <p:nvPr>
            <p:ph type="dt" sz="half" idx="10"/>
          </p:nvPr>
        </p:nvSpPr>
        <p:spPr/>
        <p:txBody>
          <a:bodyPr/>
          <a:lstStyle/>
          <a:p>
            <a:fld id="{038445FC-F700-484F-AC45-937A92388C4D}" type="datetimeFigureOut">
              <a:rPr lang="en-US" smtClean="0"/>
              <a:t>5/24/21</a:t>
            </a:fld>
            <a:endParaRPr lang="en-US"/>
          </a:p>
        </p:txBody>
      </p:sp>
      <p:sp>
        <p:nvSpPr>
          <p:cNvPr id="5" name="Footer Placeholder 4">
            <a:extLst>
              <a:ext uri="{FF2B5EF4-FFF2-40B4-BE49-F238E27FC236}">
                <a16:creationId xmlns:a16="http://schemas.microsoft.com/office/drawing/2014/main" id="{6FBD06A7-3FDD-484B-8483-DA81A708B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E9205-DE3E-F643-BFA6-A0CBB904D17F}"/>
              </a:ext>
            </a:extLst>
          </p:cNvPr>
          <p:cNvSpPr>
            <a:spLocks noGrp="1"/>
          </p:cNvSpPr>
          <p:nvPr>
            <p:ph type="sldNum" sz="quarter" idx="12"/>
          </p:nvPr>
        </p:nvSpPr>
        <p:spPr/>
        <p:txBody>
          <a:bodyPr/>
          <a:lstStyle/>
          <a:p>
            <a:fld id="{AB834AD6-07AE-214C-9D0D-1BEAB551B3BC}" type="slidenum">
              <a:rPr lang="en-US" smtClean="0"/>
              <a:t>‹#›</a:t>
            </a:fld>
            <a:endParaRPr lang="en-US"/>
          </a:p>
        </p:txBody>
      </p:sp>
    </p:spTree>
    <p:extLst>
      <p:ext uri="{BB962C8B-B14F-4D97-AF65-F5344CB8AC3E}">
        <p14:creationId xmlns:p14="http://schemas.microsoft.com/office/powerpoint/2010/main" val="224888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B00E-8FAB-E449-BC0F-C23D4D2DAC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97F59A-A1B4-DF40-A94F-942A93C1C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A08390-19F8-7842-AA79-1C30E8437D3C}"/>
              </a:ext>
            </a:extLst>
          </p:cNvPr>
          <p:cNvSpPr>
            <a:spLocks noGrp="1"/>
          </p:cNvSpPr>
          <p:nvPr>
            <p:ph type="dt" sz="half" idx="10"/>
          </p:nvPr>
        </p:nvSpPr>
        <p:spPr/>
        <p:txBody>
          <a:bodyPr/>
          <a:lstStyle/>
          <a:p>
            <a:fld id="{038445FC-F700-484F-AC45-937A92388C4D}" type="datetimeFigureOut">
              <a:rPr lang="en-US" smtClean="0"/>
              <a:t>5/24/21</a:t>
            </a:fld>
            <a:endParaRPr lang="en-US"/>
          </a:p>
        </p:txBody>
      </p:sp>
      <p:sp>
        <p:nvSpPr>
          <p:cNvPr id="5" name="Footer Placeholder 4">
            <a:extLst>
              <a:ext uri="{FF2B5EF4-FFF2-40B4-BE49-F238E27FC236}">
                <a16:creationId xmlns:a16="http://schemas.microsoft.com/office/drawing/2014/main" id="{11814781-D3AC-D143-8006-A4E5468FA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B4DB4-A882-7B47-9C1B-E6D88F009F64}"/>
              </a:ext>
            </a:extLst>
          </p:cNvPr>
          <p:cNvSpPr>
            <a:spLocks noGrp="1"/>
          </p:cNvSpPr>
          <p:nvPr>
            <p:ph type="sldNum" sz="quarter" idx="12"/>
          </p:nvPr>
        </p:nvSpPr>
        <p:spPr/>
        <p:txBody>
          <a:bodyPr/>
          <a:lstStyle/>
          <a:p>
            <a:fld id="{AB834AD6-07AE-214C-9D0D-1BEAB551B3BC}" type="slidenum">
              <a:rPr lang="en-US" smtClean="0"/>
              <a:t>‹#›</a:t>
            </a:fld>
            <a:endParaRPr lang="en-US"/>
          </a:p>
        </p:txBody>
      </p:sp>
    </p:spTree>
    <p:extLst>
      <p:ext uri="{BB962C8B-B14F-4D97-AF65-F5344CB8AC3E}">
        <p14:creationId xmlns:p14="http://schemas.microsoft.com/office/powerpoint/2010/main" val="2285993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A964-8D22-F046-816D-B6612988D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E4645F-64F5-2F4A-A4BC-010FEB7D25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A7AEA1-5E35-B44E-A1D6-274312DFFC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4E154-4150-FB47-BBC3-7EE6771E0302}"/>
              </a:ext>
            </a:extLst>
          </p:cNvPr>
          <p:cNvSpPr>
            <a:spLocks noGrp="1"/>
          </p:cNvSpPr>
          <p:nvPr>
            <p:ph type="dt" sz="half" idx="10"/>
          </p:nvPr>
        </p:nvSpPr>
        <p:spPr/>
        <p:txBody>
          <a:bodyPr/>
          <a:lstStyle/>
          <a:p>
            <a:fld id="{038445FC-F700-484F-AC45-937A92388C4D}" type="datetimeFigureOut">
              <a:rPr lang="en-US" smtClean="0"/>
              <a:t>5/24/21</a:t>
            </a:fld>
            <a:endParaRPr lang="en-US"/>
          </a:p>
        </p:txBody>
      </p:sp>
      <p:sp>
        <p:nvSpPr>
          <p:cNvPr id="6" name="Footer Placeholder 5">
            <a:extLst>
              <a:ext uri="{FF2B5EF4-FFF2-40B4-BE49-F238E27FC236}">
                <a16:creationId xmlns:a16="http://schemas.microsoft.com/office/drawing/2014/main" id="{24FECDEF-7B77-FC44-926C-461FA6B1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30D69-19D1-4F44-9ACC-91D7B28D60D0}"/>
              </a:ext>
            </a:extLst>
          </p:cNvPr>
          <p:cNvSpPr>
            <a:spLocks noGrp="1"/>
          </p:cNvSpPr>
          <p:nvPr>
            <p:ph type="sldNum" sz="quarter" idx="12"/>
          </p:nvPr>
        </p:nvSpPr>
        <p:spPr/>
        <p:txBody>
          <a:bodyPr/>
          <a:lstStyle/>
          <a:p>
            <a:fld id="{AB834AD6-07AE-214C-9D0D-1BEAB551B3BC}" type="slidenum">
              <a:rPr lang="en-US" smtClean="0"/>
              <a:t>‹#›</a:t>
            </a:fld>
            <a:endParaRPr lang="en-US"/>
          </a:p>
        </p:txBody>
      </p:sp>
    </p:spTree>
    <p:extLst>
      <p:ext uri="{BB962C8B-B14F-4D97-AF65-F5344CB8AC3E}">
        <p14:creationId xmlns:p14="http://schemas.microsoft.com/office/powerpoint/2010/main" val="186333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F617-F054-FA41-89A6-DE985E45AA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E35C4C-667A-2244-B3E5-2395D3C35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179602-27FB-9841-B657-8ABC44AAFD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D2B5EC-D816-B445-81B1-CF1D5BC59E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B362D8-D323-FD43-9886-A4727EEEF0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66C46E-8133-B04A-91D6-935A8D993616}"/>
              </a:ext>
            </a:extLst>
          </p:cNvPr>
          <p:cNvSpPr>
            <a:spLocks noGrp="1"/>
          </p:cNvSpPr>
          <p:nvPr>
            <p:ph type="dt" sz="half" idx="10"/>
          </p:nvPr>
        </p:nvSpPr>
        <p:spPr/>
        <p:txBody>
          <a:bodyPr/>
          <a:lstStyle/>
          <a:p>
            <a:fld id="{038445FC-F700-484F-AC45-937A92388C4D}" type="datetimeFigureOut">
              <a:rPr lang="en-US" smtClean="0"/>
              <a:t>5/24/21</a:t>
            </a:fld>
            <a:endParaRPr lang="en-US"/>
          </a:p>
        </p:txBody>
      </p:sp>
      <p:sp>
        <p:nvSpPr>
          <p:cNvPr id="8" name="Footer Placeholder 7">
            <a:extLst>
              <a:ext uri="{FF2B5EF4-FFF2-40B4-BE49-F238E27FC236}">
                <a16:creationId xmlns:a16="http://schemas.microsoft.com/office/drawing/2014/main" id="{0ACA0BD1-5880-B047-B766-E43BA6F146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4B4DC1-2F8D-F541-9B09-BAFEB8EAB2D5}"/>
              </a:ext>
            </a:extLst>
          </p:cNvPr>
          <p:cNvSpPr>
            <a:spLocks noGrp="1"/>
          </p:cNvSpPr>
          <p:nvPr>
            <p:ph type="sldNum" sz="quarter" idx="12"/>
          </p:nvPr>
        </p:nvSpPr>
        <p:spPr/>
        <p:txBody>
          <a:bodyPr/>
          <a:lstStyle/>
          <a:p>
            <a:fld id="{AB834AD6-07AE-214C-9D0D-1BEAB551B3BC}" type="slidenum">
              <a:rPr lang="en-US" smtClean="0"/>
              <a:t>‹#›</a:t>
            </a:fld>
            <a:endParaRPr lang="en-US"/>
          </a:p>
        </p:txBody>
      </p:sp>
    </p:spTree>
    <p:extLst>
      <p:ext uri="{BB962C8B-B14F-4D97-AF65-F5344CB8AC3E}">
        <p14:creationId xmlns:p14="http://schemas.microsoft.com/office/powerpoint/2010/main" val="2522171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49CE-A9D4-7145-8EA1-FB8EE6A898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A05EF2-A4C6-764D-AE0B-490477965AF0}"/>
              </a:ext>
            </a:extLst>
          </p:cNvPr>
          <p:cNvSpPr>
            <a:spLocks noGrp="1"/>
          </p:cNvSpPr>
          <p:nvPr>
            <p:ph type="dt" sz="half" idx="10"/>
          </p:nvPr>
        </p:nvSpPr>
        <p:spPr/>
        <p:txBody>
          <a:bodyPr/>
          <a:lstStyle/>
          <a:p>
            <a:fld id="{038445FC-F700-484F-AC45-937A92388C4D}" type="datetimeFigureOut">
              <a:rPr lang="en-US" smtClean="0"/>
              <a:t>5/24/21</a:t>
            </a:fld>
            <a:endParaRPr lang="en-US"/>
          </a:p>
        </p:txBody>
      </p:sp>
      <p:sp>
        <p:nvSpPr>
          <p:cNvPr id="4" name="Footer Placeholder 3">
            <a:extLst>
              <a:ext uri="{FF2B5EF4-FFF2-40B4-BE49-F238E27FC236}">
                <a16:creationId xmlns:a16="http://schemas.microsoft.com/office/drawing/2014/main" id="{74592F8A-0966-CB4C-B89E-DCED317371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F295BC-D7FF-1047-B1F0-B6A397838E53}"/>
              </a:ext>
            </a:extLst>
          </p:cNvPr>
          <p:cNvSpPr>
            <a:spLocks noGrp="1"/>
          </p:cNvSpPr>
          <p:nvPr>
            <p:ph type="sldNum" sz="quarter" idx="12"/>
          </p:nvPr>
        </p:nvSpPr>
        <p:spPr/>
        <p:txBody>
          <a:bodyPr/>
          <a:lstStyle/>
          <a:p>
            <a:fld id="{AB834AD6-07AE-214C-9D0D-1BEAB551B3BC}" type="slidenum">
              <a:rPr lang="en-US" smtClean="0"/>
              <a:t>‹#›</a:t>
            </a:fld>
            <a:endParaRPr lang="en-US"/>
          </a:p>
        </p:txBody>
      </p:sp>
    </p:spTree>
    <p:extLst>
      <p:ext uri="{BB962C8B-B14F-4D97-AF65-F5344CB8AC3E}">
        <p14:creationId xmlns:p14="http://schemas.microsoft.com/office/powerpoint/2010/main" val="1959458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54119-6674-5D4D-BAB6-D2504AB9F2AD}"/>
              </a:ext>
            </a:extLst>
          </p:cNvPr>
          <p:cNvSpPr>
            <a:spLocks noGrp="1"/>
          </p:cNvSpPr>
          <p:nvPr>
            <p:ph type="dt" sz="half" idx="10"/>
          </p:nvPr>
        </p:nvSpPr>
        <p:spPr/>
        <p:txBody>
          <a:bodyPr/>
          <a:lstStyle/>
          <a:p>
            <a:fld id="{038445FC-F700-484F-AC45-937A92388C4D}" type="datetimeFigureOut">
              <a:rPr lang="en-US" smtClean="0"/>
              <a:t>5/24/21</a:t>
            </a:fld>
            <a:endParaRPr lang="en-US"/>
          </a:p>
        </p:txBody>
      </p:sp>
      <p:sp>
        <p:nvSpPr>
          <p:cNvPr id="3" name="Footer Placeholder 2">
            <a:extLst>
              <a:ext uri="{FF2B5EF4-FFF2-40B4-BE49-F238E27FC236}">
                <a16:creationId xmlns:a16="http://schemas.microsoft.com/office/drawing/2014/main" id="{CA816FE3-D411-534F-98F2-E6EA211BA2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61204D-7091-2544-B6CE-E1E216E6B614}"/>
              </a:ext>
            </a:extLst>
          </p:cNvPr>
          <p:cNvSpPr>
            <a:spLocks noGrp="1"/>
          </p:cNvSpPr>
          <p:nvPr>
            <p:ph type="sldNum" sz="quarter" idx="12"/>
          </p:nvPr>
        </p:nvSpPr>
        <p:spPr/>
        <p:txBody>
          <a:bodyPr/>
          <a:lstStyle/>
          <a:p>
            <a:fld id="{AB834AD6-07AE-214C-9D0D-1BEAB551B3BC}" type="slidenum">
              <a:rPr lang="en-US" smtClean="0"/>
              <a:t>‹#›</a:t>
            </a:fld>
            <a:endParaRPr lang="en-US"/>
          </a:p>
        </p:txBody>
      </p:sp>
    </p:spTree>
    <p:extLst>
      <p:ext uri="{BB962C8B-B14F-4D97-AF65-F5344CB8AC3E}">
        <p14:creationId xmlns:p14="http://schemas.microsoft.com/office/powerpoint/2010/main" val="119075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AF5D-06B2-AD46-B5BA-21CD11270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84F793-C4B2-EB42-92B9-DE0330860A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8DE52A-5B8F-C14C-8742-7C95FD680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02721-930F-4342-918C-B8C4FD33AD57}"/>
              </a:ext>
            </a:extLst>
          </p:cNvPr>
          <p:cNvSpPr>
            <a:spLocks noGrp="1"/>
          </p:cNvSpPr>
          <p:nvPr>
            <p:ph type="dt" sz="half" idx="10"/>
          </p:nvPr>
        </p:nvSpPr>
        <p:spPr/>
        <p:txBody>
          <a:bodyPr/>
          <a:lstStyle/>
          <a:p>
            <a:fld id="{038445FC-F700-484F-AC45-937A92388C4D}" type="datetimeFigureOut">
              <a:rPr lang="en-US" smtClean="0"/>
              <a:t>5/24/21</a:t>
            </a:fld>
            <a:endParaRPr lang="en-US"/>
          </a:p>
        </p:txBody>
      </p:sp>
      <p:sp>
        <p:nvSpPr>
          <p:cNvPr id="6" name="Footer Placeholder 5">
            <a:extLst>
              <a:ext uri="{FF2B5EF4-FFF2-40B4-BE49-F238E27FC236}">
                <a16:creationId xmlns:a16="http://schemas.microsoft.com/office/drawing/2014/main" id="{32F724ED-A09C-AE40-BD54-56EE07D37E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D1B19-E85D-D640-8365-07FCB89CFAB5}"/>
              </a:ext>
            </a:extLst>
          </p:cNvPr>
          <p:cNvSpPr>
            <a:spLocks noGrp="1"/>
          </p:cNvSpPr>
          <p:nvPr>
            <p:ph type="sldNum" sz="quarter" idx="12"/>
          </p:nvPr>
        </p:nvSpPr>
        <p:spPr/>
        <p:txBody>
          <a:bodyPr/>
          <a:lstStyle/>
          <a:p>
            <a:fld id="{AB834AD6-07AE-214C-9D0D-1BEAB551B3BC}" type="slidenum">
              <a:rPr lang="en-US" smtClean="0"/>
              <a:t>‹#›</a:t>
            </a:fld>
            <a:endParaRPr lang="en-US"/>
          </a:p>
        </p:txBody>
      </p:sp>
    </p:spTree>
    <p:extLst>
      <p:ext uri="{BB962C8B-B14F-4D97-AF65-F5344CB8AC3E}">
        <p14:creationId xmlns:p14="http://schemas.microsoft.com/office/powerpoint/2010/main" val="255413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B8C2-49E8-304B-A138-7A64729240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A0C4C0-CB92-924E-9C1F-C6D0C6096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64A4DE-5273-F143-9F88-686E3CAC7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EA12E0-B521-A041-B59F-76F4BA8F418E}"/>
              </a:ext>
            </a:extLst>
          </p:cNvPr>
          <p:cNvSpPr>
            <a:spLocks noGrp="1"/>
          </p:cNvSpPr>
          <p:nvPr>
            <p:ph type="dt" sz="half" idx="10"/>
          </p:nvPr>
        </p:nvSpPr>
        <p:spPr/>
        <p:txBody>
          <a:bodyPr/>
          <a:lstStyle/>
          <a:p>
            <a:fld id="{038445FC-F700-484F-AC45-937A92388C4D}" type="datetimeFigureOut">
              <a:rPr lang="en-US" smtClean="0"/>
              <a:t>5/24/21</a:t>
            </a:fld>
            <a:endParaRPr lang="en-US"/>
          </a:p>
        </p:txBody>
      </p:sp>
      <p:sp>
        <p:nvSpPr>
          <p:cNvPr id="6" name="Footer Placeholder 5">
            <a:extLst>
              <a:ext uri="{FF2B5EF4-FFF2-40B4-BE49-F238E27FC236}">
                <a16:creationId xmlns:a16="http://schemas.microsoft.com/office/drawing/2014/main" id="{06C4155F-2EA2-7141-A2EF-572BA3E42F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6B16B5-4137-114E-A0D2-9F76315415A0}"/>
              </a:ext>
            </a:extLst>
          </p:cNvPr>
          <p:cNvSpPr>
            <a:spLocks noGrp="1"/>
          </p:cNvSpPr>
          <p:nvPr>
            <p:ph type="sldNum" sz="quarter" idx="12"/>
          </p:nvPr>
        </p:nvSpPr>
        <p:spPr/>
        <p:txBody>
          <a:bodyPr/>
          <a:lstStyle/>
          <a:p>
            <a:fld id="{AB834AD6-07AE-214C-9D0D-1BEAB551B3BC}" type="slidenum">
              <a:rPr lang="en-US" smtClean="0"/>
              <a:t>‹#›</a:t>
            </a:fld>
            <a:endParaRPr lang="en-US"/>
          </a:p>
        </p:txBody>
      </p:sp>
    </p:spTree>
    <p:extLst>
      <p:ext uri="{BB962C8B-B14F-4D97-AF65-F5344CB8AC3E}">
        <p14:creationId xmlns:p14="http://schemas.microsoft.com/office/powerpoint/2010/main" val="1341009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FD1CCD-2C56-3C47-B4B1-6A28036413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CB7FDC-35DB-F34F-B568-60B7B2D6EF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A60F44-56D3-EF44-AFCF-FF491648A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8445FC-F700-484F-AC45-937A92388C4D}" type="datetimeFigureOut">
              <a:rPr lang="en-US" smtClean="0"/>
              <a:t>5/24/21</a:t>
            </a:fld>
            <a:endParaRPr lang="en-US"/>
          </a:p>
        </p:txBody>
      </p:sp>
      <p:sp>
        <p:nvSpPr>
          <p:cNvPr id="5" name="Footer Placeholder 4">
            <a:extLst>
              <a:ext uri="{FF2B5EF4-FFF2-40B4-BE49-F238E27FC236}">
                <a16:creationId xmlns:a16="http://schemas.microsoft.com/office/drawing/2014/main" id="{EDBED236-A021-2E4B-9C97-C040823596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298646-0C1B-C640-8178-F1304B044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34AD6-07AE-214C-9D0D-1BEAB551B3BC}" type="slidenum">
              <a:rPr lang="en-US" smtClean="0"/>
              <a:t>‹#›</a:t>
            </a:fld>
            <a:endParaRPr lang="en-US"/>
          </a:p>
        </p:txBody>
      </p:sp>
    </p:spTree>
    <p:extLst>
      <p:ext uri="{BB962C8B-B14F-4D97-AF65-F5344CB8AC3E}">
        <p14:creationId xmlns:p14="http://schemas.microsoft.com/office/powerpoint/2010/main" val="3187081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523999" y="1122363"/>
            <a:ext cx="10177463" cy="2387600"/>
          </a:xfrm>
          <a:noFill/>
        </p:spPr>
        <p:txBody>
          <a:bodyPr/>
          <a:lstStyle/>
          <a:p>
            <a:pPr algn="l"/>
            <a:r>
              <a:rPr lang="en-US" b="1" dirty="0"/>
              <a:t>6372 Unit 5 Pre 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524001" y="3609976"/>
            <a:ext cx="9144000" cy="1655762"/>
          </a:xfrm>
        </p:spPr>
        <p:txBody>
          <a:bodyPr/>
          <a:lstStyle/>
          <a:p>
            <a:pPr algn="l"/>
            <a:r>
              <a:rPr lang="en-US" b="1" dirty="0"/>
              <a:t>By-Rashmi Patel</a:t>
            </a:r>
          </a:p>
        </p:txBody>
      </p:sp>
    </p:spTree>
    <p:extLst>
      <p:ext uri="{BB962C8B-B14F-4D97-AF65-F5344CB8AC3E}">
        <p14:creationId xmlns:p14="http://schemas.microsoft.com/office/powerpoint/2010/main" val="2844719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007268" y="0"/>
            <a:ext cx="10177463" cy="1112752"/>
          </a:xfrm>
          <a:noFill/>
        </p:spPr>
        <p:txBody>
          <a:bodyPr/>
          <a:lstStyle/>
          <a:p>
            <a:pPr algn="l"/>
            <a:r>
              <a:rPr lang="en-US" b="1" dirty="0"/>
              <a:t>6372 Unit 5 Pre 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007267" y="1991240"/>
            <a:ext cx="10177463" cy="2530883"/>
          </a:xfrm>
        </p:spPr>
        <p:txBody>
          <a:bodyPr>
            <a:normAutofit fontScale="92500" lnSpcReduction="10000"/>
          </a:bodyPr>
          <a:lstStyle/>
          <a:p>
            <a:pPr lvl="0" algn="l"/>
            <a:r>
              <a:rPr lang="en-US" dirty="0"/>
              <a:t>Based on what you know about 2way </a:t>
            </a:r>
            <a:r>
              <a:rPr lang="en-US" dirty="0" err="1"/>
              <a:t>anova</a:t>
            </a:r>
            <a:r>
              <a:rPr lang="en-US" dirty="0"/>
              <a:t>, is there an interaction?  Also, to get at one of the researchers questions, figure out the contrast that would test for the difference in mean percentage between Treated and Control groups specifically for Week2.</a:t>
            </a:r>
          </a:p>
          <a:p>
            <a:pPr lvl="0" algn="l"/>
            <a:endParaRPr lang="en-US" dirty="0"/>
          </a:p>
          <a:p>
            <a:pPr lvl="0" algn="l"/>
            <a:r>
              <a:rPr lang="en-US" dirty="0"/>
              <a:t>Yes, I think there is an interaction term Treatment*Week. I think the image below would test for the difference in mean percentage between Treated and Control groups specifically for Week2. The result of the test seems to be significant with p and adjusted p both being below 0.05.</a:t>
            </a:r>
          </a:p>
        </p:txBody>
      </p:sp>
      <p:pic>
        <p:nvPicPr>
          <p:cNvPr id="6" name="Picture 5">
            <a:extLst>
              <a:ext uri="{FF2B5EF4-FFF2-40B4-BE49-F238E27FC236}">
                <a16:creationId xmlns:a16="http://schemas.microsoft.com/office/drawing/2014/main" id="{A45C4F7E-132B-5D49-987A-BED548649998}"/>
              </a:ext>
            </a:extLst>
          </p:cNvPr>
          <p:cNvPicPr>
            <a:picLocks noChangeAspect="1"/>
          </p:cNvPicPr>
          <p:nvPr/>
        </p:nvPicPr>
        <p:blipFill rotWithShape="1">
          <a:blip r:embed="rId3"/>
          <a:srcRect t="14487" b="82127"/>
          <a:stretch/>
        </p:blipFill>
        <p:spPr>
          <a:xfrm>
            <a:off x="2344189" y="5400610"/>
            <a:ext cx="7980217" cy="5429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92577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007268" y="0"/>
            <a:ext cx="10177463" cy="1112752"/>
          </a:xfrm>
          <a:noFill/>
        </p:spPr>
        <p:txBody>
          <a:bodyPr/>
          <a:lstStyle/>
          <a:p>
            <a:pPr algn="l"/>
            <a:r>
              <a:rPr lang="en-US" b="1" dirty="0"/>
              <a:t>6372 Unit 5 Pre 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923936" y="1443920"/>
            <a:ext cx="10177463" cy="2530883"/>
          </a:xfrm>
        </p:spPr>
        <p:txBody>
          <a:bodyPr>
            <a:normAutofit lnSpcReduction="10000"/>
          </a:bodyPr>
          <a:lstStyle/>
          <a:p>
            <a:pPr lvl="0"/>
            <a:r>
              <a:rPr lang="en-US" dirty="0"/>
              <a:t>Can you also write a contrast to test for Week 12 vs Week2 for the Treated group?  Include the contrast in both of the procs and compare the result.  Are they the same, if not what is different?</a:t>
            </a:r>
          </a:p>
          <a:p>
            <a:pPr lvl="0" algn="l"/>
            <a:endParaRPr lang="en-US" dirty="0"/>
          </a:p>
          <a:p>
            <a:pPr lvl="0" algn="l"/>
            <a:r>
              <a:rPr lang="en-US" dirty="0"/>
              <a:t>I think below contrast shown test for Week 12 vs Week2 for the Treated group.</a:t>
            </a:r>
          </a:p>
          <a:p>
            <a:pPr lvl="0" algn="l"/>
            <a:r>
              <a:rPr lang="en-US" dirty="0"/>
              <a:t>After including contrast in both procs, the results obtained are same with p-value very close to each other yielding insignificance in all 3 cases.</a:t>
            </a:r>
          </a:p>
        </p:txBody>
      </p:sp>
      <p:pic>
        <p:nvPicPr>
          <p:cNvPr id="5" name="Picture 4">
            <a:extLst>
              <a:ext uri="{FF2B5EF4-FFF2-40B4-BE49-F238E27FC236}">
                <a16:creationId xmlns:a16="http://schemas.microsoft.com/office/drawing/2014/main" id="{22F8B530-4C6C-9E48-B5BF-83FFB36EB5ED}"/>
              </a:ext>
            </a:extLst>
          </p:cNvPr>
          <p:cNvPicPr>
            <a:picLocks noChangeAspect="1"/>
          </p:cNvPicPr>
          <p:nvPr/>
        </p:nvPicPr>
        <p:blipFill rotWithShape="1">
          <a:blip r:embed="rId3"/>
          <a:srcRect t="80746" b="16039"/>
          <a:stretch/>
        </p:blipFill>
        <p:spPr>
          <a:xfrm>
            <a:off x="923936" y="4305972"/>
            <a:ext cx="6198223" cy="582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93818F2D-26E1-1247-81F8-FD3E5D70507F}"/>
              </a:ext>
            </a:extLst>
          </p:cNvPr>
          <p:cNvPicPr>
            <a:picLocks noChangeAspect="1"/>
          </p:cNvPicPr>
          <p:nvPr/>
        </p:nvPicPr>
        <p:blipFill>
          <a:blip r:embed="rId4"/>
          <a:stretch>
            <a:fillRect/>
          </a:stretch>
        </p:blipFill>
        <p:spPr>
          <a:xfrm>
            <a:off x="6497781" y="5057711"/>
            <a:ext cx="5384800" cy="965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73311C00-6FAA-F642-96CD-3BDCD5AF91C7}"/>
              </a:ext>
            </a:extLst>
          </p:cNvPr>
          <p:cNvPicPr>
            <a:picLocks noChangeAspect="1"/>
          </p:cNvPicPr>
          <p:nvPr/>
        </p:nvPicPr>
        <p:blipFill>
          <a:blip r:embed="rId5"/>
          <a:stretch>
            <a:fillRect/>
          </a:stretch>
        </p:blipFill>
        <p:spPr>
          <a:xfrm>
            <a:off x="923936" y="5057711"/>
            <a:ext cx="5168900" cy="965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23612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007268" y="0"/>
            <a:ext cx="10177463" cy="1112752"/>
          </a:xfrm>
          <a:noFill/>
        </p:spPr>
        <p:txBody>
          <a:bodyPr/>
          <a:lstStyle/>
          <a:p>
            <a:pPr algn="l"/>
            <a:r>
              <a:rPr lang="en-US" b="1" dirty="0"/>
              <a:t>6372 Unit 5 Pre 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966293" y="1686440"/>
            <a:ext cx="10177463" cy="2530883"/>
          </a:xfrm>
        </p:spPr>
        <p:txBody>
          <a:bodyPr>
            <a:normAutofit lnSpcReduction="10000"/>
          </a:bodyPr>
          <a:lstStyle/>
          <a:p>
            <a:pPr lvl="0"/>
            <a:r>
              <a:rPr lang="en-US" dirty="0"/>
              <a:t>I have added an additional contrast already in the code.  Can you tell me what it is testing for? Hint:  It is related to the key question discussed about this data set from the videos and the text.</a:t>
            </a:r>
          </a:p>
          <a:p>
            <a:pPr lvl="0" algn="l"/>
            <a:endParaRPr lang="en-US" dirty="0"/>
          </a:p>
          <a:p>
            <a:pPr lvl="0" algn="l"/>
            <a:r>
              <a:rPr lang="en-US" dirty="0"/>
              <a:t>The contrast given in the code tests for the treated group for week 2 and week 4. The estimates table shows p-value&lt;0.0001 which seems significant for both procs.</a:t>
            </a:r>
          </a:p>
          <a:p>
            <a:pPr lvl="0" algn="l"/>
            <a:endParaRPr lang="en-US" dirty="0"/>
          </a:p>
        </p:txBody>
      </p:sp>
      <p:pic>
        <p:nvPicPr>
          <p:cNvPr id="4" name="Picture 3">
            <a:extLst>
              <a:ext uri="{FF2B5EF4-FFF2-40B4-BE49-F238E27FC236}">
                <a16:creationId xmlns:a16="http://schemas.microsoft.com/office/drawing/2014/main" id="{60962115-93DE-EF46-9E3C-8611B5C3B36F}"/>
              </a:ext>
            </a:extLst>
          </p:cNvPr>
          <p:cNvPicPr>
            <a:picLocks noChangeAspect="1"/>
          </p:cNvPicPr>
          <p:nvPr/>
        </p:nvPicPr>
        <p:blipFill rotWithShape="1">
          <a:blip r:embed="rId3"/>
          <a:srcRect t="86679"/>
          <a:stretch/>
        </p:blipFill>
        <p:spPr>
          <a:xfrm>
            <a:off x="1103122" y="4522123"/>
            <a:ext cx="4619394" cy="81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7C80C9B2-BDD7-4046-97AA-1D3B96B26221}"/>
              </a:ext>
            </a:extLst>
          </p:cNvPr>
          <p:cNvPicPr>
            <a:picLocks noChangeAspect="1"/>
          </p:cNvPicPr>
          <p:nvPr/>
        </p:nvPicPr>
        <p:blipFill rotWithShape="1">
          <a:blip r:embed="rId4"/>
          <a:srcRect t="45162" b="40451"/>
          <a:stretch/>
        </p:blipFill>
        <p:spPr>
          <a:xfrm>
            <a:off x="6310098" y="4522123"/>
            <a:ext cx="4287050" cy="8128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3409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007268" y="0"/>
            <a:ext cx="10177463" cy="976828"/>
          </a:xfrm>
          <a:noFill/>
        </p:spPr>
        <p:txBody>
          <a:bodyPr/>
          <a:lstStyle/>
          <a:p>
            <a:pPr algn="l"/>
            <a:r>
              <a:rPr lang="en-US" b="1" dirty="0"/>
              <a:t>6372 Unit 5 Pre 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007268" y="1569308"/>
            <a:ext cx="4207284" cy="4831492"/>
          </a:xfrm>
        </p:spPr>
        <p:txBody>
          <a:bodyPr>
            <a:normAutofit/>
          </a:bodyPr>
          <a:lstStyle/>
          <a:p>
            <a:pPr algn="l"/>
            <a:r>
              <a:rPr lang="en-US" b="1" dirty="0"/>
              <a:t>Basic Two-Way ANOVA on monkey data</a:t>
            </a:r>
          </a:p>
          <a:p>
            <a:pPr algn="l"/>
            <a:endParaRPr lang="en-US" b="1" dirty="0"/>
          </a:p>
        </p:txBody>
      </p:sp>
      <p:pic>
        <p:nvPicPr>
          <p:cNvPr id="6" name="Picture 5">
            <a:extLst>
              <a:ext uri="{FF2B5EF4-FFF2-40B4-BE49-F238E27FC236}">
                <a16:creationId xmlns:a16="http://schemas.microsoft.com/office/drawing/2014/main" id="{41573459-162E-1647-B203-9E0A266156DD}"/>
              </a:ext>
            </a:extLst>
          </p:cNvPr>
          <p:cNvPicPr>
            <a:picLocks noChangeAspect="1"/>
          </p:cNvPicPr>
          <p:nvPr/>
        </p:nvPicPr>
        <p:blipFill>
          <a:blip r:embed="rId3"/>
          <a:stretch>
            <a:fillRect/>
          </a:stretch>
        </p:blipFill>
        <p:spPr>
          <a:xfrm>
            <a:off x="6977450" y="976828"/>
            <a:ext cx="4619394" cy="57034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8284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007268" y="0"/>
            <a:ext cx="10177463" cy="976828"/>
          </a:xfrm>
          <a:noFill/>
        </p:spPr>
        <p:txBody>
          <a:bodyPr/>
          <a:lstStyle/>
          <a:p>
            <a:pPr algn="l"/>
            <a:r>
              <a:rPr lang="en-US" b="1" dirty="0"/>
              <a:t>6372 Unit 5 Pre 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007268" y="1569308"/>
            <a:ext cx="4207284" cy="4831492"/>
          </a:xfrm>
        </p:spPr>
        <p:txBody>
          <a:bodyPr>
            <a:normAutofit/>
          </a:bodyPr>
          <a:lstStyle/>
          <a:p>
            <a:pPr algn="l"/>
            <a:r>
              <a:rPr lang="en-US" b="1" dirty="0"/>
              <a:t>Basic Two-Way ANOVA on monkey data</a:t>
            </a:r>
          </a:p>
          <a:p>
            <a:pPr algn="l"/>
            <a:endParaRPr lang="en-US" b="1" dirty="0"/>
          </a:p>
        </p:txBody>
      </p:sp>
      <p:pic>
        <p:nvPicPr>
          <p:cNvPr id="5" name="Picture 4">
            <a:extLst>
              <a:ext uri="{FF2B5EF4-FFF2-40B4-BE49-F238E27FC236}">
                <a16:creationId xmlns:a16="http://schemas.microsoft.com/office/drawing/2014/main" id="{0834B74E-7489-804A-9011-A696ABDBE358}"/>
              </a:ext>
            </a:extLst>
          </p:cNvPr>
          <p:cNvPicPr>
            <a:picLocks noChangeAspect="1"/>
          </p:cNvPicPr>
          <p:nvPr/>
        </p:nvPicPr>
        <p:blipFill>
          <a:blip r:embed="rId3"/>
          <a:stretch>
            <a:fillRect/>
          </a:stretch>
        </p:blipFill>
        <p:spPr>
          <a:xfrm>
            <a:off x="6877268" y="1293091"/>
            <a:ext cx="4675696" cy="52000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7414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007268" y="0"/>
            <a:ext cx="10177463" cy="976828"/>
          </a:xfrm>
          <a:noFill/>
        </p:spPr>
        <p:txBody>
          <a:bodyPr/>
          <a:lstStyle/>
          <a:p>
            <a:pPr algn="l"/>
            <a:r>
              <a:rPr lang="en-US" b="1" dirty="0"/>
              <a:t>6372 Unit 5 Pre 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007268" y="1569308"/>
            <a:ext cx="4207284" cy="4831492"/>
          </a:xfrm>
        </p:spPr>
        <p:txBody>
          <a:bodyPr>
            <a:normAutofit/>
          </a:bodyPr>
          <a:lstStyle/>
          <a:p>
            <a:pPr algn="l"/>
            <a:r>
              <a:rPr lang="en-US" b="1" dirty="0"/>
              <a:t>Basic Two-Way ANOVA on monkey data</a:t>
            </a:r>
          </a:p>
          <a:p>
            <a:pPr algn="l"/>
            <a:endParaRPr lang="en-US" b="1" dirty="0"/>
          </a:p>
        </p:txBody>
      </p:sp>
      <p:pic>
        <p:nvPicPr>
          <p:cNvPr id="5" name="Picture 4">
            <a:extLst>
              <a:ext uri="{FF2B5EF4-FFF2-40B4-BE49-F238E27FC236}">
                <a16:creationId xmlns:a16="http://schemas.microsoft.com/office/drawing/2014/main" id="{E41E1857-E4A1-3742-8F54-65DD332AE5D7}"/>
              </a:ext>
            </a:extLst>
          </p:cNvPr>
          <p:cNvPicPr>
            <a:picLocks noChangeAspect="1"/>
          </p:cNvPicPr>
          <p:nvPr/>
        </p:nvPicPr>
        <p:blipFill>
          <a:blip r:embed="rId3"/>
          <a:stretch>
            <a:fillRect/>
          </a:stretch>
        </p:blipFill>
        <p:spPr>
          <a:xfrm>
            <a:off x="7441450" y="1219200"/>
            <a:ext cx="4174930" cy="53755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6721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007268" y="0"/>
            <a:ext cx="10177463" cy="976828"/>
          </a:xfrm>
          <a:noFill/>
        </p:spPr>
        <p:txBody>
          <a:bodyPr/>
          <a:lstStyle/>
          <a:p>
            <a:pPr algn="l"/>
            <a:r>
              <a:rPr lang="en-US" b="1" dirty="0"/>
              <a:t>6372 Unit 5 Pre 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007268" y="1569308"/>
            <a:ext cx="4207284" cy="4831492"/>
          </a:xfrm>
        </p:spPr>
        <p:txBody>
          <a:bodyPr>
            <a:normAutofit/>
          </a:bodyPr>
          <a:lstStyle/>
          <a:p>
            <a:pPr algn="l"/>
            <a:r>
              <a:rPr lang="en-US" b="1" dirty="0"/>
              <a:t>Basic Two-Way ANOVA on monkey data</a:t>
            </a:r>
          </a:p>
          <a:p>
            <a:pPr algn="l"/>
            <a:endParaRPr lang="en-US" b="1" dirty="0"/>
          </a:p>
        </p:txBody>
      </p:sp>
      <p:pic>
        <p:nvPicPr>
          <p:cNvPr id="5" name="Picture 4">
            <a:extLst>
              <a:ext uri="{FF2B5EF4-FFF2-40B4-BE49-F238E27FC236}">
                <a16:creationId xmlns:a16="http://schemas.microsoft.com/office/drawing/2014/main" id="{7BCC9311-398C-734B-95E1-1C5E5AE23828}"/>
              </a:ext>
            </a:extLst>
          </p:cNvPr>
          <p:cNvPicPr>
            <a:picLocks noChangeAspect="1"/>
          </p:cNvPicPr>
          <p:nvPr/>
        </p:nvPicPr>
        <p:blipFill>
          <a:blip r:embed="rId3"/>
          <a:stretch>
            <a:fillRect/>
          </a:stretch>
        </p:blipFill>
        <p:spPr>
          <a:xfrm>
            <a:off x="6243782" y="1511863"/>
            <a:ext cx="5276850" cy="49463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3279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007268" y="0"/>
            <a:ext cx="10177463" cy="976828"/>
          </a:xfrm>
          <a:noFill/>
        </p:spPr>
        <p:txBody>
          <a:bodyPr/>
          <a:lstStyle/>
          <a:p>
            <a:pPr algn="l"/>
            <a:r>
              <a:rPr lang="en-US" b="1" dirty="0"/>
              <a:t>6372 Unit 5 Pre 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007268" y="1569308"/>
            <a:ext cx="4207284" cy="4831492"/>
          </a:xfrm>
        </p:spPr>
        <p:txBody>
          <a:bodyPr>
            <a:normAutofit/>
          </a:bodyPr>
          <a:lstStyle/>
          <a:p>
            <a:pPr algn="l"/>
            <a:r>
              <a:rPr lang="en-US" b="1" dirty="0"/>
              <a:t>Proc Mixed on monkey data</a:t>
            </a:r>
          </a:p>
          <a:p>
            <a:pPr algn="l"/>
            <a:endParaRPr lang="en-US" b="1" dirty="0"/>
          </a:p>
        </p:txBody>
      </p:sp>
      <p:pic>
        <p:nvPicPr>
          <p:cNvPr id="5" name="Picture 4">
            <a:extLst>
              <a:ext uri="{FF2B5EF4-FFF2-40B4-BE49-F238E27FC236}">
                <a16:creationId xmlns:a16="http://schemas.microsoft.com/office/drawing/2014/main" id="{4DFEA5EC-8CA5-3648-BB15-18D57F41002A}"/>
              </a:ext>
            </a:extLst>
          </p:cNvPr>
          <p:cNvPicPr>
            <a:picLocks noChangeAspect="1"/>
          </p:cNvPicPr>
          <p:nvPr/>
        </p:nvPicPr>
        <p:blipFill>
          <a:blip r:embed="rId3"/>
          <a:stretch>
            <a:fillRect/>
          </a:stretch>
        </p:blipFill>
        <p:spPr>
          <a:xfrm>
            <a:off x="6594134" y="1212085"/>
            <a:ext cx="4590597" cy="55459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73109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007268" y="0"/>
            <a:ext cx="10177463" cy="976828"/>
          </a:xfrm>
          <a:noFill/>
        </p:spPr>
        <p:txBody>
          <a:bodyPr/>
          <a:lstStyle/>
          <a:p>
            <a:pPr algn="l"/>
            <a:r>
              <a:rPr lang="en-US" b="1" dirty="0"/>
              <a:t>6372 Unit 5 Pre 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007268" y="1569308"/>
            <a:ext cx="4207284" cy="4831492"/>
          </a:xfrm>
        </p:spPr>
        <p:txBody>
          <a:bodyPr>
            <a:normAutofit/>
          </a:bodyPr>
          <a:lstStyle/>
          <a:p>
            <a:pPr algn="l"/>
            <a:r>
              <a:rPr lang="en-US" b="1" dirty="0"/>
              <a:t>Proc Mixed on monkey data</a:t>
            </a:r>
          </a:p>
          <a:p>
            <a:pPr algn="l"/>
            <a:endParaRPr lang="en-US" b="1" dirty="0"/>
          </a:p>
        </p:txBody>
      </p:sp>
      <p:pic>
        <p:nvPicPr>
          <p:cNvPr id="6" name="Picture 5">
            <a:extLst>
              <a:ext uri="{FF2B5EF4-FFF2-40B4-BE49-F238E27FC236}">
                <a16:creationId xmlns:a16="http://schemas.microsoft.com/office/drawing/2014/main" id="{B8A0CFDF-532F-A346-B436-05AE766B6E10}"/>
              </a:ext>
            </a:extLst>
          </p:cNvPr>
          <p:cNvPicPr>
            <a:picLocks noChangeAspect="1"/>
          </p:cNvPicPr>
          <p:nvPr/>
        </p:nvPicPr>
        <p:blipFill>
          <a:blip r:embed="rId3"/>
          <a:stretch>
            <a:fillRect/>
          </a:stretch>
        </p:blipFill>
        <p:spPr>
          <a:xfrm>
            <a:off x="7213600" y="976828"/>
            <a:ext cx="4287050" cy="56495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2509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007268" y="0"/>
            <a:ext cx="10177463" cy="976828"/>
          </a:xfrm>
          <a:noFill/>
        </p:spPr>
        <p:txBody>
          <a:bodyPr/>
          <a:lstStyle/>
          <a:p>
            <a:pPr algn="l"/>
            <a:r>
              <a:rPr lang="en-US" b="1" dirty="0"/>
              <a:t>6372 Unit 5 Pre 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007268" y="1569308"/>
            <a:ext cx="4207284" cy="4831492"/>
          </a:xfrm>
        </p:spPr>
        <p:txBody>
          <a:bodyPr>
            <a:normAutofit/>
          </a:bodyPr>
          <a:lstStyle/>
          <a:p>
            <a:pPr algn="l"/>
            <a:r>
              <a:rPr lang="en-US" b="1" dirty="0"/>
              <a:t>Proc Mixed on monkey data</a:t>
            </a:r>
          </a:p>
          <a:p>
            <a:pPr algn="l"/>
            <a:endParaRPr lang="en-US" b="1" dirty="0"/>
          </a:p>
        </p:txBody>
      </p:sp>
      <p:pic>
        <p:nvPicPr>
          <p:cNvPr id="6" name="Picture 5">
            <a:extLst>
              <a:ext uri="{FF2B5EF4-FFF2-40B4-BE49-F238E27FC236}">
                <a16:creationId xmlns:a16="http://schemas.microsoft.com/office/drawing/2014/main" id="{30ED4246-CAA0-DB42-B6B3-A4B81890815F}"/>
              </a:ext>
            </a:extLst>
          </p:cNvPr>
          <p:cNvPicPr>
            <a:picLocks noChangeAspect="1"/>
          </p:cNvPicPr>
          <p:nvPr/>
        </p:nvPicPr>
        <p:blipFill>
          <a:blip r:embed="rId3"/>
          <a:stretch>
            <a:fillRect/>
          </a:stretch>
        </p:blipFill>
        <p:spPr>
          <a:xfrm>
            <a:off x="6977450" y="958272"/>
            <a:ext cx="4623422" cy="57792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4498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007268" y="0"/>
            <a:ext cx="10177463" cy="1112752"/>
          </a:xfrm>
          <a:noFill/>
        </p:spPr>
        <p:txBody>
          <a:bodyPr/>
          <a:lstStyle/>
          <a:p>
            <a:pPr algn="l"/>
            <a:r>
              <a:rPr lang="en-US" b="1" dirty="0"/>
              <a:t>6372 Unit 5 Pre 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007267" y="1991240"/>
            <a:ext cx="10177463" cy="2530883"/>
          </a:xfrm>
        </p:spPr>
        <p:txBody>
          <a:bodyPr>
            <a:normAutofit fontScale="92500" lnSpcReduction="10000"/>
          </a:bodyPr>
          <a:lstStyle/>
          <a:p>
            <a:pPr lvl="0" algn="l"/>
            <a:r>
              <a:rPr lang="en-US" dirty="0"/>
              <a:t>Compare the type-3 sums of square ANOVA table (from the GLM model ) with that from the type3 table for fixed effects using the other model (repeated measures using PROC MIXED).  What if anything has changed in terms of testing and the actual F values and </a:t>
            </a:r>
            <a:r>
              <a:rPr lang="en-US" dirty="0" err="1"/>
              <a:t>pvalues</a:t>
            </a:r>
            <a:r>
              <a:rPr lang="en-US" dirty="0"/>
              <a:t>?</a:t>
            </a:r>
          </a:p>
          <a:p>
            <a:pPr lvl="0" algn="l"/>
            <a:endParaRPr lang="en-US" dirty="0"/>
          </a:p>
          <a:p>
            <a:pPr lvl="0" algn="l"/>
            <a:r>
              <a:rPr lang="en-US" dirty="0"/>
              <a:t>In both ANOVA and mixed statement outputs, the week term as main term seems insignificant and Treatment and interaction term of Treatment* Week seems significant. There is not much difference seen in F-values values for both tables.</a:t>
            </a:r>
          </a:p>
          <a:p>
            <a:pPr lvl="0" algn="l"/>
            <a:endParaRPr lang="en-US" dirty="0"/>
          </a:p>
          <a:p>
            <a:pPr lvl="0" algn="l"/>
            <a:endParaRPr lang="en-US" dirty="0"/>
          </a:p>
        </p:txBody>
      </p:sp>
      <p:pic>
        <p:nvPicPr>
          <p:cNvPr id="4" name="Picture 3">
            <a:extLst>
              <a:ext uri="{FF2B5EF4-FFF2-40B4-BE49-F238E27FC236}">
                <a16:creationId xmlns:a16="http://schemas.microsoft.com/office/drawing/2014/main" id="{25CB77CA-AFCC-464D-B88A-A824FC59F6A7}"/>
              </a:ext>
            </a:extLst>
          </p:cNvPr>
          <p:cNvPicPr>
            <a:picLocks noChangeAspect="1"/>
          </p:cNvPicPr>
          <p:nvPr/>
        </p:nvPicPr>
        <p:blipFill rotWithShape="1">
          <a:blip r:embed="rId3"/>
          <a:srcRect l="15109" t="73606" r="13509" b="12791"/>
          <a:stretch/>
        </p:blipFill>
        <p:spPr>
          <a:xfrm>
            <a:off x="1793701" y="5211156"/>
            <a:ext cx="3297382" cy="9642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AB0EEC08-35E0-EC4B-B1FA-811C878FDF51}"/>
              </a:ext>
            </a:extLst>
          </p:cNvPr>
          <p:cNvPicPr>
            <a:picLocks noChangeAspect="1"/>
          </p:cNvPicPr>
          <p:nvPr/>
        </p:nvPicPr>
        <p:blipFill rotWithShape="1">
          <a:blip r:embed="rId4"/>
          <a:srcRect l="18579" t="28470" r="18293" b="54461"/>
          <a:stretch/>
        </p:blipFill>
        <p:spPr>
          <a:xfrm>
            <a:off x="5727468" y="5211156"/>
            <a:ext cx="2768138" cy="9642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77734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464</Words>
  <Application>Microsoft Macintosh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6372 Unit 5 Pre Live Assignment</vt:lpstr>
      <vt:lpstr>6372 Unit 5 Pre Live Assignment</vt:lpstr>
      <vt:lpstr>6372 Unit 5 Pre Live Assignment</vt:lpstr>
      <vt:lpstr>6372 Unit 5 Pre Live Assignment</vt:lpstr>
      <vt:lpstr>6372 Unit 5 Pre Live Assignment</vt:lpstr>
      <vt:lpstr>6372 Unit 5 Pre Live Assignment</vt:lpstr>
      <vt:lpstr>6372 Unit 5 Pre Live Assignment</vt:lpstr>
      <vt:lpstr>6372 Unit 5 Pre Live Assignment</vt:lpstr>
      <vt:lpstr>6372 Unit 5 Pre Live Assignment</vt:lpstr>
      <vt:lpstr>6372 Unit 5 Pre Live Assignment</vt:lpstr>
      <vt:lpstr>6372 Unit 5 Pre Live Assignment</vt:lpstr>
      <vt:lpstr>6372 Unit 5 Pre Live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6372 Unit 5 Pre Live Assignment</dc:title>
  <dc:creator>Patel, Rashmi</dc:creator>
  <cp:lastModifiedBy>Patel, Rashmi</cp:lastModifiedBy>
  <cp:revision>18</cp:revision>
  <dcterms:created xsi:type="dcterms:W3CDTF">2021-05-24T19:03:06Z</dcterms:created>
  <dcterms:modified xsi:type="dcterms:W3CDTF">2021-05-24T20:08:57Z</dcterms:modified>
</cp:coreProperties>
</file>