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9A1A4-A868-AD44-A30A-790377762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D97D2-A47C-844B-A7D1-4052C4367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CEED8-F133-8543-8E85-89092B6A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B84C-A7BC-CB4F-B3C0-E2BBD8D48D37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BCE2C-751C-7546-8064-98F808B7D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EFA5E-5BBE-DB4C-BCDD-5FF847E3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88784-2F05-8C46-A7AF-59457910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04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40A7A-EC62-6540-9364-E547D43A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35FD3-A1E3-644B-A0EB-02D08CC7F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24D38-41E2-6640-BFE5-18CFBE835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B84C-A7BC-CB4F-B3C0-E2BBD8D48D37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103D3-4913-1C48-934B-AB9402346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01D4F-6AC3-DD4F-B105-0635CC86D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88784-2F05-8C46-A7AF-59457910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6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DC7DD2-4D6F-2044-8CEE-17244310F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E2741-063F-B84E-8F9F-FD167F0F7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8EE73-890A-CC4E-9510-BA178CC91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B84C-A7BC-CB4F-B3C0-E2BBD8D48D37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27EC9-E889-9441-B237-7F12C417B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9A167-56F4-C341-86CF-8B798AD0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88784-2F05-8C46-A7AF-59457910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6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6B4B-2E14-9D47-AA22-EBD3105C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38A97-CDA6-8F4A-9DC3-AD8DB51B7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F5BC8-709C-9041-8315-92DDBD41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B84C-A7BC-CB4F-B3C0-E2BBD8D48D37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670D4-8115-0444-BB7B-78C9518B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01072-0724-154F-94FA-7B9EDE7F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88784-2F05-8C46-A7AF-59457910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4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B19F7-2E94-844E-9F02-CFF4F6A82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7D6C0-0F21-1544-A830-D261C021F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54FF4-63F3-7446-8409-2DCBCA9E8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B84C-A7BC-CB4F-B3C0-E2BBD8D48D37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55207-C589-5145-8408-B67AC82A4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4B8D4-0CA8-CE4C-9351-040A941A6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88784-2F05-8C46-A7AF-59457910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0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39F64-C687-6642-85B0-32388BA5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3786E-93DE-B34E-ADF7-BB08370C21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1DA47-7FD4-6846-9A40-528BAAD5B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DF3CE-023F-DE41-8C78-F437A84E6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B84C-A7BC-CB4F-B3C0-E2BBD8D48D37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8A0ED-82A2-E345-90FD-ABDC640E5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1F5BE-67A7-4549-915A-E25BCAAA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88784-2F05-8C46-A7AF-59457910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5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5BEA4-4AFD-D846-9ED3-AB9E5A11B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B30B9-7C9A-BB45-B8B9-9CFBD443A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AE8A4-B005-AD42-BAB5-EE87D81C4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26B242-C6B9-7F47-8B03-CA26F051D7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3E7767-DC0B-F04B-90D6-4D897AE22C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4CD4E8-9365-7B47-80E8-27A49320D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B84C-A7BC-CB4F-B3C0-E2BBD8D48D37}" type="datetimeFigureOut">
              <a:rPr lang="en-US" smtClean="0"/>
              <a:t>6/28/21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15466-2430-144C-9C4A-8F8435A6D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EE8BB0-0962-E947-A58A-896F6EC74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88784-2F05-8C46-A7AF-59457910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83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3E5AD-98A9-7F41-99DA-4B538806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0DECC-D453-B84A-B4E3-C35B577D3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B84C-A7BC-CB4F-B3C0-E2BBD8D48D37}" type="datetimeFigureOut">
              <a:rPr lang="en-US" smtClean="0"/>
              <a:t>6/28/21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A132D-BB30-DE4F-BA1D-F9733F1CD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897ED7-2895-4745-94E9-FB34FB03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88784-2F05-8C46-A7AF-59457910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0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B74161-F61C-8F4E-8F05-79D7628D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B84C-A7BC-CB4F-B3C0-E2BBD8D48D37}" type="datetimeFigureOut">
              <a:rPr lang="en-US" smtClean="0"/>
              <a:t>6/28/21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F7995F-142C-744E-9C68-E470CFE22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A6781-DFB2-D942-8E58-EA1B8FCA8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88784-2F05-8C46-A7AF-59457910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5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655EE-7496-AA48-B195-F0A5E7AE5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34281-39F2-0A4E-9668-FA9AFEEFC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FC3FB-D6C8-1843-9515-5565DC74C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5CD2C-842F-3C4C-A04E-3F35EB63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B84C-A7BC-CB4F-B3C0-E2BBD8D48D37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0CF3D-68EC-F54B-8AD3-6FE64E03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2989F-2686-B646-969A-06F835953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88784-2F05-8C46-A7AF-59457910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5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C82DE-D36C-F542-955E-946EB1E8E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49E32B-A78F-1148-9683-0EC3FD294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985265-2CA3-0D46-8302-BEA206EFC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57B19-9B07-2944-8477-893D600B4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B84C-A7BC-CB4F-B3C0-E2BBD8D48D37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9FCA8-0A24-8045-BD10-67925540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ECDC3-1228-1745-90D9-A9B4252D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88784-2F05-8C46-A7AF-59457910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47BF52-D386-EB40-83D5-270484D78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60B48-D1B8-7543-BADB-8F8DA9B72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62DB8-BB2B-354E-8860-DB37221EB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B84C-A7BC-CB4F-B3C0-E2BBD8D48D37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5BD8F-CF0A-364A-8080-2C576CECC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30271-BE79-7147-BDA8-C6B920DE7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88784-2F05-8C46-A7AF-59457910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D4C2C-BB6D-C64D-8746-B31C35405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0337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b="1" dirty="0"/>
              <a:t>6372 Unit 10 Pre Live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96060-610D-8C48-8246-A49BEA76A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89196"/>
            <a:ext cx="9144000" cy="1655762"/>
          </a:xfrm>
        </p:spPr>
        <p:txBody>
          <a:bodyPr/>
          <a:lstStyle/>
          <a:p>
            <a:r>
              <a:rPr lang="en-US" dirty="0"/>
              <a:t>By: Rashmi Patel</a:t>
            </a:r>
          </a:p>
        </p:txBody>
      </p:sp>
    </p:spTree>
    <p:extLst>
      <p:ext uri="{BB962C8B-B14F-4D97-AF65-F5344CB8AC3E}">
        <p14:creationId xmlns:p14="http://schemas.microsoft.com/office/powerpoint/2010/main" val="77575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D4C2C-BB6D-C64D-8746-B31C35405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0337"/>
            <a:ext cx="9144000" cy="730625"/>
          </a:xfrm>
        </p:spPr>
        <p:txBody>
          <a:bodyPr>
            <a:normAutofit/>
          </a:bodyPr>
          <a:lstStyle/>
          <a:p>
            <a:r>
              <a:rPr lang="en-US" sz="3600" b="1" dirty="0"/>
              <a:t>6372 Unit 10 Pre Live Assignment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7346A53-538F-1549-88A5-909F2271A7C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7192" y="1210962"/>
            <a:ext cx="11837615" cy="541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Discussion 1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Take a look at Exercise 18.15 for the data (Statistical Sleuth),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the formulas from the video and text and just quickly do the following requests by hand so you can see the process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know we will be using software in general, but with this section, its quite easy to do them by hand.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type of study is this?  Retrospective, prospective, or completely observational?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the estimated difference in proportion of arrested between the two groups (preschool vs no preschool)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the estimated odds ratio (remember which one you put on top and bottom results in how you interpret the ratio)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95% confidence intervals for the difference in proportions and the odds ratio.  Do either one of them contain 0 or 1 respectively?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Optional - Calculate the corresponding z-statistic for each one of the testing procedures (one for difference in proportions and one for the odds ratio)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Stop here, if you can figure out how to calculate the p-values using software or a z-table then go ahead, if not no worries, we will get into this with SAS/R  later.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Aside:  for any of you political news type folks.  If you ever wondered why a poll on the news returns a percentage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with a MARGIN of error +/-3% when the total number of people in the poll is 1000.  This comes directly for the confidence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interval formula for a single proportion.  If you plug in a proportion of .5 as an estimate,  the 95% CI would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yield .5+/- 1.96*sqrt(.5*.5/1000).  The right hand side part equals .03099 or roughly 3%.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The .5 is a conservative estimate that makes the confidence interval as wide as possible.  Fun statistical realization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Wingdings" pitchFamily="2" charset="2"/>
                <a:ea typeface="Calibri" panose="020F0502020204030204" pitchFamily="34" charset="0"/>
              </a:rPr>
              <a:t>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766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98757" y="147467"/>
            <a:ext cx="10515600" cy="1001712"/>
          </a:xfrm>
        </p:spPr>
        <p:txBody>
          <a:bodyPr/>
          <a:lstStyle/>
          <a:p>
            <a:r>
              <a:rPr lang="en-US" dirty="0"/>
              <a:t>Discussion 1, exercise 18.15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03EB50-C671-814C-A130-D1489DEA46C5}"/>
              </a:ext>
            </a:extLst>
          </p:cNvPr>
          <p:cNvSpPr txBox="1"/>
          <p:nvPr/>
        </p:nvSpPr>
        <p:spPr>
          <a:xfrm>
            <a:off x="716696" y="1179626"/>
            <a:ext cx="10813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Prospective study, since this experiment the children were enrolled in the experiment to determine crime habits later in life (no predetermined outcomes)  </a:t>
            </a:r>
          </a:p>
          <a:p>
            <a:pPr marL="342900" indent="-342900">
              <a:buAutoNum type="arabicParenR"/>
            </a:pPr>
            <a:r>
              <a:rPr lang="en-US" dirty="0"/>
              <a:t>P_hat1=31.15%, P_hat2=48.39% (p_hat2-p_hat1)=17.24%</a:t>
            </a:r>
          </a:p>
          <a:p>
            <a:pPr lvl="1"/>
            <a:r>
              <a:rPr lang="en-US" dirty="0"/>
              <a:t>Difference in proportion: 17.24%</a:t>
            </a:r>
          </a:p>
          <a:p>
            <a:pPr marL="342900" indent="-342900">
              <a:buAutoNum type="arabicParenR" startAt="3"/>
            </a:pPr>
            <a:r>
              <a:rPr lang="en-US" dirty="0"/>
              <a:t>Odds Ratio: (a*d)/(b*c)=(19*30)/(43*32)=0.424</a:t>
            </a:r>
          </a:p>
          <a:p>
            <a:pPr marL="342900" indent="-342900">
              <a:buAutoNum type="arabicParenR" startAt="3"/>
            </a:pPr>
            <a:r>
              <a:rPr lang="en-US" dirty="0"/>
              <a:t>4) 95% CI for Difference in proportion and odds ratio</a:t>
            </a:r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03C3A63-D059-2747-AEF0-B344F2A60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96" y="3244549"/>
            <a:ext cx="3378200" cy="1054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EFBF65-F62A-9542-B137-8A992486BA53}"/>
              </a:ext>
            </a:extLst>
          </p:cNvPr>
          <p:cNvSpPr txBox="1"/>
          <p:nvPr/>
        </p:nvSpPr>
        <p:spPr>
          <a:xfrm>
            <a:off x="4479803" y="3244550"/>
            <a:ext cx="6834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=(0.3115-0.4839)+/-1.96 *sqrt ((0.3115(1-0.3115)/(61)+(0.4839(1-0.4839)/(62)))</a:t>
            </a:r>
          </a:p>
          <a:p>
            <a:r>
              <a:rPr lang="en-US" dirty="0"/>
              <a:t>95% CI= (-0.0317%,33.1223%)</a:t>
            </a:r>
          </a:p>
          <a:p>
            <a:r>
              <a:rPr lang="en-US" dirty="0"/>
              <a:t>CI for difference in proportion contains 0</a:t>
            </a:r>
          </a:p>
        </p:txBody>
      </p:sp>
      <p:pic>
        <p:nvPicPr>
          <p:cNvPr id="9" name="Picture 8" descr="Text&#10;&#10;Description automatically generated with low confidence">
            <a:extLst>
              <a:ext uri="{FF2B5EF4-FFF2-40B4-BE49-F238E27FC236}">
                <a16:creationId xmlns:a16="http://schemas.microsoft.com/office/drawing/2014/main" id="{5D15A312-CBC4-3442-83D3-6F60C3082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05" y="4754499"/>
            <a:ext cx="3936051" cy="61467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64AD71F-FDFC-E84A-ADA7-74EAEA2E8E1B}"/>
              </a:ext>
            </a:extLst>
          </p:cNvPr>
          <p:cNvSpPr/>
          <p:nvPr/>
        </p:nvSpPr>
        <p:spPr>
          <a:xfrm>
            <a:off x="4479804" y="4738640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=exp(ln(0.424)-1.96*0.3755)=(0.2031,0.8854)</a:t>
            </a:r>
          </a:p>
          <a:p>
            <a:r>
              <a:rPr lang="en-US" dirty="0"/>
              <a:t>CI for odds ratio does not contain 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FF7AE9-8F3F-FD4C-84B9-83DA5250483B}"/>
              </a:ext>
            </a:extLst>
          </p:cNvPr>
          <p:cNvSpPr/>
          <p:nvPr/>
        </p:nvSpPr>
        <p:spPr>
          <a:xfrm>
            <a:off x="857374" y="5840820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 used Chi-square for proportion: 3.782, p-value: 0.0518</a:t>
            </a:r>
          </a:p>
          <a:p>
            <a:r>
              <a:rPr lang="en-US" dirty="0"/>
              <a:t>Z-statistic for odds ratio: 2.284, p-value: 0.0224</a:t>
            </a:r>
          </a:p>
        </p:txBody>
      </p:sp>
    </p:spTree>
    <p:extLst>
      <p:ext uri="{BB962C8B-B14F-4D97-AF65-F5344CB8AC3E}">
        <p14:creationId xmlns:p14="http://schemas.microsoft.com/office/powerpoint/2010/main" val="326304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501</Words>
  <Application>Microsoft Macintosh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Wingdings</vt:lpstr>
      <vt:lpstr>Office Theme</vt:lpstr>
      <vt:lpstr>6372 Unit 10 Pre Live Assignment</vt:lpstr>
      <vt:lpstr>6372 Unit 10 Pre Live Assignment</vt:lpstr>
      <vt:lpstr>Discussion 1, exercise 18.15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6372 Unit 10 Pre Live Assignment</dc:title>
  <dc:creator>Patel, Rashmi</dc:creator>
  <cp:lastModifiedBy>Patel, Rashmi</cp:lastModifiedBy>
  <cp:revision>1</cp:revision>
  <dcterms:created xsi:type="dcterms:W3CDTF">2021-06-28T17:40:07Z</dcterms:created>
  <dcterms:modified xsi:type="dcterms:W3CDTF">2021-06-28T17:46:38Z</dcterms:modified>
</cp:coreProperties>
</file>