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60" r:id="rId5"/>
    <p:sldId id="262" r:id="rId6"/>
    <p:sldId id="259" r:id="rId7"/>
    <p:sldId id="263" r:id="rId8"/>
    <p:sldId id="264" r:id="rId9"/>
    <p:sldId id="265" r:id="rId10"/>
    <p:sldId id="266" r:id="rId11"/>
    <p:sldId id="267" r:id="rId12"/>
    <p:sldId id="268" r:id="rId13"/>
    <p:sldId id="269" r:id="rId14"/>
    <p:sldId id="270" r:id="rId15"/>
    <p:sldId id="272" r:id="rId16"/>
    <p:sldId id="273" r:id="rId17"/>
    <p:sldId id="275" r:id="rId18"/>
    <p:sldId id="276" r:id="rId19"/>
    <p:sldId id="277"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62"/>
  </p:normalViewPr>
  <p:slideViewPr>
    <p:cSldViewPr snapToGrid="0" snapToObjects="1">
      <p:cViewPr varScale="1">
        <p:scale>
          <a:sx n="108" d="100"/>
          <a:sy n="108" d="100"/>
        </p:scale>
        <p:origin x="8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87192-6A84-40FB-91EF-1607D68D9F62}" type="datetimeFigureOut">
              <a:rPr lang="en-US" smtClean="0"/>
              <a:t>4/17/2021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06B67-2E01-4334-AD3D-48513D28FF74}" type="slidenum">
              <a:rPr lang="en-US" smtClean="0"/>
              <a:t>‹#›</a:t>
            </a:fld>
            <a:endParaRPr lang="en-US"/>
          </a:p>
        </p:txBody>
      </p:sp>
    </p:spTree>
    <p:extLst>
      <p:ext uri="{BB962C8B-B14F-4D97-AF65-F5344CB8AC3E}">
        <p14:creationId xmlns:p14="http://schemas.microsoft.com/office/powerpoint/2010/main" val="2593714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Rashmi Patel. Today I am going to present you the SMU </a:t>
            </a:r>
            <a:r>
              <a:rPr lang="en-US" dirty="0" err="1"/>
              <a:t>dds</a:t>
            </a:r>
            <a:r>
              <a:rPr lang="en-US" dirty="0"/>
              <a:t> case study 2. so, lets get started</a:t>
            </a:r>
          </a:p>
        </p:txBody>
      </p:sp>
      <p:sp>
        <p:nvSpPr>
          <p:cNvPr id="4" name="Slide Number Placeholder 3"/>
          <p:cNvSpPr>
            <a:spLocks noGrp="1"/>
          </p:cNvSpPr>
          <p:nvPr>
            <p:ph type="sldNum" sz="quarter" idx="5"/>
          </p:nvPr>
        </p:nvSpPr>
        <p:spPr/>
        <p:txBody>
          <a:bodyPr/>
          <a:lstStyle/>
          <a:p>
            <a:fld id="{0FC06B67-2E01-4334-AD3D-48513D28FF74}" type="slidenum">
              <a:rPr lang="en-US" smtClean="0"/>
              <a:t>1</a:t>
            </a:fld>
            <a:endParaRPr lang="en-US"/>
          </a:p>
        </p:txBody>
      </p:sp>
    </p:spTree>
    <p:extLst>
      <p:ext uri="{BB962C8B-B14F-4D97-AF65-F5344CB8AC3E}">
        <p14:creationId xmlns:p14="http://schemas.microsoft.com/office/powerpoint/2010/main" val="3019973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looking at some graphs and knowing the data, we then used random forest feature selection method to see the top 5 influential factors that leads to higher salary.</a:t>
            </a:r>
          </a:p>
        </p:txBody>
      </p:sp>
      <p:sp>
        <p:nvSpPr>
          <p:cNvPr id="4" name="Slide Number Placeholder 3"/>
          <p:cNvSpPr>
            <a:spLocks noGrp="1"/>
          </p:cNvSpPr>
          <p:nvPr>
            <p:ph type="sldNum" sz="quarter" idx="5"/>
          </p:nvPr>
        </p:nvSpPr>
        <p:spPr/>
        <p:txBody>
          <a:bodyPr/>
          <a:lstStyle/>
          <a:p>
            <a:fld id="{0FC06B67-2E01-4334-AD3D-48513D28FF74}" type="slidenum">
              <a:rPr lang="en-US" smtClean="0"/>
              <a:t>11</a:t>
            </a:fld>
            <a:endParaRPr lang="en-US"/>
          </a:p>
        </p:txBody>
      </p:sp>
    </p:spTree>
    <p:extLst>
      <p:ext uri="{BB962C8B-B14F-4D97-AF65-F5344CB8AC3E}">
        <p14:creationId xmlns:p14="http://schemas.microsoft.com/office/powerpoint/2010/main" val="1635746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analysis on monthly income, we have categorized the monthly income in 4 parts as under $2500, 2500-5000, 5000-7500 and above 7500. We can that only 37.81% of the total employees are at job level 1 and none of the employees at job level 1 are earning more than $5000</a:t>
            </a:r>
          </a:p>
        </p:txBody>
      </p:sp>
      <p:sp>
        <p:nvSpPr>
          <p:cNvPr id="4" name="Slide Number Placeholder 3"/>
          <p:cNvSpPr>
            <a:spLocks noGrp="1"/>
          </p:cNvSpPr>
          <p:nvPr>
            <p:ph type="sldNum" sz="quarter" idx="5"/>
          </p:nvPr>
        </p:nvSpPr>
        <p:spPr/>
        <p:txBody>
          <a:bodyPr/>
          <a:lstStyle/>
          <a:p>
            <a:fld id="{0FC06B67-2E01-4334-AD3D-48513D28FF74}" type="slidenum">
              <a:rPr lang="en-US" smtClean="0"/>
              <a:t>12</a:t>
            </a:fld>
            <a:endParaRPr lang="en-US"/>
          </a:p>
        </p:txBody>
      </p:sp>
    </p:spTree>
    <p:extLst>
      <p:ext uri="{BB962C8B-B14F-4D97-AF65-F5344CB8AC3E}">
        <p14:creationId xmlns:p14="http://schemas.microsoft.com/office/powerpoint/2010/main" val="3775555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Visually it seems that the employees working for more than 30 years are surely to get more than $7500 per month. On the other hand, none of the employees working for less than 5 years seems to have monthly income above 5000.</a:t>
            </a:r>
          </a:p>
        </p:txBody>
      </p:sp>
      <p:sp>
        <p:nvSpPr>
          <p:cNvPr id="4" name="Slide Number Placeholder 3"/>
          <p:cNvSpPr>
            <a:spLocks noGrp="1"/>
          </p:cNvSpPr>
          <p:nvPr>
            <p:ph type="sldNum" sz="quarter" idx="5"/>
          </p:nvPr>
        </p:nvSpPr>
        <p:spPr/>
        <p:txBody>
          <a:bodyPr/>
          <a:lstStyle/>
          <a:p>
            <a:fld id="{0FC06B67-2E01-4334-AD3D-48513D28FF74}" type="slidenum">
              <a:rPr lang="en-US" smtClean="0"/>
              <a:t>13</a:t>
            </a:fld>
            <a:endParaRPr lang="en-US"/>
          </a:p>
        </p:txBody>
      </p:sp>
    </p:spTree>
    <p:extLst>
      <p:ext uri="{BB962C8B-B14F-4D97-AF65-F5344CB8AC3E}">
        <p14:creationId xmlns:p14="http://schemas.microsoft.com/office/powerpoint/2010/main" val="1680697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latin typeface="Times New Roman" panose="02020603050405020304" pitchFamily="18" charset="0"/>
                <a:cs typeface="Times New Roman" panose="02020603050405020304" pitchFamily="18" charset="0"/>
              </a:rPr>
              <a:t>Looking at the graph it seems that No Laboratory technician and sales representative are earning above $7500 per month. No research director and manager earn below $7500 per month.</a:t>
            </a:r>
          </a:p>
          <a:p>
            <a:endParaRPr lang="en-US" dirty="0"/>
          </a:p>
        </p:txBody>
      </p:sp>
      <p:sp>
        <p:nvSpPr>
          <p:cNvPr id="4" name="Slide Number Placeholder 3"/>
          <p:cNvSpPr>
            <a:spLocks noGrp="1"/>
          </p:cNvSpPr>
          <p:nvPr>
            <p:ph type="sldNum" sz="quarter" idx="5"/>
          </p:nvPr>
        </p:nvSpPr>
        <p:spPr/>
        <p:txBody>
          <a:bodyPr/>
          <a:lstStyle/>
          <a:p>
            <a:fld id="{0FC06B67-2E01-4334-AD3D-48513D28FF74}" type="slidenum">
              <a:rPr lang="en-US" smtClean="0"/>
              <a:t>14</a:t>
            </a:fld>
            <a:endParaRPr lang="en-US"/>
          </a:p>
        </p:txBody>
      </p:sp>
    </p:spTree>
    <p:extLst>
      <p:ext uri="{BB962C8B-B14F-4D97-AF65-F5344CB8AC3E}">
        <p14:creationId xmlns:p14="http://schemas.microsoft.com/office/powerpoint/2010/main" val="2756941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Visually. None of the employees working for more than 30 years have monthly income less than 7500. </a:t>
            </a:r>
            <a:r>
              <a:rPr lang="en-US" b="0" dirty="0">
                <a:latin typeface="Times New Roman" panose="02020603050405020304" pitchFamily="18" charset="0"/>
                <a:cs typeface="Times New Roman" panose="02020603050405020304" pitchFamily="18" charset="0"/>
              </a:rPr>
              <a:t>Approximately 27.19% of the employees working at the company for less than 5 years are earning less than $2500 per month.</a:t>
            </a:r>
          </a:p>
          <a:p>
            <a:endParaRPr lang="en-US" b="1" dirty="0"/>
          </a:p>
        </p:txBody>
      </p:sp>
      <p:sp>
        <p:nvSpPr>
          <p:cNvPr id="4" name="Slide Number Placeholder 3"/>
          <p:cNvSpPr>
            <a:spLocks noGrp="1"/>
          </p:cNvSpPr>
          <p:nvPr>
            <p:ph type="sldNum" sz="quarter" idx="5"/>
          </p:nvPr>
        </p:nvSpPr>
        <p:spPr/>
        <p:txBody>
          <a:bodyPr/>
          <a:lstStyle/>
          <a:p>
            <a:fld id="{0FC06B67-2E01-4334-AD3D-48513D28FF74}" type="slidenum">
              <a:rPr lang="en-US" smtClean="0"/>
              <a:t>15</a:t>
            </a:fld>
            <a:endParaRPr lang="en-US"/>
          </a:p>
        </p:txBody>
      </p:sp>
    </p:spTree>
    <p:extLst>
      <p:ext uri="{BB962C8B-B14F-4D97-AF65-F5344CB8AC3E}">
        <p14:creationId xmlns:p14="http://schemas.microsoft.com/office/powerpoint/2010/main" val="4215507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7.65% of the employees under the age of 30 years are having monthly income above 7500.  57.33% employees with 50-60 years age are earning above 7500</a:t>
            </a:r>
          </a:p>
        </p:txBody>
      </p:sp>
      <p:sp>
        <p:nvSpPr>
          <p:cNvPr id="4" name="Slide Number Placeholder 3"/>
          <p:cNvSpPr>
            <a:spLocks noGrp="1"/>
          </p:cNvSpPr>
          <p:nvPr>
            <p:ph type="sldNum" sz="quarter" idx="5"/>
          </p:nvPr>
        </p:nvSpPr>
        <p:spPr/>
        <p:txBody>
          <a:bodyPr/>
          <a:lstStyle/>
          <a:p>
            <a:fld id="{0FC06B67-2E01-4334-AD3D-48513D28FF74}" type="slidenum">
              <a:rPr lang="en-US" smtClean="0"/>
              <a:t>16</a:t>
            </a:fld>
            <a:endParaRPr lang="en-US"/>
          </a:p>
        </p:txBody>
      </p:sp>
    </p:spTree>
    <p:extLst>
      <p:ext uri="{BB962C8B-B14F-4D97-AF65-F5344CB8AC3E}">
        <p14:creationId xmlns:p14="http://schemas.microsoft.com/office/powerpoint/2010/main" val="588382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looking at the graphs of the factors that leads to higher monthly income, we build the model for predicting the monthly income of an employee using the linear regression and random forest algorithms. We found that the random forest model is performing better than linear regression model with an accuracy of 94.72%. We can also see that the prediction error in random forest model is less than the linear regression model.</a:t>
            </a:r>
          </a:p>
        </p:txBody>
      </p:sp>
      <p:sp>
        <p:nvSpPr>
          <p:cNvPr id="4" name="Slide Number Placeholder 3"/>
          <p:cNvSpPr>
            <a:spLocks noGrp="1"/>
          </p:cNvSpPr>
          <p:nvPr>
            <p:ph type="sldNum" sz="quarter" idx="5"/>
          </p:nvPr>
        </p:nvSpPr>
        <p:spPr/>
        <p:txBody>
          <a:bodyPr/>
          <a:lstStyle/>
          <a:p>
            <a:fld id="{0FC06B67-2E01-4334-AD3D-48513D28FF74}" type="slidenum">
              <a:rPr lang="en-US" smtClean="0"/>
              <a:t>17</a:t>
            </a:fld>
            <a:endParaRPr lang="en-US"/>
          </a:p>
        </p:txBody>
      </p:sp>
    </p:spTree>
    <p:extLst>
      <p:ext uri="{BB962C8B-B14F-4D97-AF65-F5344CB8AC3E}">
        <p14:creationId xmlns:p14="http://schemas.microsoft.com/office/powerpoint/2010/main" val="1145247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building the model for salary , we again used random forest feature selection method to see the top 5 influential factors that leads to attrition.</a:t>
            </a:r>
          </a:p>
        </p:txBody>
      </p:sp>
      <p:sp>
        <p:nvSpPr>
          <p:cNvPr id="4" name="Slide Number Placeholder 3"/>
          <p:cNvSpPr>
            <a:spLocks noGrp="1"/>
          </p:cNvSpPr>
          <p:nvPr>
            <p:ph type="sldNum" sz="quarter" idx="5"/>
          </p:nvPr>
        </p:nvSpPr>
        <p:spPr/>
        <p:txBody>
          <a:bodyPr/>
          <a:lstStyle/>
          <a:p>
            <a:fld id="{0FC06B67-2E01-4334-AD3D-48513D28FF74}" type="slidenum">
              <a:rPr lang="en-US" smtClean="0"/>
              <a:t>18</a:t>
            </a:fld>
            <a:endParaRPr lang="en-US"/>
          </a:p>
        </p:txBody>
      </p:sp>
    </p:spTree>
    <p:extLst>
      <p:ext uri="{BB962C8B-B14F-4D97-AF65-F5344CB8AC3E}">
        <p14:creationId xmlns:p14="http://schemas.microsoft.com/office/powerpoint/2010/main" val="1406132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graph it seems that employees doing over time are more likely to leave the company. It is approximately 57.14% of the employees who leave the company.</a:t>
            </a:r>
          </a:p>
        </p:txBody>
      </p:sp>
      <p:sp>
        <p:nvSpPr>
          <p:cNvPr id="4" name="Slide Number Placeholder 3"/>
          <p:cNvSpPr>
            <a:spLocks noGrp="1"/>
          </p:cNvSpPr>
          <p:nvPr>
            <p:ph type="sldNum" sz="quarter" idx="5"/>
          </p:nvPr>
        </p:nvSpPr>
        <p:spPr/>
        <p:txBody>
          <a:bodyPr/>
          <a:lstStyle/>
          <a:p>
            <a:fld id="{0FC06B67-2E01-4334-AD3D-48513D28FF74}" type="slidenum">
              <a:rPr lang="en-US" smtClean="0"/>
              <a:t>19</a:t>
            </a:fld>
            <a:endParaRPr lang="en-US"/>
          </a:p>
        </p:txBody>
      </p:sp>
    </p:spTree>
    <p:extLst>
      <p:ext uri="{BB962C8B-B14F-4D97-AF65-F5344CB8AC3E}">
        <p14:creationId xmlns:p14="http://schemas.microsoft.com/office/powerpoint/2010/main" val="625852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Looking at the graph it seems that employees who leave the company are due to the reason of low income. It is approximately 70.71% of the employees who leave the company.</a:t>
            </a:r>
          </a:p>
          <a:p>
            <a:endParaRPr lang="en-US" dirty="0"/>
          </a:p>
        </p:txBody>
      </p:sp>
      <p:sp>
        <p:nvSpPr>
          <p:cNvPr id="4" name="Slide Number Placeholder 3"/>
          <p:cNvSpPr>
            <a:spLocks noGrp="1"/>
          </p:cNvSpPr>
          <p:nvPr>
            <p:ph type="sldNum" sz="quarter" idx="5"/>
          </p:nvPr>
        </p:nvSpPr>
        <p:spPr/>
        <p:txBody>
          <a:bodyPr/>
          <a:lstStyle/>
          <a:p>
            <a:fld id="{0FC06B67-2E01-4334-AD3D-48513D28FF74}" type="slidenum">
              <a:rPr lang="en-US" smtClean="0"/>
              <a:t>20</a:t>
            </a:fld>
            <a:endParaRPr lang="en-US"/>
          </a:p>
        </p:txBody>
      </p:sp>
    </p:spTree>
    <p:extLst>
      <p:ext uri="{BB962C8B-B14F-4D97-AF65-F5344CB8AC3E}">
        <p14:creationId xmlns:p14="http://schemas.microsoft.com/office/powerpoint/2010/main" val="1815957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Dds</a:t>
            </a:r>
            <a:r>
              <a:rPr lang="en-US" dirty="0"/>
              <a:t> analytics is an analytics company who have hired us to do some analysis on the data given by the client and find some useful insights and factors that lead to higher salary of the employees and the factors that leads to attrition.</a:t>
            </a:r>
          </a:p>
        </p:txBody>
      </p:sp>
      <p:sp>
        <p:nvSpPr>
          <p:cNvPr id="4" name="Slide Number Placeholder 3"/>
          <p:cNvSpPr>
            <a:spLocks noGrp="1"/>
          </p:cNvSpPr>
          <p:nvPr>
            <p:ph type="sldNum" sz="quarter" idx="5"/>
          </p:nvPr>
        </p:nvSpPr>
        <p:spPr/>
        <p:txBody>
          <a:bodyPr/>
          <a:lstStyle/>
          <a:p>
            <a:fld id="{0FC06B67-2E01-4334-AD3D-48513D28FF74}" type="slidenum">
              <a:rPr lang="en-US" smtClean="0"/>
              <a:t>2</a:t>
            </a:fld>
            <a:endParaRPr lang="en-US"/>
          </a:p>
        </p:txBody>
      </p:sp>
    </p:spTree>
    <p:extLst>
      <p:ext uri="{BB962C8B-B14F-4D97-AF65-F5344CB8AC3E}">
        <p14:creationId xmlns:p14="http://schemas.microsoft.com/office/powerpoint/2010/main" val="1580917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Looking at the graph it seems that employees who leave the company are due to the reason of zero stock option level for them. It is approximately 70% of the employees who leave the company.</a:t>
            </a:r>
          </a:p>
          <a:p>
            <a:endParaRPr lang="en-US" dirty="0"/>
          </a:p>
        </p:txBody>
      </p:sp>
      <p:sp>
        <p:nvSpPr>
          <p:cNvPr id="4" name="Slide Number Placeholder 3"/>
          <p:cNvSpPr>
            <a:spLocks noGrp="1"/>
          </p:cNvSpPr>
          <p:nvPr>
            <p:ph type="sldNum" sz="quarter" idx="5"/>
          </p:nvPr>
        </p:nvSpPr>
        <p:spPr/>
        <p:txBody>
          <a:bodyPr/>
          <a:lstStyle/>
          <a:p>
            <a:fld id="{0FC06B67-2E01-4334-AD3D-48513D28FF74}" type="slidenum">
              <a:rPr lang="en-US" smtClean="0"/>
              <a:t>21</a:t>
            </a:fld>
            <a:endParaRPr lang="en-US"/>
          </a:p>
        </p:txBody>
      </p:sp>
    </p:spTree>
    <p:extLst>
      <p:ext uri="{BB962C8B-B14F-4D97-AF65-F5344CB8AC3E}">
        <p14:creationId xmlns:p14="http://schemas.microsoft.com/office/powerpoint/2010/main" val="1160542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Looking at the graph it seems that employees who leave the company fall under the category of 19 to 30 years of age.. It is approximately 74.28% of the employees who leave the company.</a:t>
            </a:r>
          </a:p>
          <a:p>
            <a:endParaRPr lang="en-US" dirty="0"/>
          </a:p>
        </p:txBody>
      </p:sp>
      <p:sp>
        <p:nvSpPr>
          <p:cNvPr id="4" name="Slide Number Placeholder 3"/>
          <p:cNvSpPr>
            <a:spLocks noGrp="1"/>
          </p:cNvSpPr>
          <p:nvPr>
            <p:ph type="sldNum" sz="quarter" idx="5"/>
          </p:nvPr>
        </p:nvSpPr>
        <p:spPr/>
        <p:txBody>
          <a:bodyPr/>
          <a:lstStyle/>
          <a:p>
            <a:fld id="{0FC06B67-2E01-4334-AD3D-48513D28FF74}" type="slidenum">
              <a:rPr lang="en-US" smtClean="0"/>
              <a:t>22</a:t>
            </a:fld>
            <a:endParaRPr lang="en-US"/>
          </a:p>
        </p:txBody>
      </p:sp>
    </p:spTree>
    <p:extLst>
      <p:ext uri="{BB962C8B-B14F-4D97-AF65-F5344CB8AC3E}">
        <p14:creationId xmlns:p14="http://schemas.microsoft.com/office/powerpoint/2010/main" val="2997753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Looking at the graph it seems that employees who leave the company are single. We found that mostly divorced employees in the company are likely to stay.</a:t>
            </a:r>
          </a:p>
        </p:txBody>
      </p:sp>
      <p:sp>
        <p:nvSpPr>
          <p:cNvPr id="4" name="Slide Number Placeholder 3"/>
          <p:cNvSpPr>
            <a:spLocks noGrp="1"/>
          </p:cNvSpPr>
          <p:nvPr>
            <p:ph type="sldNum" sz="quarter" idx="5"/>
          </p:nvPr>
        </p:nvSpPr>
        <p:spPr/>
        <p:txBody>
          <a:bodyPr/>
          <a:lstStyle/>
          <a:p>
            <a:fld id="{0FC06B67-2E01-4334-AD3D-48513D28FF74}" type="slidenum">
              <a:rPr lang="en-US" smtClean="0"/>
              <a:t>23</a:t>
            </a:fld>
            <a:endParaRPr lang="en-US"/>
          </a:p>
        </p:txBody>
      </p:sp>
    </p:spTree>
    <p:extLst>
      <p:ext uri="{BB962C8B-B14F-4D97-AF65-F5344CB8AC3E}">
        <p14:creationId xmlns:p14="http://schemas.microsoft.com/office/powerpoint/2010/main" val="401451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looking at the graphs for the top 5 influential factors that leads to attrition, we build a model using KNN , random forest and logistic regression. The model was tested on the complete data given. Looking at the results of all the three models it seems that the random forest model performs the best among the three models with maximum accuracy of 96.78%</a:t>
            </a:r>
          </a:p>
        </p:txBody>
      </p:sp>
      <p:sp>
        <p:nvSpPr>
          <p:cNvPr id="4" name="Slide Number Placeholder 3"/>
          <p:cNvSpPr>
            <a:spLocks noGrp="1"/>
          </p:cNvSpPr>
          <p:nvPr>
            <p:ph type="sldNum" sz="quarter" idx="5"/>
          </p:nvPr>
        </p:nvSpPr>
        <p:spPr/>
        <p:txBody>
          <a:bodyPr/>
          <a:lstStyle/>
          <a:p>
            <a:fld id="{0FC06B67-2E01-4334-AD3D-48513D28FF74}" type="slidenum">
              <a:rPr lang="en-US" smtClean="0"/>
              <a:t>24</a:t>
            </a:fld>
            <a:endParaRPr lang="en-US"/>
          </a:p>
        </p:txBody>
      </p:sp>
    </p:spTree>
    <p:extLst>
      <p:ext uri="{BB962C8B-B14F-4D97-AF65-F5344CB8AC3E}">
        <p14:creationId xmlns:p14="http://schemas.microsoft.com/office/powerpoint/2010/main" val="4170776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can say the if the company is planning to hire employees , they should take the following factors into consideration that leads to higher salary and the factors that leads </a:t>
            </a:r>
            <a:r>
              <a:rPr lang="en-US"/>
              <a:t>to attrition.</a:t>
            </a:r>
          </a:p>
        </p:txBody>
      </p:sp>
      <p:sp>
        <p:nvSpPr>
          <p:cNvPr id="4" name="Slide Number Placeholder 3"/>
          <p:cNvSpPr>
            <a:spLocks noGrp="1"/>
          </p:cNvSpPr>
          <p:nvPr>
            <p:ph type="sldNum" sz="quarter" idx="5"/>
          </p:nvPr>
        </p:nvSpPr>
        <p:spPr/>
        <p:txBody>
          <a:bodyPr/>
          <a:lstStyle/>
          <a:p>
            <a:fld id="{0FC06B67-2E01-4334-AD3D-48513D28FF74}" type="slidenum">
              <a:rPr lang="en-US" smtClean="0"/>
              <a:t>25</a:t>
            </a:fld>
            <a:endParaRPr lang="en-US"/>
          </a:p>
        </p:txBody>
      </p:sp>
    </p:spTree>
    <p:extLst>
      <p:ext uri="{BB962C8B-B14F-4D97-AF65-F5344CB8AC3E}">
        <p14:creationId xmlns:p14="http://schemas.microsoft.com/office/powerpoint/2010/main" val="2790887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C06B67-2E01-4334-AD3D-48513D28FF74}" type="slidenum">
              <a:rPr lang="en-US" smtClean="0"/>
              <a:t>4</a:t>
            </a:fld>
            <a:endParaRPr lang="en-US"/>
          </a:p>
        </p:txBody>
      </p:sp>
    </p:spTree>
    <p:extLst>
      <p:ext uri="{BB962C8B-B14F-4D97-AF65-F5344CB8AC3E}">
        <p14:creationId xmlns:p14="http://schemas.microsoft.com/office/powerpoint/2010/main" val="4106986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missing values were found in the data. But While cleaning the data we found that monthly rate, daily rate and hourly rate were the variables which implies to income of an employee. Looking at the graph it seems to have no correlation between the variables with monthly income of an employee. Some constant values like standards hours  employee count, and over 18 had same values in 870 entries. After cleaning the data, we were left with 19 continuous and 8 categorical variables</a:t>
            </a:r>
          </a:p>
        </p:txBody>
      </p:sp>
      <p:sp>
        <p:nvSpPr>
          <p:cNvPr id="4" name="Slide Number Placeholder 3"/>
          <p:cNvSpPr>
            <a:spLocks noGrp="1"/>
          </p:cNvSpPr>
          <p:nvPr>
            <p:ph type="sldNum" sz="quarter" idx="5"/>
          </p:nvPr>
        </p:nvSpPr>
        <p:spPr/>
        <p:txBody>
          <a:bodyPr/>
          <a:lstStyle/>
          <a:p>
            <a:fld id="{0FC06B67-2E01-4334-AD3D-48513D28FF74}" type="slidenum">
              <a:rPr lang="en-US" smtClean="0"/>
              <a:t>5</a:t>
            </a:fld>
            <a:endParaRPr lang="en-US"/>
          </a:p>
        </p:txBody>
      </p:sp>
    </p:spTree>
    <p:extLst>
      <p:ext uri="{BB962C8B-B14F-4D97-AF65-F5344CB8AC3E}">
        <p14:creationId xmlns:p14="http://schemas.microsoft.com/office/powerpoint/2010/main" val="1948343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current employee review on attrition. We found that 730 employees says no to attrition and 140 says yes to attrition.</a:t>
            </a:r>
          </a:p>
        </p:txBody>
      </p:sp>
      <p:sp>
        <p:nvSpPr>
          <p:cNvPr id="4" name="Slide Number Placeholder 3"/>
          <p:cNvSpPr>
            <a:spLocks noGrp="1"/>
          </p:cNvSpPr>
          <p:nvPr>
            <p:ph type="sldNum" sz="quarter" idx="5"/>
          </p:nvPr>
        </p:nvSpPr>
        <p:spPr/>
        <p:txBody>
          <a:bodyPr/>
          <a:lstStyle/>
          <a:p>
            <a:fld id="{0FC06B67-2E01-4334-AD3D-48513D28FF74}" type="slidenum">
              <a:rPr lang="en-US" smtClean="0"/>
              <a:t>6</a:t>
            </a:fld>
            <a:endParaRPr lang="en-US"/>
          </a:p>
        </p:txBody>
      </p:sp>
    </p:spTree>
    <p:extLst>
      <p:ext uri="{BB962C8B-B14F-4D97-AF65-F5344CB8AC3E}">
        <p14:creationId xmlns:p14="http://schemas.microsoft.com/office/powerpoint/2010/main" val="2192120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Visually it seems that there is a strong linear relationship between monthly income and job level. The relation ship is so strong that 90.56% of monthly income can be explained by the job level</a:t>
            </a:r>
          </a:p>
        </p:txBody>
      </p:sp>
      <p:sp>
        <p:nvSpPr>
          <p:cNvPr id="4" name="Slide Number Placeholder 3"/>
          <p:cNvSpPr>
            <a:spLocks noGrp="1"/>
          </p:cNvSpPr>
          <p:nvPr>
            <p:ph type="sldNum" sz="quarter" idx="5"/>
          </p:nvPr>
        </p:nvSpPr>
        <p:spPr/>
        <p:txBody>
          <a:bodyPr/>
          <a:lstStyle/>
          <a:p>
            <a:fld id="{0FC06B67-2E01-4334-AD3D-48513D28FF74}" type="slidenum">
              <a:rPr lang="en-US" smtClean="0"/>
              <a:t>7</a:t>
            </a:fld>
            <a:endParaRPr lang="en-US"/>
          </a:p>
        </p:txBody>
      </p:sp>
    </p:spTree>
    <p:extLst>
      <p:ext uri="{BB962C8B-B14F-4D97-AF65-F5344CB8AC3E}">
        <p14:creationId xmlns:p14="http://schemas.microsoft.com/office/powerpoint/2010/main" val="151042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Visually it seems that there is a moderate linear relationship between monthly income and total working years of an employee. The relation ship is moderate that 60.61% of monthly income can be explained by the total working years.</a:t>
            </a:r>
          </a:p>
          <a:p>
            <a:endParaRPr lang="en-US" dirty="0"/>
          </a:p>
        </p:txBody>
      </p:sp>
      <p:sp>
        <p:nvSpPr>
          <p:cNvPr id="4" name="Slide Number Placeholder 3"/>
          <p:cNvSpPr>
            <a:spLocks noGrp="1"/>
          </p:cNvSpPr>
          <p:nvPr>
            <p:ph type="sldNum" sz="quarter" idx="5"/>
          </p:nvPr>
        </p:nvSpPr>
        <p:spPr/>
        <p:txBody>
          <a:bodyPr/>
          <a:lstStyle/>
          <a:p>
            <a:fld id="{0FC06B67-2E01-4334-AD3D-48513D28FF74}" type="slidenum">
              <a:rPr lang="en-US" smtClean="0"/>
              <a:t>8</a:t>
            </a:fld>
            <a:endParaRPr lang="en-US"/>
          </a:p>
        </p:txBody>
      </p:sp>
    </p:spTree>
    <p:extLst>
      <p:ext uri="{BB962C8B-B14F-4D97-AF65-F5344CB8AC3E}">
        <p14:creationId xmlns:p14="http://schemas.microsoft.com/office/powerpoint/2010/main" val="2742690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Visually it seems that there is a moderate linear relationship between monthly income and Years at company. The relation ship is so moderate that 24.15% of monthly income can be explained by the Years at company</a:t>
            </a:r>
          </a:p>
          <a:p>
            <a:endParaRPr lang="en-US" dirty="0"/>
          </a:p>
        </p:txBody>
      </p:sp>
      <p:sp>
        <p:nvSpPr>
          <p:cNvPr id="4" name="Slide Number Placeholder 3"/>
          <p:cNvSpPr>
            <a:spLocks noGrp="1"/>
          </p:cNvSpPr>
          <p:nvPr>
            <p:ph type="sldNum" sz="quarter" idx="5"/>
          </p:nvPr>
        </p:nvSpPr>
        <p:spPr/>
        <p:txBody>
          <a:bodyPr/>
          <a:lstStyle/>
          <a:p>
            <a:fld id="{0FC06B67-2E01-4334-AD3D-48513D28FF74}" type="slidenum">
              <a:rPr lang="en-US" smtClean="0"/>
              <a:t>9</a:t>
            </a:fld>
            <a:endParaRPr lang="en-US"/>
          </a:p>
        </p:txBody>
      </p:sp>
    </p:spTree>
    <p:extLst>
      <p:ext uri="{BB962C8B-B14F-4D97-AF65-F5344CB8AC3E}">
        <p14:creationId xmlns:p14="http://schemas.microsoft.com/office/powerpoint/2010/main" val="1324190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Visually it seems that there is a moderate linear relationship between monthly income and </a:t>
            </a:r>
            <a:r>
              <a:rPr lang="en-US" sz="1200" b="0" dirty="0">
                <a:latin typeface="Times New Roman" panose="02020603050405020304" pitchFamily="18" charset="0"/>
                <a:cs typeface="Times New Roman" panose="02020603050405020304" pitchFamily="18" charset="0"/>
              </a:rPr>
              <a:t>Years in current role</a:t>
            </a:r>
            <a:r>
              <a:rPr lang="en-US" dirty="0"/>
              <a:t>. The relation ship is so moderate that just 13.09% of monthly income can be explained by the </a:t>
            </a:r>
            <a:r>
              <a:rPr lang="en-US" sz="1200" b="0" dirty="0">
                <a:latin typeface="Times New Roman" panose="02020603050405020304" pitchFamily="18" charset="0"/>
                <a:cs typeface="Times New Roman" panose="02020603050405020304" pitchFamily="18" charset="0"/>
              </a:rPr>
              <a:t>Years in current role</a:t>
            </a:r>
            <a:endParaRPr lang="en-US" b="0" dirty="0"/>
          </a:p>
        </p:txBody>
      </p:sp>
      <p:sp>
        <p:nvSpPr>
          <p:cNvPr id="4" name="Slide Number Placeholder 3"/>
          <p:cNvSpPr>
            <a:spLocks noGrp="1"/>
          </p:cNvSpPr>
          <p:nvPr>
            <p:ph type="sldNum" sz="quarter" idx="5"/>
          </p:nvPr>
        </p:nvSpPr>
        <p:spPr/>
        <p:txBody>
          <a:bodyPr/>
          <a:lstStyle/>
          <a:p>
            <a:fld id="{0FC06B67-2E01-4334-AD3D-48513D28FF74}" type="slidenum">
              <a:rPr lang="en-US" smtClean="0"/>
              <a:t>10</a:t>
            </a:fld>
            <a:endParaRPr lang="en-US"/>
          </a:p>
        </p:txBody>
      </p:sp>
    </p:spTree>
    <p:extLst>
      <p:ext uri="{BB962C8B-B14F-4D97-AF65-F5344CB8AC3E}">
        <p14:creationId xmlns:p14="http://schemas.microsoft.com/office/powerpoint/2010/main" val="358499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5F79-D2DA-A44B-8B2F-1193034CC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B2C5E5-A5AA-884B-8DE4-FDCF79BE42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5C2EB4-82EA-3347-980E-E668C5BD501A}"/>
              </a:ext>
            </a:extLst>
          </p:cNvPr>
          <p:cNvSpPr>
            <a:spLocks noGrp="1"/>
          </p:cNvSpPr>
          <p:nvPr>
            <p:ph type="dt" sz="half" idx="10"/>
          </p:nvPr>
        </p:nvSpPr>
        <p:spPr/>
        <p:txBody>
          <a:bodyPr/>
          <a:lstStyle/>
          <a:p>
            <a:fld id="{04F775F7-CA54-9143-873C-AA580D96D364}" type="datetimeFigureOut">
              <a:rPr lang="en-US" smtClean="0"/>
              <a:t>4/17/2021</a:t>
            </a:fld>
            <a:endParaRPr lang="en-US"/>
          </a:p>
        </p:txBody>
      </p:sp>
      <p:sp>
        <p:nvSpPr>
          <p:cNvPr id="5" name="Footer Placeholder 4">
            <a:extLst>
              <a:ext uri="{FF2B5EF4-FFF2-40B4-BE49-F238E27FC236}">
                <a16:creationId xmlns:a16="http://schemas.microsoft.com/office/drawing/2014/main" id="{741859E9-C93C-1E47-B2E2-9202B8B54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2398C-5D13-5B42-BC1C-F54A31E2D3E2}"/>
              </a:ext>
            </a:extLst>
          </p:cNvPr>
          <p:cNvSpPr>
            <a:spLocks noGrp="1"/>
          </p:cNvSpPr>
          <p:nvPr>
            <p:ph type="sldNum" sz="quarter" idx="12"/>
          </p:nvPr>
        </p:nvSpPr>
        <p:spPr/>
        <p:txBody>
          <a:bodyPr/>
          <a:lstStyle/>
          <a:p>
            <a:fld id="{F69A9A02-966A-3540-BB0A-70BA4936135C}" type="slidenum">
              <a:rPr lang="en-US" smtClean="0"/>
              <a:t>‹#›</a:t>
            </a:fld>
            <a:endParaRPr lang="en-US"/>
          </a:p>
        </p:txBody>
      </p:sp>
    </p:spTree>
    <p:extLst>
      <p:ext uri="{BB962C8B-B14F-4D97-AF65-F5344CB8AC3E}">
        <p14:creationId xmlns:p14="http://schemas.microsoft.com/office/powerpoint/2010/main" val="74381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A7AA-F777-C640-A1C3-09480A4791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DF98B-AE1F-C14E-8CA9-A303491775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E4E5B-8DDD-4C47-A6A3-7EDDCFA6250F}"/>
              </a:ext>
            </a:extLst>
          </p:cNvPr>
          <p:cNvSpPr>
            <a:spLocks noGrp="1"/>
          </p:cNvSpPr>
          <p:nvPr>
            <p:ph type="dt" sz="half" idx="10"/>
          </p:nvPr>
        </p:nvSpPr>
        <p:spPr/>
        <p:txBody>
          <a:bodyPr/>
          <a:lstStyle/>
          <a:p>
            <a:fld id="{04F775F7-CA54-9143-873C-AA580D96D364}" type="datetimeFigureOut">
              <a:rPr lang="en-US" smtClean="0"/>
              <a:t>4/17/2021</a:t>
            </a:fld>
            <a:endParaRPr lang="en-US"/>
          </a:p>
        </p:txBody>
      </p:sp>
      <p:sp>
        <p:nvSpPr>
          <p:cNvPr id="5" name="Footer Placeholder 4">
            <a:extLst>
              <a:ext uri="{FF2B5EF4-FFF2-40B4-BE49-F238E27FC236}">
                <a16:creationId xmlns:a16="http://schemas.microsoft.com/office/drawing/2014/main" id="{EB0B59D3-0BBA-414D-95D4-667239571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7F967-7DFD-044F-93B1-50ABB5C76C58}"/>
              </a:ext>
            </a:extLst>
          </p:cNvPr>
          <p:cNvSpPr>
            <a:spLocks noGrp="1"/>
          </p:cNvSpPr>
          <p:nvPr>
            <p:ph type="sldNum" sz="quarter" idx="12"/>
          </p:nvPr>
        </p:nvSpPr>
        <p:spPr/>
        <p:txBody>
          <a:bodyPr/>
          <a:lstStyle/>
          <a:p>
            <a:fld id="{F69A9A02-966A-3540-BB0A-70BA4936135C}" type="slidenum">
              <a:rPr lang="en-US" smtClean="0"/>
              <a:t>‹#›</a:t>
            </a:fld>
            <a:endParaRPr lang="en-US"/>
          </a:p>
        </p:txBody>
      </p:sp>
    </p:spTree>
    <p:extLst>
      <p:ext uri="{BB962C8B-B14F-4D97-AF65-F5344CB8AC3E}">
        <p14:creationId xmlns:p14="http://schemas.microsoft.com/office/powerpoint/2010/main" val="276688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50A440-06D4-EB41-9F28-EAC0DEEEEA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914CFF-6B8B-1145-9810-6B0B1DB04F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290D7-553A-154F-80F2-80CAAF4F16F1}"/>
              </a:ext>
            </a:extLst>
          </p:cNvPr>
          <p:cNvSpPr>
            <a:spLocks noGrp="1"/>
          </p:cNvSpPr>
          <p:nvPr>
            <p:ph type="dt" sz="half" idx="10"/>
          </p:nvPr>
        </p:nvSpPr>
        <p:spPr/>
        <p:txBody>
          <a:bodyPr/>
          <a:lstStyle/>
          <a:p>
            <a:fld id="{04F775F7-CA54-9143-873C-AA580D96D364}" type="datetimeFigureOut">
              <a:rPr lang="en-US" smtClean="0"/>
              <a:t>4/17/2021</a:t>
            </a:fld>
            <a:endParaRPr lang="en-US"/>
          </a:p>
        </p:txBody>
      </p:sp>
      <p:sp>
        <p:nvSpPr>
          <p:cNvPr id="5" name="Footer Placeholder 4">
            <a:extLst>
              <a:ext uri="{FF2B5EF4-FFF2-40B4-BE49-F238E27FC236}">
                <a16:creationId xmlns:a16="http://schemas.microsoft.com/office/drawing/2014/main" id="{F44267D3-FDFC-364A-8D6A-C26D6C400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47534-FD2B-C541-866E-1CF16C663760}"/>
              </a:ext>
            </a:extLst>
          </p:cNvPr>
          <p:cNvSpPr>
            <a:spLocks noGrp="1"/>
          </p:cNvSpPr>
          <p:nvPr>
            <p:ph type="sldNum" sz="quarter" idx="12"/>
          </p:nvPr>
        </p:nvSpPr>
        <p:spPr/>
        <p:txBody>
          <a:bodyPr/>
          <a:lstStyle/>
          <a:p>
            <a:fld id="{F69A9A02-966A-3540-BB0A-70BA4936135C}" type="slidenum">
              <a:rPr lang="en-US" smtClean="0"/>
              <a:t>‹#›</a:t>
            </a:fld>
            <a:endParaRPr lang="en-US"/>
          </a:p>
        </p:txBody>
      </p:sp>
    </p:spTree>
    <p:extLst>
      <p:ext uri="{BB962C8B-B14F-4D97-AF65-F5344CB8AC3E}">
        <p14:creationId xmlns:p14="http://schemas.microsoft.com/office/powerpoint/2010/main" val="3520368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AAA9-8FA6-0344-B00D-3B142D3A21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5C2F8-8FCF-D54F-A16C-BE187F3FD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99F01A-1AF3-6E41-9364-049CFC48C79A}"/>
              </a:ext>
            </a:extLst>
          </p:cNvPr>
          <p:cNvSpPr>
            <a:spLocks noGrp="1"/>
          </p:cNvSpPr>
          <p:nvPr>
            <p:ph type="dt" sz="half" idx="10"/>
          </p:nvPr>
        </p:nvSpPr>
        <p:spPr/>
        <p:txBody>
          <a:bodyPr/>
          <a:lstStyle/>
          <a:p>
            <a:fld id="{04F775F7-CA54-9143-873C-AA580D96D364}" type="datetimeFigureOut">
              <a:rPr lang="en-US" smtClean="0"/>
              <a:t>4/17/2021</a:t>
            </a:fld>
            <a:endParaRPr lang="en-US"/>
          </a:p>
        </p:txBody>
      </p:sp>
      <p:sp>
        <p:nvSpPr>
          <p:cNvPr id="5" name="Footer Placeholder 4">
            <a:extLst>
              <a:ext uri="{FF2B5EF4-FFF2-40B4-BE49-F238E27FC236}">
                <a16:creationId xmlns:a16="http://schemas.microsoft.com/office/drawing/2014/main" id="{6AFEB368-00E0-7D4F-BB8D-003DD7CFD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7011C-81C2-EF4C-9C21-24E9A9EAED46}"/>
              </a:ext>
            </a:extLst>
          </p:cNvPr>
          <p:cNvSpPr>
            <a:spLocks noGrp="1"/>
          </p:cNvSpPr>
          <p:nvPr>
            <p:ph type="sldNum" sz="quarter" idx="12"/>
          </p:nvPr>
        </p:nvSpPr>
        <p:spPr/>
        <p:txBody>
          <a:bodyPr/>
          <a:lstStyle/>
          <a:p>
            <a:fld id="{F69A9A02-966A-3540-BB0A-70BA4936135C}" type="slidenum">
              <a:rPr lang="en-US" smtClean="0"/>
              <a:t>‹#›</a:t>
            </a:fld>
            <a:endParaRPr lang="en-US"/>
          </a:p>
        </p:txBody>
      </p:sp>
    </p:spTree>
    <p:extLst>
      <p:ext uri="{BB962C8B-B14F-4D97-AF65-F5344CB8AC3E}">
        <p14:creationId xmlns:p14="http://schemas.microsoft.com/office/powerpoint/2010/main" val="81709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4901-F2BF-0E49-9A21-92F6FD455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E789ED-2563-3041-900A-C079154246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76D862-00E2-0E49-A6F3-973763AA9119}"/>
              </a:ext>
            </a:extLst>
          </p:cNvPr>
          <p:cNvSpPr>
            <a:spLocks noGrp="1"/>
          </p:cNvSpPr>
          <p:nvPr>
            <p:ph type="dt" sz="half" idx="10"/>
          </p:nvPr>
        </p:nvSpPr>
        <p:spPr/>
        <p:txBody>
          <a:bodyPr/>
          <a:lstStyle/>
          <a:p>
            <a:fld id="{04F775F7-CA54-9143-873C-AA580D96D364}" type="datetimeFigureOut">
              <a:rPr lang="en-US" smtClean="0"/>
              <a:t>4/17/2021</a:t>
            </a:fld>
            <a:endParaRPr lang="en-US"/>
          </a:p>
        </p:txBody>
      </p:sp>
      <p:sp>
        <p:nvSpPr>
          <p:cNvPr id="5" name="Footer Placeholder 4">
            <a:extLst>
              <a:ext uri="{FF2B5EF4-FFF2-40B4-BE49-F238E27FC236}">
                <a16:creationId xmlns:a16="http://schemas.microsoft.com/office/drawing/2014/main" id="{C8EC729B-5429-CD46-8D11-2394592F8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54810-B1FB-E14D-A2A0-380DED8E8EC9}"/>
              </a:ext>
            </a:extLst>
          </p:cNvPr>
          <p:cNvSpPr>
            <a:spLocks noGrp="1"/>
          </p:cNvSpPr>
          <p:nvPr>
            <p:ph type="sldNum" sz="quarter" idx="12"/>
          </p:nvPr>
        </p:nvSpPr>
        <p:spPr/>
        <p:txBody>
          <a:bodyPr/>
          <a:lstStyle/>
          <a:p>
            <a:fld id="{F69A9A02-966A-3540-BB0A-70BA4936135C}" type="slidenum">
              <a:rPr lang="en-US" smtClean="0"/>
              <a:t>‹#›</a:t>
            </a:fld>
            <a:endParaRPr lang="en-US"/>
          </a:p>
        </p:txBody>
      </p:sp>
    </p:spTree>
    <p:extLst>
      <p:ext uri="{BB962C8B-B14F-4D97-AF65-F5344CB8AC3E}">
        <p14:creationId xmlns:p14="http://schemas.microsoft.com/office/powerpoint/2010/main" val="172612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4CFA-74CA-9441-B5C5-D0E8D28AFC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E693A8-8C5D-F242-B55E-CADD849EE7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4BC0E3-41DE-CE4E-8A67-E21677C219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7796C0-3C7F-FF4B-A7BB-95B9612C8926}"/>
              </a:ext>
            </a:extLst>
          </p:cNvPr>
          <p:cNvSpPr>
            <a:spLocks noGrp="1"/>
          </p:cNvSpPr>
          <p:nvPr>
            <p:ph type="dt" sz="half" idx="10"/>
          </p:nvPr>
        </p:nvSpPr>
        <p:spPr/>
        <p:txBody>
          <a:bodyPr/>
          <a:lstStyle/>
          <a:p>
            <a:fld id="{04F775F7-CA54-9143-873C-AA580D96D364}" type="datetimeFigureOut">
              <a:rPr lang="en-US" smtClean="0"/>
              <a:t>4/17/2021</a:t>
            </a:fld>
            <a:endParaRPr lang="en-US"/>
          </a:p>
        </p:txBody>
      </p:sp>
      <p:sp>
        <p:nvSpPr>
          <p:cNvPr id="6" name="Footer Placeholder 5">
            <a:extLst>
              <a:ext uri="{FF2B5EF4-FFF2-40B4-BE49-F238E27FC236}">
                <a16:creationId xmlns:a16="http://schemas.microsoft.com/office/drawing/2014/main" id="{14D70D43-92EC-664F-91DE-88B76D7E52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B430C-2E4A-1646-8287-9C087DA768D9}"/>
              </a:ext>
            </a:extLst>
          </p:cNvPr>
          <p:cNvSpPr>
            <a:spLocks noGrp="1"/>
          </p:cNvSpPr>
          <p:nvPr>
            <p:ph type="sldNum" sz="quarter" idx="12"/>
          </p:nvPr>
        </p:nvSpPr>
        <p:spPr/>
        <p:txBody>
          <a:bodyPr/>
          <a:lstStyle/>
          <a:p>
            <a:fld id="{F69A9A02-966A-3540-BB0A-70BA4936135C}" type="slidenum">
              <a:rPr lang="en-US" smtClean="0"/>
              <a:t>‹#›</a:t>
            </a:fld>
            <a:endParaRPr lang="en-US"/>
          </a:p>
        </p:txBody>
      </p:sp>
    </p:spTree>
    <p:extLst>
      <p:ext uri="{BB962C8B-B14F-4D97-AF65-F5344CB8AC3E}">
        <p14:creationId xmlns:p14="http://schemas.microsoft.com/office/powerpoint/2010/main" val="1700737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20AC-CA0B-D84E-83DE-10DAFC0E67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CA9827-7CB3-554D-A055-D16D9F8A2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0F545C-3F4F-3B4F-BB5A-14962D1710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CF04F4-7E22-2F45-9984-C7B4B4D5C5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809C38-22A5-8E40-96F8-4377D2D12E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AE81CA-BA8C-FC4B-8940-82C9DCD3BD6E}"/>
              </a:ext>
            </a:extLst>
          </p:cNvPr>
          <p:cNvSpPr>
            <a:spLocks noGrp="1"/>
          </p:cNvSpPr>
          <p:nvPr>
            <p:ph type="dt" sz="half" idx="10"/>
          </p:nvPr>
        </p:nvSpPr>
        <p:spPr/>
        <p:txBody>
          <a:bodyPr/>
          <a:lstStyle/>
          <a:p>
            <a:fld id="{04F775F7-CA54-9143-873C-AA580D96D364}" type="datetimeFigureOut">
              <a:rPr lang="en-US" smtClean="0"/>
              <a:t>4/17/2021</a:t>
            </a:fld>
            <a:endParaRPr lang="en-US"/>
          </a:p>
        </p:txBody>
      </p:sp>
      <p:sp>
        <p:nvSpPr>
          <p:cNvPr id="8" name="Footer Placeholder 7">
            <a:extLst>
              <a:ext uri="{FF2B5EF4-FFF2-40B4-BE49-F238E27FC236}">
                <a16:creationId xmlns:a16="http://schemas.microsoft.com/office/drawing/2014/main" id="{C5E4B3C2-C0C9-9A41-AFB4-03530177AC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F514D6-0745-1245-9596-42D31CDBFD50}"/>
              </a:ext>
            </a:extLst>
          </p:cNvPr>
          <p:cNvSpPr>
            <a:spLocks noGrp="1"/>
          </p:cNvSpPr>
          <p:nvPr>
            <p:ph type="sldNum" sz="quarter" idx="12"/>
          </p:nvPr>
        </p:nvSpPr>
        <p:spPr/>
        <p:txBody>
          <a:bodyPr/>
          <a:lstStyle/>
          <a:p>
            <a:fld id="{F69A9A02-966A-3540-BB0A-70BA4936135C}" type="slidenum">
              <a:rPr lang="en-US" smtClean="0"/>
              <a:t>‹#›</a:t>
            </a:fld>
            <a:endParaRPr lang="en-US"/>
          </a:p>
        </p:txBody>
      </p:sp>
    </p:spTree>
    <p:extLst>
      <p:ext uri="{BB962C8B-B14F-4D97-AF65-F5344CB8AC3E}">
        <p14:creationId xmlns:p14="http://schemas.microsoft.com/office/powerpoint/2010/main" val="2185899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44108-8279-1A4A-A08B-9FBA15B326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794ED-A7B3-9443-9421-33675B4802FA}"/>
              </a:ext>
            </a:extLst>
          </p:cNvPr>
          <p:cNvSpPr>
            <a:spLocks noGrp="1"/>
          </p:cNvSpPr>
          <p:nvPr>
            <p:ph type="dt" sz="half" idx="10"/>
          </p:nvPr>
        </p:nvSpPr>
        <p:spPr/>
        <p:txBody>
          <a:bodyPr/>
          <a:lstStyle/>
          <a:p>
            <a:fld id="{04F775F7-CA54-9143-873C-AA580D96D364}" type="datetimeFigureOut">
              <a:rPr lang="en-US" smtClean="0"/>
              <a:t>4/17/2021</a:t>
            </a:fld>
            <a:endParaRPr lang="en-US"/>
          </a:p>
        </p:txBody>
      </p:sp>
      <p:sp>
        <p:nvSpPr>
          <p:cNvPr id="4" name="Footer Placeholder 3">
            <a:extLst>
              <a:ext uri="{FF2B5EF4-FFF2-40B4-BE49-F238E27FC236}">
                <a16:creationId xmlns:a16="http://schemas.microsoft.com/office/drawing/2014/main" id="{CFD9D694-8DA4-7145-83DB-E9B5AE4D06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9A10A9-D97E-B44E-9172-BFA13207287A}"/>
              </a:ext>
            </a:extLst>
          </p:cNvPr>
          <p:cNvSpPr>
            <a:spLocks noGrp="1"/>
          </p:cNvSpPr>
          <p:nvPr>
            <p:ph type="sldNum" sz="quarter" idx="12"/>
          </p:nvPr>
        </p:nvSpPr>
        <p:spPr/>
        <p:txBody>
          <a:bodyPr/>
          <a:lstStyle/>
          <a:p>
            <a:fld id="{F69A9A02-966A-3540-BB0A-70BA4936135C}" type="slidenum">
              <a:rPr lang="en-US" smtClean="0"/>
              <a:t>‹#›</a:t>
            </a:fld>
            <a:endParaRPr lang="en-US"/>
          </a:p>
        </p:txBody>
      </p:sp>
    </p:spTree>
    <p:extLst>
      <p:ext uri="{BB962C8B-B14F-4D97-AF65-F5344CB8AC3E}">
        <p14:creationId xmlns:p14="http://schemas.microsoft.com/office/powerpoint/2010/main" val="372510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7A1424-01F3-3747-BEC1-2999ACB8F0B6}"/>
              </a:ext>
            </a:extLst>
          </p:cNvPr>
          <p:cNvSpPr>
            <a:spLocks noGrp="1"/>
          </p:cNvSpPr>
          <p:nvPr>
            <p:ph type="dt" sz="half" idx="10"/>
          </p:nvPr>
        </p:nvSpPr>
        <p:spPr/>
        <p:txBody>
          <a:bodyPr/>
          <a:lstStyle/>
          <a:p>
            <a:fld id="{04F775F7-CA54-9143-873C-AA580D96D364}" type="datetimeFigureOut">
              <a:rPr lang="en-US" smtClean="0"/>
              <a:t>4/17/2021</a:t>
            </a:fld>
            <a:endParaRPr lang="en-US"/>
          </a:p>
        </p:txBody>
      </p:sp>
      <p:sp>
        <p:nvSpPr>
          <p:cNvPr id="3" name="Footer Placeholder 2">
            <a:extLst>
              <a:ext uri="{FF2B5EF4-FFF2-40B4-BE49-F238E27FC236}">
                <a16:creationId xmlns:a16="http://schemas.microsoft.com/office/drawing/2014/main" id="{6BA9E153-EC31-374A-AFAF-04C693E049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CA41A7-13B2-6748-8212-4DCD0AA0CEFA}"/>
              </a:ext>
            </a:extLst>
          </p:cNvPr>
          <p:cNvSpPr>
            <a:spLocks noGrp="1"/>
          </p:cNvSpPr>
          <p:nvPr>
            <p:ph type="sldNum" sz="quarter" idx="12"/>
          </p:nvPr>
        </p:nvSpPr>
        <p:spPr/>
        <p:txBody>
          <a:bodyPr/>
          <a:lstStyle/>
          <a:p>
            <a:fld id="{F69A9A02-966A-3540-BB0A-70BA4936135C}" type="slidenum">
              <a:rPr lang="en-US" smtClean="0"/>
              <a:t>‹#›</a:t>
            </a:fld>
            <a:endParaRPr lang="en-US"/>
          </a:p>
        </p:txBody>
      </p:sp>
    </p:spTree>
    <p:extLst>
      <p:ext uri="{BB962C8B-B14F-4D97-AF65-F5344CB8AC3E}">
        <p14:creationId xmlns:p14="http://schemas.microsoft.com/office/powerpoint/2010/main" val="247295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429D5-79D7-C24B-8128-4A50F6523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51BEB2-AB09-7C43-BED2-DBB230D177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06BB29-ED46-124F-AB95-B952E50F3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F03F1-EB8F-144A-BB0C-38612BFD4980}"/>
              </a:ext>
            </a:extLst>
          </p:cNvPr>
          <p:cNvSpPr>
            <a:spLocks noGrp="1"/>
          </p:cNvSpPr>
          <p:nvPr>
            <p:ph type="dt" sz="half" idx="10"/>
          </p:nvPr>
        </p:nvSpPr>
        <p:spPr/>
        <p:txBody>
          <a:bodyPr/>
          <a:lstStyle/>
          <a:p>
            <a:fld id="{04F775F7-CA54-9143-873C-AA580D96D364}" type="datetimeFigureOut">
              <a:rPr lang="en-US" smtClean="0"/>
              <a:t>4/17/2021</a:t>
            </a:fld>
            <a:endParaRPr lang="en-US"/>
          </a:p>
        </p:txBody>
      </p:sp>
      <p:sp>
        <p:nvSpPr>
          <p:cNvPr id="6" name="Footer Placeholder 5">
            <a:extLst>
              <a:ext uri="{FF2B5EF4-FFF2-40B4-BE49-F238E27FC236}">
                <a16:creationId xmlns:a16="http://schemas.microsoft.com/office/drawing/2014/main" id="{9DC58818-D3DC-FA40-9A71-55557B194F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3F74C-2A30-0045-8BE5-2613CFD49BA5}"/>
              </a:ext>
            </a:extLst>
          </p:cNvPr>
          <p:cNvSpPr>
            <a:spLocks noGrp="1"/>
          </p:cNvSpPr>
          <p:nvPr>
            <p:ph type="sldNum" sz="quarter" idx="12"/>
          </p:nvPr>
        </p:nvSpPr>
        <p:spPr/>
        <p:txBody>
          <a:bodyPr/>
          <a:lstStyle/>
          <a:p>
            <a:fld id="{F69A9A02-966A-3540-BB0A-70BA4936135C}" type="slidenum">
              <a:rPr lang="en-US" smtClean="0"/>
              <a:t>‹#›</a:t>
            </a:fld>
            <a:endParaRPr lang="en-US"/>
          </a:p>
        </p:txBody>
      </p:sp>
    </p:spTree>
    <p:extLst>
      <p:ext uri="{BB962C8B-B14F-4D97-AF65-F5344CB8AC3E}">
        <p14:creationId xmlns:p14="http://schemas.microsoft.com/office/powerpoint/2010/main" val="3366380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FFD7-3F1A-A843-99BD-24F4E89A3F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1005E8-1794-494C-AC9A-15C85529E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00847E-7C43-1D43-AF42-BFB725DDF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65E02-33CE-B349-8756-C4478480D346}"/>
              </a:ext>
            </a:extLst>
          </p:cNvPr>
          <p:cNvSpPr>
            <a:spLocks noGrp="1"/>
          </p:cNvSpPr>
          <p:nvPr>
            <p:ph type="dt" sz="half" idx="10"/>
          </p:nvPr>
        </p:nvSpPr>
        <p:spPr/>
        <p:txBody>
          <a:bodyPr/>
          <a:lstStyle/>
          <a:p>
            <a:fld id="{04F775F7-CA54-9143-873C-AA580D96D364}" type="datetimeFigureOut">
              <a:rPr lang="en-US" smtClean="0"/>
              <a:t>4/17/2021</a:t>
            </a:fld>
            <a:endParaRPr lang="en-US"/>
          </a:p>
        </p:txBody>
      </p:sp>
      <p:sp>
        <p:nvSpPr>
          <p:cNvPr id="6" name="Footer Placeholder 5">
            <a:extLst>
              <a:ext uri="{FF2B5EF4-FFF2-40B4-BE49-F238E27FC236}">
                <a16:creationId xmlns:a16="http://schemas.microsoft.com/office/drawing/2014/main" id="{A240F671-977C-EF4F-A73C-AFE8F58D21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C8A0C-6FDD-D942-B8E5-172006422279}"/>
              </a:ext>
            </a:extLst>
          </p:cNvPr>
          <p:cNvSpPr>
            <a:spLocks noGrp="1"/>
          </p:cNvSpPr>
          <p:nvPr>
            <p:ph type="sldNum" sz="quarter" idx="12"/>
          </p:nvPr>
        </p:nvSpPr>
        <p:spPr/>
        <p:txBody>
          <a:bodyPr/>
          <a:lstStyle/>
          <a:p>
            <a:fld id="{F69A9A02-966A-3540-BB0A-70BA4936135C}" type="slidenum">
              <a:rPr lang="en-US" smtClean="0"/>
              <a:t>‹#›</a:t>
            </a:fld>
            <a:endParaRPr lang="en-US"/>
          </a:p>
        </p:txBody>
      </p:sp>
    </p:spTree>
    <p:extLst>
      <p:ext uri="{BB962C8B-B14F-4D97-AF65-F5344CB8AC3E}">
        <p14:creationId xmlns:p14="http://schemas.microsoft.com/office/powerpoint/2010/main" val="1551124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EEA510-74A9-9748-9DD6-59886C5EA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CFCC2F-CC8C-A941-9FC9-1B4579F17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CD46A-5E32-7D48-9E7A-FD3B9892CE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775F7-CA54-9143-873C-AA580D96D364}" type="datetimeFigureOut">
              <a:rPr lang="en-US" smtClean="0"/>
              <a:t>4/17/2021</a:t>
            </a:fld>
            <a:endParaRPr lang="en-US"/>
          </a:p>
        </p:txBody>
      </p:sp>
      <p:sp>
        <p:nvSpPr>
          <p:cNvPr id="5" name="Footer Placeholder 4">
            <a:extLst>
              <a:ext uri="{FF2B5EF4-FFF2-40B4-BE49-F238E27FC236}">
                <a16:creationId xmlns:a16="http://schemas.microsoft.com/office/drawing/2014/main" id="{32180BC7-784E-B545-B30C-5EFD2A1F02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3B7402-022F-7340-9C14-5171D28373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A9A02-966A-3540-BB0A-70BA4936135C}" type="slidenum">
              <a:rPr lang="en-US" smtClean="0"/>
              <a:t>‹#›</a:t>
            </a:fld>
            <a:endParaRPr lang="en-US"/>
          </a:p>
        </p:txBody>
      </p:sp>
    </p:spTree>
    <p:extLst>
      <p:ext uri="{BB962C8B-B14F-4D97-AF65-F5344CB8AC3E}">
        <p14:creationId xmlns:p14="http://schemas.microsoft.com/office/powerpoint/2010/main" val="1067215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833446" y="2023310"/>
            <a:ext cx="10686472" cy="1394691"/>
          </a:xfrm>
        </p:spPr>
        <p:txBody>
          <a:bodyPr>
            <a:normAutofit/>
          </a:bodyPr>
          <a:lstStyle/>
          <a:p>
            <a:pPr algn="l"/>
            <a:r>
              <a:rPr lang="en-US" sz="3600" b="1" dirty="0">
                <a:latin typeface="Times New Roman" panose="02020603050405020304" pitchFamily="18" charset="0"/>
                <a:cs typeface="Times New Roman" panose="02020603050405020304" pitchFamily="18" charset="0"/>
              </a:rPr>
              <a:t>MSDS 6306: Case Study 2</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833446" y="3472047"/>
            <a:ext cx="9144000" cy="1655762"/>
          </a:xfrm>
        </p:spPr>
        <p:txBody>
          <a:bodyPr/>
          <a:lstStyle/>
          <a:p>
            <a:pPr algn="l"/>
            <a:r>
              <a:rPr lang="en-US" sz="2800" b="1" dirty="0">
                <a:latin typeface="Times New Roman" panose="02020603050405020304" pitchFamily="18" charset="0"/>
                <a:cs typeface="Times New Roman" panose="02020603050405020304" pitchFamily="18" charset="0"/>
              </a:rPr>
              <a:t>Attrition &amp; Salary Prediction</a:t>
            </a:r>
          </a:p>
          <a:p>
            <a:pPr algn="l"/>
            <a:r>
              <a:rPr lang="en-US" b="1" dirty="0">
                <a:latin typeface="Times New Roman" panose="02020603050405020304" pitchFamily="18" charset="0"/>
                <a:cs typeface="Times New Roman" panose="02020603050405020304" pitchFamily="18" charset="0"/>
              </a:rPr>
              <a:t>By: Rashmi Patel</a:t>
            </a:r>
          </a:p>
        </p:txBody>
      </p:sp>
      <p:pic>
        <p:nvPicPr>
          <p:cNvPr id="4" name="Picture 3" descr="A close up of a logo&#10;&#10;Description generated with very high confidence">
            <a:extLst>
              <a:ext uri="{FF2B5EF4-FFF2-40B4-BE49-F238E27FC236}">
                <a16:creationId xmlns:a16="http://schemas.microsoft.com/office/drawing/2014/main" id="{89665CD5-73EE-4B35-BE1B-D39806E673BB}"/>
              </a:ext>
            </a:extLst>
          </p:cNvPr>
          <p:cNvPicPr>
            <a:picLocks noChangeAspect="1"/>
          </p:cNvPicPr>
          <p:nvPr/>
        </p:nvPicPr>
        <p:blipFill>
          <a:blip r:embed="rId4"/>
          <a:stretch>
            <a:fillRect/>
          </a:stretch>
        </p:blipFill>
        <p:spPr>
          <a:xfrm>
            <a:off x="10177659" y="5113687"/>
            <a:ext cx="1495587" cy="1495587"/>
          </a:xfrm>
          <a:prstGeom prst="rect">
            <a:avLst/>
          </a:prstGeom>
        </p:spPr>
      </p:pic>
      <p:pic>
        <p:nvPicPr>
          <p:cNvPr id="5" name="Picture 4" descr="A close up of a logo&#10;&#10;Description generated with very high confidence">
            <a:extLst>
              <a:ext uri="{FF2B5EF4-FFF2-40B4-BE49-F238E27FC236}">
                <a16:creationId xmlns:a16="http://schemas.microsoft.com/office/drawing/2014/main" id="{E8B4D577-DFD0-486C-B7A7-D8ACB1CAFD9B}"/>
              </a:ext>
            </a:extLst>
          </p:cNvPr>
          <p:cNvPicPr>
            <a:picLocks noChangeAspect="1"/>
          </p:cNvPicPr>
          <p:nvPr/>
        </p:nvPicPr>
        <p:blipFill>
          <a:blip r:embed="rId5"/>
          <a:stretch>
            <a:fillRect/>
          </a:stretch>
        </p:blipFill>
        <p:spPr>
          <a:xfrm>
            <a:off x="486812" y="24003"/>
            <a:ext cx="1606658" cy="1606658"/>
          </a:xfrm>
          <a:prstGeom prst="rect">
            <a:avLst/>
          </a:prstGeom>
        </p:spPr>
      </p:pic>
    </p:spTree>
    <p:extLst>
      <p:ext uri="{BB962C8B-B14F-4D97-AF65-F5344CB8AC3E}">
        <p14:creationId xmlns:p14="http://schemas.microsoft.com/office/powerpoint/2010/main" val="1268820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Plot for Monthly Income and Years in current role</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225655" y="2898931"/>
            <a:ext cx="5968957" cy="1269657"/>
          </a:xfrm>
        </p:spPr>
        <p:txBody>
          <a:bodyPr>
            <a:normAutofit fontScale="85000" lnSpcReduction="10000"/>
          </a:bodyPr>
          <a:lstStyle/>
          <a:p>
            <a:pPr algn="l"/>
            <a:r>
              <a:rPr lang="en-US" b="1" dirty="0">
                <a:latin typeface="Times New Roman" panose="02020603050405020304" pitchFamily="18" charset="0"/>
                <a:cs typeface="Times New Roman" panose="02020603050405020304" pitchFamily="18" charset="0"/>
              </a:rPr>
              <a:t>A  moderate linear relationship is found between years in current role and monthly income.</a:t>
            </a:r>
          </a:p>
          <a:p>
            <a:pPr algn="l"/>
            <a:r>
              <a:rPr lang="en-US" b="1" dirty="0">
                <a:latin typeface="Times New Roman" panose="02020603050405020304" pitchFamily="18" charset="0"/>
                <a:cs typeface="Times New Roman" panose="02020603050405020304" pitchFamily="18" charset="0"/>
              </a:rPr>
              <a:t>We found that 13.09% of the monthly income is associated with the years in current role .</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7A0F79-5357-494B-B29A-8D6D0F5FC3F8}"/>
              </a:ext>
            </a:extLst>
          </p:cNvPr>
          <p:cNvPicPr>
            <a:picLocks noChangeAspect="1"/>
          </p:cNvPicPr>
          <p:nvPr/>
        </p:nvPicPr>
        <p:blipFill>
          <a:blip r:embed="rId4"/>
          <a:stretch>
            <a:fillRect/>
          </a:stretch>
        </p:blipFill>
        <p:spPr>
          <a:xfrm>
            <a:off x="7328618" y="1658470"/>
            <a:ext cx="4056558" cy="46665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413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Feature selection for salary model</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225655" y="2450694"/>
            <a:ext cx="6596486" cy="2981917"/>
          </a:xfrm>
        </p:spPr>
        <p:txBody>
          <a:bodyPr>
            <a:normAutofit lnSpcReduction="10000"/>
          </a:bodyPr>
          <a:lstStyle/>
          <a:p>
            <a:pPr algn="l"/>
            <a:r>
              <a:rPr lang="en-US" b="1" dirty="0">
                <a:latin typeface="Times New Roman" panose="02020603050405020304" pitchFamily="18" charset="0"/>
                <a:cs typeface="Times New Roman" panose="02020603050405020304" pitchFamily="18" charset="0"/>
              </a:rPr>
              <a:t>The top 5 influential factors that can lead to high monthly income are:</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Job Level</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Total Working years</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Job Role</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Age</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Years At Company</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6" name="Picture 5" descr="Table&#10;&#10;Description automatically generated">
            <a:extLst>
              <a:ext uri="{FF2B5EF4-FFF2-40B4-BE49-F238E27FC236}">
                <a16:creationId xmlns:a16="http://schemas.microsoft.com/office/drawing/2014/main" id="{250929E1-64D4-440B-B43B-018FFD9397D5}"/>
              </a:ext>
            </a:extLst>
          </p:cNvPr>
          <p:cNvPicPr>
            <a:picLocks noChangeAspect="1"/>
          </p:cNvPicPr>
          <p:nvPr/>
        </p:nvPicPr>
        <p:blipFill>
          <a:blip r:embed="rId4"/>
          <a:stretch>
            <a:fillRect/>
          </a:stretch>
        </p:blipFill>
        <p:spPr>
          <a:xfrm>
            <a:off x="8713694" y="1617212"/>
            <a:ext cx="2601103" cy="5102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8606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Plot for Monthly income and job level</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225655" y="2450694"/>
            <a:ext cx="6596486" cy="2981917"/>
          </a:xfrm>
        </p:spPr>
        <p:txBody>
          <a:bodyPr>
            <a:normAutofit/>
          </a:bodyPr>
          <a:lstStyle/>
          <a:p>
            <a:pPr algn="l"/>
            <a:r>
              <a:rPr lang="en-US" b="1" dirty="0">
                <a:latin typeface="Times New Roman" panose="02020603050405020304" pitchFamily="18" charset="0"/>
                <a:cs typeface="Times New Roman" panose="02020603050405020304" pitchFamily="18" charset="0"/>
              </a:rPr>
              <a:t>Approximately 37.81% of the employees at the company are at job level 1.</a:t>
            </a:r>
          </a:p>
          <a:p>
            <a:pPr algn="l"/>
            <a:r>
              <a:rPr lang="en-US" b="1" dirty="0">
                <a:latin typeface="Times New Roman" panose="02020603050405020304" pitchFamily="18" charset="0"/>
                <a:cs typeface="Times New Roman" panose="02020603050405020304" pitchFamily="18" charset="0"/>
              </a:rPr>
              <a:t>Almost all the employees having monthly income under $2500 are at job level =1.</a:t>
            </a:r>
          </a:p>
          <a:p>
            <a:pPr algn="l"/>
            <a:r>
              <a:rPr lang="en-US" b="1" dirty="0">
                <a:latin typeface="Times New Roman" panose="02020603050405020304" pitchFamily="18" charset="0"/>
                <a:cs typeface="Times New Roman" panose="02020603050405020304" pitchFamily="18" charset="0"/>
              </a:rPr>
              <a:t>15.67% of the employees earning above $7500 per month are job level=5.</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4CA3190-8B1D-4C02-801F-F7F8AE19C18E}"/>
              </a:ext>
            </a:extLst>
          </p:cNvPr>
          <p:cNvPicPr>
            <a:picLocks noChangeAspect="1"/>
          </p:cNvPicPr>
          <p:nvPr/>
        </p:nvPicPr>
        <p:blipFill>
          <a:blip r:embed="rId4"/>
          <a:stretch>
            <a:fillRect/>
          </a:stretch>
        </p:blipFill>
        <p:spPr>
          <a:xfrm>
            <a:off x="7472055" y="1819835"/>
            <a:ext cx="3913122" cy="45015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455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Plot for Monthly income and total working years</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225655" y="2450694"/>
            <a:ext cx="6596486" cy="2981917"/>
          </a:xfrm>
        </p:spPr>
        <p:txBody>
          <a:bodyPr>
            <a:normAutofit/>
          </a:bodyPr>
          <a:lstStyle/>
          <a:p>
            <a:pPr algn="l"/>
            <a:r>
              <a:rPr lang="en-US" b="1" dirty="0">
                <a:latin typeface="Times New Roman" panose="02020603050405020304" pitchFamily="18" charset="0"/>
                <a:cs typeface="Times New Roman" panose="02020603050405020304" pitchFamily="18" charset="0"/>
              </a:rPr>
              <a:t>Only 10.59% of the employees earning above $7500 per month are working for more than 30 years.</a:t>
            </a:r>
          </a:p>
          <a:p>
            <a:pPr algn="l"/>
            <a:r>
              <a:rPr lang="en-US" b="1" dirty="0">
                <a:latin typeface="Times New Roman" panose="02020603050405020304" pitchFamily="18" charset="0"/>
                <a:cs typeface="Times New Roman" panose="02020603050405020304" pitchFamily="18" charset="0"/>
              </a:rPr>
              <a:t>No employees working less than 5 years are earning more than $5000 per month.</a:t>
            </a:r>
          </a:p>
          <a:p>
            <a:pPr algn="l"/>
            <a:r>
              <a:rPr lang="en-US" b="1" dirty="0">
                <a:latin typeface="Times New Roman" panose="02020603050405020304" pitchFamily="18" charset="0"/>
                <a:cs typeface="Times New Roman" panose="02020603050405020304" pitchFamily="18" charset="0"/>
              </a:rPr>
              <a:t>No employees working for more than 30 years are earning less than $7500 per month.</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1EA6520-E5A2-44D9-B1D4-41911CD0F301}"/>
              </a:ext>
            </a:extLst>
          </p:cNvPr>
          <p:cNvPicPr>
            <a:picLocks noChangeAspect="1"/>
          </p:cNvPicPr>
          <p:nvPr/>
        </p:nvPicPr>
        <p:blipFill>
          <a:blip r:embed="rId4"/>
          <a:stretch>
            <a:fillRect/>
          </a:stretch>
        </p:blipFill>
        <p:spPr>
          <a:xfrm>
            <a:off x="7821678" y="1655652"/>
            <a:ext cx="3974391"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07998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Plot for Monthly income and job role</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225655" y="2450694"/>
            <a:ext cx="6596486" cy="2981917"/>
          </a:xfrm>
        </p:spPr>
        <p:txBody>
          <a:bodyPr>
            <a:normAutofit/>
          </a:bodyPr>
          <a:lstStyle/>
          <a:p>
            <a:pPr algn="l"/>
            <a:r>
              <a:rPr lang="en-US" b="1" dirty="0">
                <a:latin typeface="Times New Roman" panose="02020603050405020304" pitchFamily="18" charset="0"/>
                <a:cs typeface="Times New Roman" panose="02020603050405020304" pitchFamily="18" charset="0"/>
              </a:rPr>
              <a:t>27.12% of the total employees are earning above $7500 per month.</a:t>
            </a:r>
          </a:p>
          <a:p>
            <a:pPr algn="l"/>
            <a:r>
              <a:rPr lang="en-US" b="1" dirty="0">
                <a:latin typeface="Times New Roman" panose="02020603050405020304" pitchFamily="18" charset="0"/>
                <a:cs typeface="Times New Roman" panose="02020603050405020304" pitchFamily="18" charset="0"/>
              </a:rPr>
              <a:t>No Laboratory technician and sales representative are earning above $7500 per month.</a:t>
            </a:r>
          </a:p>
          <a:p>
            <a:pPr algn="l"/>
            <a:r>
              <a:rPr lang="en-US" b="1" dirty="0">
                <a:latin typeface="Times New Roman" panose="02020603050405020304" pitchFamily="18" charset="0"/>
                <a:cs typeface="Times New Roman" panose="02020603050405020304" pitchFamily="18" charset="0"/>
              </a:rPr>
              <a:t>No research director and manager earn below $7500 per month.</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4F4AFB-BD36-4E94-B68C-4A2E542042D0}"/>
              </a:ext>
            </a:extLst>
          </p:cNvPr>
          <p:cNvPicPr>
            <a:picLocks noChangeAspect="1"/>
          </p:cNvPicPr>
          <p:nvPr/>
        </p:nvPicPr>
        <p:blipFill>
          <a:blip r:embed="rId4"/>
          <a:stretch>
            <a:fillRect/>
          </a:stretch>
        </p:blipFill>
        <p:spPr>
          <a:xfrm>
            <a:off x="7494831" y="1577789"/>
            <a:ext cx="4013356" cy="4616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0364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Plot for Monthly income and Years at company</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225655" y="2450694"/>
            <a:ext cx="6596486" cy="2981917"/>
          </a:xfrm>
        </p:spPr>
        <p:txBody>
          <a:bodyPr>
            <a:normAutofit/>
          </a:bodyPr>
          <a:lstStyle/>
          <a:p>
            <a:pPr algn="l"/>
            <a:r>
              <a:rPr lang="en-US" b="1" dirty="0">
                <a:latin typeface="Times New Roman" panose="02020603050405020304" pitchFamily="18" charset="0"/>
                <a:cs typeface="Times New Roman" panose="02020603050405020304" pitchFamily="18" charset="0"/>
              </a:rPr>
              <a:t>Approximately 27.19% of the employees working at the company for less than 5 years are earning less than $2500 per month.</a:t>
            </a:r>
          </a:p>
          <a:p>
            <a:pPr algn="l"/>
            <a:r>
              <a:rPr lang="en-US" b="1" dirty="0">
                <a:latin typeface="Times New Roman" panose="02020603050405020304" pitchFamily="18" charset="0"/>
                <a:cs typeface="Times New Roman" panose="02020603050405020304" pitchFamily="18" charset="0"/>
              </a:rPr>
              <a:t>3.38% of the employees earning above $7500 are working at the company for more than 30 years.</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6499738-A612-447D-9AC4-38377DDB91A9}"/>
              </a:ext>
            </a:extLst>
          </p:cNvPr>
          <p:cNvPicPr>
            <a:picLocks noChangeAspect="1"/>
          </p:cNvPicPr>
          <p:nvPr/>
        </p:nvPicPr>
        <p:blipFill>
          <a:blip r:embed="rId4"/>
          <a:stretch>
            <a:fillRect/>
          </a:stretch>
        </p:blipFill>
        <p:spPr>
          <a:xfrm>
            <a:off x="7856435" y="1990165"/>
            <a:ext cx="3787360" cy="4356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24942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Plot for Monthly income and Years at company</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225655" y="2450694"/>
            <a:ext cx="6596486" cy="2981917"/>
          </a:xfrm>
        </p:spPr>
        <p:txBody>
          <a:bodyPr>
            <a:normAutofit/>
          </a:bodyPr>
          <a:lstStyle/>
          <a:p>
            <a:pPr algn="l"/>
            <a:r>
              <a:rPr lang="en-US" b="1" dirty="0">
                <a:latin typeface="Times New Roman" panose="02020603050405020304" pitchFamily="18" charset="0"/>
                <a:cs typeface="Times New Roman" panose="02020603050405020304" pitchFamily="18" charset="0"/>
              </a:rPr>
              <a:t>Only 7.65% of the employees of 19 to 30 years of age are earning above $7500.</a:t>
            </a:r>
          </a:p>
          <a:p>
            <a:pPr algn="l"/>
            <a:r>
              <a:rPr lang="en-US" b="1" dirty="0">
                <a:latin typeface="Times New Roman" panose="02020603050405020304" pitchFamily="18" charset="0"/>
                <a:cs typeface="Times New Roman" panose="02020603050405020304" pitchFamily="18" charset="0"/>
              </a:rPr>
              <a:t>57.33% of the employees with 50 to 60 years age are earning above $7500.</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880F356-B4B9-4CFB-A4C7-944B050F6136}"/>
              </a:ext>
            </a:extLst>
          </p:cNvPr>
          <p:cNvPicPr>
            <a:picLocks noChangeAspect="1"/>
          </p:cNvPicPr>
          <p:nvPr/>
        </p:nvPicPr>
        <p:blipFill>
          <a:blip r:embed="rId4"/>
          <a:stretch>
            <a:fillRect/>
          </a:stretch>
        </p:blipFill>
        <p:spPr>
          <a:xfrm>
            <a:off x="7801883" y="1927411"/>
            <a:ext cx="3841912" cy="4419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15714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Model for Monthly Income</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225654" y="1660124"/>
            <a:ext cx="7142812" cy="4864964"/>
          </a:xfrm>
        </p:spPr>
        <p:txBody>
          <a:bodyPr>
            <a:normAutofit fontScale="92500" lnSpcReduction="20000"/>
          </a:bodyPr>
          <a:lstStyle/>
          <a:p>
            <a:pPr algn="l"/>
            <a:r>
              <a:rPr lang="en-US" b="1" dirty="0">
                <a:latin typeface="Times New Roman" panose="02020603050405020304" pitchFamily="18" charset="0"/>
                <a:cs typeface="Times New Roman" panose="02020603050405020304" pitchFamily="18" charset="0"/>
              </a:rPr>
              <a:t>The random forest model for monthly income performs better with R-squared=0.9472 than linear regression model with R-squared=0.9137.</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Important features for random forest are:</a:t>
            </a:r>
          </a:p>
          <a:p>
            <a:pPr marL="800100" lvl="1"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Job level</a:t>
            </a:r>
          </a:p>
          <a:p>
            <a:pPr marL="800100" lvl="1"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Job role</a:t>
            </a:r>
          </a:p>
          <a:p>
            <a:pPr marL="800100" lvl="1"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Total working years</a:t>
            </a:r>
          </a:p>
          <a:p>
            <a:pPr marL="800100" lvl="1"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Age </a:t>
            </a:r>
          </a:p>
          <a:p>
            <a:pPr marL="800100" lvl="1"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Years at company</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Important features for linear regression [p-value&lt;=0.05]are:</a:t>
            </a:r>
          </a:p>
          <a:p>
            <a:pPr marL="800100" lvl="1" indent="-342900" algn="l">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BusinessTravel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Travel_Rarely</a:t>
            </a:r>
            <a:endParaRPr lang="en-US" b="1" dirty="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DistanceFromHome</a:t>
            </a:r>
            <a:r>
              <a:rPr lang="en-US" b="1" dirty="0">
                <a:latin typeface="Times New Roman" panose="02020603050405020304" pitchFamily="18" charset="0"/>
                <a:cs typeface="Times New Roman" panose="02020603050405020304" pitchFamily="18" charset="0"/>
              </a:rPr>
              <a:t> </a:t>
            </a:r>
          </a:p>
          <a:p>
            <a:pPr marL="800100" lvl="1" indent="-342900" algn="l">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EducationField</a:t>
            </a:r>
            <a:r>
              <a:rPr lang="en-US" b="1" dirty="0">
                <a:latin typeface="Times New Roman" panose="02020603050405020304" pitchFamily="18" charset="0"/>
                <a:cs typeface="Times New Roman" panose="02020603050405020304" pitchFamily="18" charset="0"/>
              </a:rPr>
              <a:t>: Marketing</a:t>
            </a:r>
          </a:p>
          <a:p>
            <a:pPr marL="800100" lvl="1" indent="-342900" algn="l">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JobLevel</a:t>
            </a:r>
            <a:endParaRPr lang="en-US" b="1" dirty="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TotalWorkingYears</a:t>
            </a:r>
            <a:endParaRPr lang="en-US" b="1" dirty="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YearsWithCurrManager</a:t>
            </a:r>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BAB220D5-69CF-44E4-AE4C-B5AFA82FEB7C}"/>
              </a:ext>
            </a:extLst>
          </p:cNvPr>
          <p:cNvGraphicFramePr>
            <a:graphicFrameLocks noGrp="1"/>
          </p:cNvGraphicFramePr>
          <p:nvPr>
            <p:extLst>
              <p:ext uri="{D42A27DB-BD31-4B8C-83A1-F6EECF244321}">
                <p14:modId xmlns:p14="http://schemas.microsoft.com/office/powerpoint/2010/main" val="4114578776"/>
              </p:ext>
            </p:extLst>
          </p:nvPr>
        </p:nvGraphicFramePr>
        <p:xfrm>
          <a:off x="7474998" y="2876822"/>
          <a:ext cx="4412203" cy="2296160"/>
        </p:xfrm>
        <a:graphic>
          <a:graphicData uri="http://schemas.openxmlformats.org/drawingml/2006/table">
            <a:tbl>
              <a:tblPr firstRow="1" bandRow="1">
                <a:tableStyleId>{5C22544A-7EE6-4342-B048-85BDC9FD1C3A}</a:tableStyleId>
              </a:tblPr>
              <a:tblGrid>
                <a:gridCol w="1251752">
                  <a:extLst>
                    <a:ext uri="{9D8B030D-6E8A-4147-A177-3AD203B41FA5}">
                      <a16:colId xmlns:a16="http://schemas.microsoft.com/office/drawing/2014/main" val="2689290115"/>
                    </a:ext>
                  </a:extLst>
                </a:gridCol>
                <a:gridCol w="1393794">
                  <a:extLst>
                    <a:ext uri="{9D8B030D-6E8A-4147-A177-3AD203B41FA5}">
                      <a16:colId xmlns:a16="http://schemas.microsoft.com/office/drawing/2014/main" val="280248903"/>
                    </a:ext>
                  </a:extLst>
                </a:gridCol>
                <a:gridCol w="1766657">
                  <a:extLst>
                    <a:ext uri="{9D8B030D-6E8A-4147-A177-3AD203B41FA5}">
                      <a16:colId xmlns:a16="http://schemas.microsoft.com/office/drawing/2014/main" val="3869072516"/>
                    </a:ext>
                  </a:extLst>
                </a:gridCol>
              </a:tblGrid>
              <a:tr h="370840">
                <a:tc>
                  <a:txBody>
                    <a:bodyPr/>
                    <a:lstStyle/>
                    <a:p>
                      <a:endParaRPr lang="en-US" dirty="0"/>
                    </a:p>
                  </a:txBody>
                  <a:tcPr/>
                </a:tc>
                <a:tc>
                  <a:txBody>
                    <a:bodyPr/>
                    <a:lstStyle/>
                    <a:p>
                      <a:r>
                        <a:rPr lang="en-US" dirty="0"/>
                        <a:t>Linear regression model</a:t>
                      </a:r>
                    </a:p>
                  </a:txBody>
                  <a:tcPr/>
                </a:tc>
                <a:tc>
                  <a:txBody>
                    <a:bodyPr/>
                    <a:lstStyle/>
                    <a:p>
                      <a:r>
                        <a:rPr lang="en-US" dirty="0"/>
                        <a:t>Random forest model</a:t>
                      </a:r>
                    </a:p>
                  </a:txBody>
                  <a:tcPr/>
                </a:tc>
                <a:extLst>
                  <a:ext uri="{0D108BD9-81ED-4DB2-BD59-A6C34878D82A}">
                    <a16:rowId xmlns:a16="http://schemas.microsoft.com/office/drawing/2014/main" val="2891191768"/>
                  </a:ext>
                </a:extLst>
              </a:tr>
              <a:tr h="370840">
                <a:tc>
                  <a:txBody>
                    <a:bodyPr/>
                    <a:lstStyle/>
                    <a:p>
                      <a:r>
                        <a:rPr lang="en-US" dirty="0"/>
                        <a:t>R-squared</a:t>
                      </a:r>
                    </a:p>
                  </a:txBody>
                  <a:tcPr/>
                </a:tc>
                <a:tc>
                  <a:txBody>
                    <a:bodyPr/>
                    <a:lstStyle/>
                    <a:p>
                      <a:r>
                        <a:rPr lang="en-US" dirty="0"/>
                        <a:t>0.9137</a:t>
                      </a:r>
                    </a:p>
                  </a:txBody>
                  <a:tcPr/>
                </a:tc>
                <a:tc>
                  <a:txBody>
                    <a:bodyPr/>
                    <a:lstStyle/>
                    <a:p>
                      <a:r>
                        <a:rPr lang="en-US" dirty="0"/>
                        <a:t>0.9472</a:t>
                      </a:r>
                    </a:p>
                  </a:txBody>
                  <a:tcPr/>
                </a:tc>
                <a:extLst>
                  <a:ext uri="{0D108BD9-81ED-4DB2-BD59-A6C34878D82A}">
                    <a16:rowId xmlns:a16="http://schemas.microsoft.com/office/drawing/2014/main" val="3636436832"/>
                  </a:ext>
                </a:extLst>
              </a:tr>
              <a:tr h="370840">
                <a:tc>
                  <a:txBody>
                    <a:bodyPr/>
                    <a:lstStyle/>
                    <a:p>
                      <a:r>
                        <a:rPr lang="en-US" dirty="0"/>
                        <a:t>RMSE</a:t>
                      </a:r>
                    </a:p>
                  </a:txBody>
                  <a:tcPr/>
                </a:tc>
                <a:tc>
                  <a:txBody>
                    <a:bodyPr/>
                    <a:lstStyle/>
                    <a:p>
                      <a:r>
                        <a:rPr lang="en-US" dirty="0"/>
                        <a:t>$1372.266</a:t>
                      </a:r>
                    </a:p>
                  </a:txBody>
                  <a:tcPr/>
                </a:tc>
                <a:tc>
                  <a:txBody>
                    <a:bodyPr/>
                    <a:lstStyle/>
                    <a:p>
                      <a:r>
                        <a:rPr lang="en-US" dirty="0"/>
                        <a:t>$1069.555</a:t>
                      </a:r>
                    </a:p>
                  </a:txBody>
                  <a:tcPr/>
                </a:tc>
                <a:extLst>
                  <a:ext uri="{0D108BD9-81ED-4DB2-BD59-A6C34878D82A}">
                    <a16:rowId xmlns:a16="http://schemas.microsoft.com/office/drawing/2014/main" val="452595244"/>
                  </a:ext>
                </a:extLst>
              </a:tr>
              <a:tr h="370840">
                <a:tc>
                  <a:txBody>
                    <a:bodyPr/>
                    <a:lstStyle/>
                    <a:p>
                      <a:r>
                        <a:rPr lang="en-US" dirty="0"/>
                        <a:t>Prediction Error</a:t>
                      </a:r>
                    </a:p>
                  </a:txBody>
                  <a:tcPr/>
                </a:tc>
                <a:tc>
                  <a:txBody>
                    <a:bodyPr/>
                    <a:lstStyle/>
                    <a:p>
                      <a:r>
                        <a:rPr lang="en-US" dirty="0"/>
                        <a:t>0.2112</a:t>
                      </a:r>
                    </a:p>
                  </a:txBody>
                  <a:tcPr/>
                </a:tc>
                <a:tc>
                  <a:txBody>
                    <a:bodyPr/>
                    <a:lstStyle/>
                    <a:p>
                      <a:r>
                        <a:rPr lang="en-US" dirty="0"/>
                        <a:t>0.1651</a:t>
                      </a:r>
                    </a:p>
                  </a:txBody>
                  <a:tcPr/>
                </a:tc>
                <a:extLst>
                  <a:ext uri="{0D108BD9-81ED-4DB2-BD59-A6C34878D82A}">
                    <a16:rowId xmlns:a16="http://schemas.microsoft.com/office/drawing/2014/main" val="4251364629"/>
                  </a:ext>
                </a:extLst>
              </a:tr>
            </a:tbl>
          </a:graphicData>
        </a:graphic>
      </p:graphicFrame>
      <p:pic>
        <p:nvPicPr>
          <p:cNvPr id="7" name="Picture 6">
            <a:extLst>
              <a:ext uri="{FF2B5EF4-FFF2-40B4-BE49-F238E27FC236}">
                <a16:creationId xmlns:a16="http://schemas.microsoft.com/office/drawing/2014/main" id="{62D2F564-586C-46C3-B343-C53022A5FC85}"/>
              </a:ext>
            </a:extLst>
          </p:cNvPr>
          <p:cNvPicPr>
            <a:picLocks noChangeAspect="1"/>
          </p:cNvPicPr>
          <p:nvPr/>
        </p:nvPicPr>
        <p:blipFill>
          <a:blip r:embed="rId4"/>
          <a:stretch>
            <a:fillRect/>
          </a:stretch>
        </p:blipFill>
        <p:spPr>
          <a:xfrm>
            <a:off x="0" y="3194452"/>
            <a:ext cx="12192000" cy="469095"/>
          </a:xfrm>
          <a:prstGeom prst="rect">
            <a:avLst/>
          </a:prstGeom>
        </p:spPr>
      </p:pic>
    </p:spTree>
    <p:extLst>
      <p:ext uri="{BB962C8B-B14F-4D97-AF65-F5344CB8AC3E}">
        <p14:creationId xmlns:p14="http://schemas.microsoft.com/office/powerpoint/2010/main" val="3721897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Feature selection for attrition model</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225655" y="2450694"/>
            <a:ext cx="6596486" cy="2981917"/>
          </a:xfrm>
        </p:spPr>
        <p:txBody>
          <a:bodyPr>
            <a:normAutofit lnSpcReduction="10000"/>
          </a:bodyPr>
          <a:lstStyle/>
          <a:p>
            <a:pPr algn="l"/>
            <a:r>
              <a:rPr lang="en-US" b="1" dirty="0">
                <a:latin typeface="Times New Roman" panose="02020603050405020304" pitchFamily="18" charset="0"/>
                <a:cs typeface="Times New Roman" panose="02020603050405020304" pitchFamily="18" charset="0"/>
              </a:rPr>
              <a:t>The top 5 influential factors that can lead to high monthly income are:</a:t>
            </a:r>
          </a:p>
          <a:p>
            <a:pPr marL="342900" indent="-342900" algn="l">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OverTime</a:t>
            </a:r>
            <a:endParaRPr lang="en-US"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MonthlyIncome</a:t>
            </a:r>
            <a:endParaRPr lang="en-US"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StockOptionLevel</a:t>
            </a:r>
            <a:endParaRPr lang="en-US"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Age</a:t>
            </a:r>
          </a:p>
          <a:p>
            <a:pPr marL="342900" indent="-342900" algn="l">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MaritalStatus</a:t>
            </a:r>
            <a:endParaRPr lang="en-US"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5" name="Picture 4" descr="Table&#10;&#10;Description automatically generated with medium confidence">
            <a:extLst>
              <a:ext uri="{FF2B5EF4-FFF2-40B4-BE49-F238E27FC236}">
                <a16:creationId xmlns:a16="http://schemas.microsoft.com/office/drawing/2014/main" id="{B8C9D053-1728-444D-BA52-74CDD47254CD}"/>
              </a:ext>
            </a:extLst>
          </p:cNvPr>
          <p:cNvPicPr>
            <a:picLocks noChangeAspect="1"/>
          </p:cNvPicPr>
          <p:nvPr/>
        </p:nvPicPr>
        <p:blipFill>
          <a:blip r:embed="rId4"/>
          <a:stretch>
            <a:fillRect/>
          </a:stretch>
        </p:blipFill>
        <p:spPr>
          <a:xfrm>
            <a:off x="9126071" y="1354463"/>
            <a:ext cx="2541398" cy="51743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08527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Plot for Attrition and Over Time</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225655" y="2450694"/>
            <a:ext cx="6596486" cy="2981917"/>
          </a:xfrm>
        </p:spPr>
        <p:txBody>
          <a:bodyPr>
            <a:normAutofit/>
          </a:bodyPr>
          <a:lstStyle/>
          <a:p>
            <a:pPr algn="l"/>
            <a:r>
              <a:rPr lang="en-US" b="1" dirty="0">
                <a:latin typeface="Times New Roman" panose="02020603050405020304" pitchFamily="18" charset="0"/>
                <a:cs typeface="Times New Roman" panose="02020603050405020304" pitchFamily="18" charset="0"/>
              </a:rPr>
              <a:t>Employees doing over time at the company are more likely to leave.</a:t>
            </a:r>
          </a:p>
          <a:p>
            <a:pPr algn="l"/>
            <a:r>
              <a:rPr lang="en-US" b="1" dirty="0">
                <a:latin typeface="Times New Roman" panose="02020603050405020304" pitchFamily="18" charset="0"/>
                <a:cs typeface="Times New Roman" panose="02020603050405020304" pitchFamily="18" charset="0"/>
              </a:rPr>
              <a:t>Approximately 57.14% of the employees doing over time leave the company.</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EA3A597-35CF-4ABD-80F7-FE99410E2C94}"/>
              </a:ext>
            </a:extLst>
          </p:cNvPr>
          <p:cNvPicPr>
            <a:picLocks noChangeAspect="1"/>
          </p:cNvPicPr>
          <p:nvPr/>
        </p:nvPicPr>
        <p:blipFill>
          <a:blip r:embed="rId4"/>
          <a:stretch>
            <a:fillRect/>
          </a:stretch>
        </p:blipFill>
        <p:spPr>
          <a:xfrm>
            <a:off x="7545164" y="1660124"/>
            <a:ext cx="4275364" cy="49182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2845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849746" y="735373"/>
            <a:ext cx="10686472" cy="1394691"/>
          </a:xfrm>
        </p:spPr>
        <p:txBody>
          <a:bodyPr>
            <a:normAutofit/>
          </a:bodyPr>
          <a:lstStyle/>
          <a:p>
            <a:pPr algn="l"/>
            <a:r>
              <a:rPr lang="en-US" sz="3600" b="1" dirty="0">
                <a:latin typeface="Times New Roman" panose="02020603050405020304" pitchFamily="18" charset="0"/>
                <a:cs typeface="Times New Roman" panose="02020603050405020304" pitchFamily="18" charset="0"/>
              </a:rPr>
              <a:t>Executive Summary</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849746" y="2878209"/>
            <a:ext cx="9144000" cy="1655762"/>
          </a:xfrm>
        </p:spPr>
        <p:txBody>
          <a:bodyPr>
            <a:normAutofit lnSpcReduction="10000"/>
          </a:bodyPr>
          <a:lstStyle/>
          <a:p>
            <a:pPr algn="l"/>
            <a:r>
              <a:rPr lang="en-US" b="1" dirty="0">
                <a:latin typeface="Times New Roman" panose="02020603050405020304" pitchFamily="18" charset="0"/>
                <a:cs typeface="Times New Roman" panose="02020603050405020304" pitchFamily="18" charset="0"/>
              </a:rPr>
              <a:t>DDS Analytics is an analytics company that specializes in talent management solutions for Fortune 100 companies.</a:t>
            </a:r>
            <a:r>
              <a:rPr lang="en-US" b="1" dirty="0">
                <a:effectLst/>
                <a:latin typeface="Times New Roman" panose="02020603050405020304" pitchFamily="18" charset="0"/>
                <a:cs typeface="Times New Roman" panose="02020603050405020304" pitchFamily="18" charset="0"/>
              </a:rPr>
              <a:t> The company wants to </a:t>
            </a:r>
            <a:r>
              <a:rPr lang="en-US" b="1" dirty="0">
                <a:latin typeface="Times New Roman" panose="02020603050405020304" pitchFamily="18" charset="0"/>
                <a:cs typeface="Times New Roman" panose="02020603050405020304" pitchFamily="18" charset="0"/>
              </a:rPr>
              <a:t>identify the factors that lead to attrition and higher salary. We will review some insights and factors that lead to attrition and higher salary.</a:t>
            </a:r>
          </a:p>
        </p:txBody>
      </p:sp>
    </p:spTree>
    <p:extLst>
      <p:ext uri="{BB962C8B-B14F-4D97-AF65-F5344CB8AC3E}">
        <p14:creationId xmlns:p14="http://schemas.microsoft.com/office/powerpoint/2010/main" val="2658084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Plot for Attrition and Monthly Income</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225655" y="2450694"/>
            <a:ext cx="6596486" cy="2981917"/>
          </a:xfrm>
        </p:spPr>
        <p:txBody>
          <a:bodyPr>
            <a:normAutofit/>
          </a:bodyPr>
          <a:lstStyle/>
          <a:p>
            <a:pPr algn="l"/>
            <a:r>
              <a:rPr lang="en-US" b="1" dirty="0">
                <a:latin typeface="Times New Roman" panose="02020603050405020304" pitchFamily="18" charset="0"/>
                <a:cs typeface="Times New Roman" panose="02020603050405020304" pitchFamily="18" charset="0"/>
              </a:rPr>
              <a:t>Employees who are leaving the company are earning under $5000 per month which is approximately 70.71%.</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2AE55E-778F-4C73-9DEF-26A735ACE0C4}"/>
              </a:ext>
            </a:extLst>
          </p:cNvPr>
          <p:cNvPicPr>
            <a:picLocks noChangeAspect="1"/>
          </p:cNvPicPr>
          <p:nvPr/>
        </p:nvPicPr>
        <p:blipFill>
          <a:blip r:embed="rId4"/>
          <a:stretch>
            <a:fillRect/>
          </a:stretch>
        </p:blipFill>
        <p:spPr>
          <a:xfrm>
            <a:off x="7571797" y="1624614"/>
            <a:ext cx="4221343" cy="48560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61516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Plot for Attrition and Stock Option Level</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611137" y="2719634"/>
            <a:ext cx="6596486" cy="2981917"/>
          </a:xfrm>
        </p:spPr>
        <p:txBody>
          <a:bodyPr>
            <a:normAutofit/>
          </a:bodyPr>
          <a:lstStyle/>
          <a:p>
            <a:pPr algn="l"/>
            <a:r>
              <a:rPr lang="en-US" b="1" dirty="0">
                <a:latin typeface="Times New Roman" panose="02020603050405020304" pitchFamily="18" charset="0"/>
                <a:cs typeface="Times New Roman" panose="02020603050405020304" pitchFamily="18" charset="0"/>
              </a:rPr>
              <a:t>70% of the employees who are leaving the company have no stock option level. </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15F53C-D907-4C76-B662-7B18DDBA6D00}"/>
              </a:ext>
            </a:extLst>
          </p:cNvPr>
          <p:cNvPicPr>
            <a:picLocks noChangeAspect="1"/>
          </p:cNvPicPr>
          <p:nvPr/>
        </p:nvPicPr>
        <p:blipFill>
          <a:blip r:embed="rId4"/>
          <a:stretch>
            <a:fillRect/>
          </a:stretch>
        </p:blipFill>
        <p:spPr>
          <a:xfrm>
            <a:off x="7507912" y="1631577"/>
            <a:ext cx="4215971" cy="48499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6757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Plot for Attrition and Age</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611137" y="2719634"/>
            <a:ext cx="6596486" cy="2981917"/>
          </a:xfrm>
        </p:spPr>
        <p:txBody>
          <a:bodyPr>
            <a:normAutofit/>
          </a:bodyPr>
          <a:lstStyle/>
          <a:p>
            <a:pPr algn="l"/>
            <a:r>
              <a:rPr lang="en-US" b="1" dirty="0">
                <a:latin typeface="Times New Roman" panose="02020603050405020304" pitchFamily="18" charset="0"/>
                <a:cs typeface="Times New Roman" panose="02020603050405020304" pitchFamily="18" charset="0"/>
              </a:rPr>
              <a:t>74.28% of the employees who are leaving the company are below 30 years age. </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D951025-06A2-418D-B1A3-7910A76E23C8}"/>
              </a:ext>
            </a:extLst>
          </p:cNvPr>
          <p:cNvPicPr>
            <a:picLocks noChangeAspect="1"/>
          </p:cNvPicPr>
          <p:nvPr/>
        </p:nvPicPr>
        <p:blipFill>
          <a:blip r:embed="rId4"/>
          <a:stretch>
            <a:fillRect/>
          </a:stretch>
        </p:blipFill>
        <p:spPr>
          <a:xfrm>
            <a:off x="7561701" y="1640541"/>
            <a:ext cx="4191028" cy="48212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68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Plot for Attrition and Marital Status</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611137" y="2719634"/>
            <a:ext cx="6596486" cy="2981917"/>
          </a:xfrm>
        </p:spPr>
        <p:txBody>
          <a:bodyPr>
            <a:normAutofit/>
          </a:bodyPr>
          <a:lstStyle/>
          <a:p>
            <a:pPr algn="l"/>
            <a:r>
              <a:rPr lang="en-US" b="1" dirty="0">
                <a:latin typeface="Times New Roman" panose="02020603050405020304" pitchFamily="18" charset="0"/>
                <a:cs typeface="Times New Roman" panose="02020603050405020304" pitchFamily="18" charset="0"/>
              </a:rPr>
              <a:t>50% of the employees who are leaving the company are single. </a:t>
            </a:r>
          </a:p>
          <a:p>
            <a:pPr algn="l"/>
            <a:r>
              <a:rPr lang="en-US" b="1" dirty="0">
                <a:latin typeface="Times New Roman" panose="02020603050405020304" pitchFamily="18" charset="0"/>
                <a:cs typeface="Times New Roman" panose="02020603050405020304" pitchFamily="18" charset="0"/>
              </a:rPr>
              <a:t>93.71% divorced employees are likely to stay.</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DAD051-B23F-4AA9-8853-628215614F46}"/>
              </a:ext>
            </a:extLst>
          </p:cNvPr>
          <p:cNvPicPr>
            <a:picLocks noChangeAspect="1"/>
          </p:cNvPicPr>
          <p:nvPr/>
        </p:nvPicPr>
        <p:blipFill>
          <a:blip r:embed="rId4"/>
          <a:stretch>
            <a:fillRect/>
          </a:stretch>
        </p:blipFill>
        <p:spPr>
          <a:xfrm>
            <a:off x="7801884" y="2000792"/>
            <a:ext cx="3841911" cy="441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98413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Model for Attrition</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225654" y="1832186"/>
            <a:ext cx="5642486" cy="1112521"/>
          </a:xfrm>
        </p:spPr>
        <p:txBody>
          <a:bodyPr>
            <a:normAutofit/>
          </a:bodyPr>
          <a:lstStyle/>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F5177D1D-74A5-4B11-8D9F-DAE65E5E4997}"/>
              </a:ext>
            </a:extLst>
          </p:cNvPr>
          <p:cNvSpPr txBox="1">
            <a:spLocks/>
          </p:cNvSpPr>
          <p:nvPr/>
        </p:nvSpPr>
        <p:spPr>
          <a:xfrm>
            <a:off x="611137" y="1851903"/>
            <a:ext cx="4972917" cy="1302338"/>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K-Nearest Neighbor- The model obtained following results:</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Accuracy:0.8736</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Sensitivity:0.8717</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Specificity:0.9167</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6764DB32-4256-4ADE-8421-1A1799F30F07}"/>
              </a:ext>
            </a:extLst>
          </p:cNvPr>
          <p:cNvGraphicFramePr>
            <a:graphicFrameLocks noGrp="1"/>
          </p:cNvGraphicFramePr>
          <p:nvPr>
            <p:extLst>
              <p:ext uri="{D42A27DB-BD31-4B8C-83A1-F6EECF244321}">
                <p14:modId xmlns:p14="http://schemas.microsoft.com/office/powerpoint/2010/main" val="3903730942"/>
              </p:ext>
            </p:extLst>
          </p:nvPr>
        </p:nvGraphicFramePr>
        <p:xfrm>
          <a:off x="5969537" y="1832186"/>
          <a:ext cx="4655844" cy="1112520"/>
        </p:xfrm>
        <a:graphic>
          <a:graphicData uri="http://schemas.openxmlformats.org/drawingml/2006/table">
            <a:tbl>
              <a:tblPr firstRow="1" bandRow="1">
                <a:tableStyleId>{5C22544A-7EE6-4342-B048-85BDC9FD1C3A}</a:tableStyleId>
              </a:tblPr>
              <a:tblGrid>
                <a:gridCol w="1551948">
                  <a:extLst>
                    <a:ext uri="{9D8B030D-6E8A-4147-A177-3AD203B41FA5}">
                      <a16:colId xmlns:a16="http://schemas.microsoft.com/office/drawing/2014/main" val="4064291519"/>
                    </a:ext>
                  </a:extLst>
                </a:gridCol>
                <a:gridCol w="1551948">
                  <a:extLst>
                    <a:ext uri="{9D8B030D-6E8A-4147-A177-3AD203B41FA5}">
                      <a16:colId xmlns:a16="http://schemas.microsoft.com/office/drawing/2014/main" val="2577525088"/>
                    </a:ext>
                  </a:extLst>
                </a:gridCol>
                <a:gridCol w="1551948">
                  <a:extLst>
                    <a:ext uri="{9D8B030D-6E8A-4147-A177-3AD203B41FA5}">
                      <a16:colId xmlns:a16="http://schemas.microsoft.com/office/drawing/2014/main" val="2920928826"/>
                    </a:ext>
                  </a:extLst>
                </a:gridCol>
              </a:tblGrid>
              <a:tr h="370840">
                <a:tc>
                  <a:txBody>
                    <a:bodyPr/>
                    <a:lstStyle/>
                    <a:p>
                      <a:endParaRPr lang="en-US" dirty="0"/>
                    </a:p>
                  </a:txBody>
                  <a:tcPr/>
                </a:tc>
                <a:tc>
                  <a:txBody>
                    <a:bodyPr/>
                    <a:lstStyle/>
                    <a:p>
                      <a:r>
                        <a:rPr lang="en-US" dirty="0"/>
                        <a:t>No </a:t>
                      </a:r>
                    </a:p>
                  </a:txBody>
                  <a:tcPr/>
                </a:tc>
                <a:tc>
                  <a:txBody>
                    <a:bodyPr/>
                    <a:lstStyle/>
                    <a:p>
                      <a:r>
                        <a:rPr lang="en-US" dirty="0"/>
                        <a:t>Yes</a:t>
                      </a:r>
                    </a:p>
                  </a:txBody>
                  <a:tcPr/>
                </a:tc>
                <a:extLst>
                  <a:ext uri="{0D108BD9-81ED-4DB2-BD59-A6C34878D82A}">
                    <a16:rowId xmlns:a16="http://schemas.microsoft.com/office/drawing/2014/main" val="1007944173"/>
                  </a:ext>
                </a:extLst>
              </a:tr>
              <a:tr h="370840">
                <a:tc>
                  <a:txBody>
                    <a:bodyPr/>
                    <a:lstStyle/>
                    <a:p>
                      <a:r>
                        <a:rPr lang="en-US" dirty="0"/>
                        <a:t>No</a:t>
                      </a:r>
                    </a:p>
                  </a:txBody>
                  <a:tcPr/>
                </a:tc>
                <a:tc>
                  <a:txBody>
                    <a:bodyPr/>
                    <a:lstStyle/>
                    <a:p>
                      <a:r>
                        <a:rPr lang="en-US" dirty="0"/>
                        <a:t>727</a:t>
                      </a:r>
                    </a:p>
                  </a:txBody>
                  <a:tcPr/>
                </a:tc>
                <a:tc>
                  <a:txBody>
                    <a:bodyPr/>
                    <a:lstStyle/>
                    <a:p>
                      <a:r>
                        <a:rPr lang="en-US" dirty="0"/>
                        <a:t>3</a:t>
                      </a:r>
                    </a:p>
                  </a:txBody>
                  <a:tcPr/>
                </a:tc>
                <a:extLst>
                  <a:ext uri="{0D108BD9-81ED-4DB2-BD59-A6C34878D82A}">
                    <a16:rowId xmlns:a16="http://schemas.microsoft.com/office/drawing/2014/main" val="1451927069"/>
                  </a:ext>
                </a:extLst>
              </a:tr>
              <a:tr h="370840">
                <a:tc>
                  <a:txBody>
                    <a:bodyPr/>
                    <a:lstStyle/>
                    <a:p>
                      <a:r>
                        <a:rPr lang="en-US" dirty="0"/>
                        <a:t>Yes</a:t>
                      </a:r>
                    </a:p>
                  </a:txBody>
                  <a:tcPr/>
                </a:tc>
                <a:tc>
                  <a:txBody>
                    <a:bodyPr/>
                    <a:lstStyle/>
                    <a:p>
                      <a:r>
                        <a:rPr lang="en-US" dirty="0"/>
                        <a:t>107</a:t>
                      </a:r>
                    </a:p>
                  </a:txBody>
                  <a:tcPr/>
                </a:tc>
                <a:tc>
                  <a:txBody>
                    <a:bodyPr/>
                    <a:lstStyle/>
                    <a:p>
                      <a:r>
                        <a:rPr lang="en-US" dirty="0"/>
                        <a:t>33</a:t>
                      </a:r>
                    </a:p>
                  </a:txBody>
                  <a:tcPr/>
                </a:tc>
                <a:extLst>
                  <a:ext uri="{0D108BD9-81ED-4DB2-BD59-A6C34878D82A}">
                    <a16:rowId xmlns:a16="http://schemas.microsoft.com/office/drawing/2014/main" val="1566136716"/>
                  </a:ext>
                </a:extLst>
              </a:tr>
            </a:tbl>
          </a:graphicData>
        </a:graphic>
      </p:graphicFrame>
      <p:sp>
        <p:nvSpPr>
          <p:cNvPr id="8" name="TextBox 7">
            <a:extLst>
              <a:ext uri="{FF2B5EF4-FFF2-40B4-BE49-F238E27FC236}">
                <a16:creationId xmlns:a16="http://schemas.microsoft.com/office/drawing/2014/main" id="{4FAC3572-BC41-4B92-8D8C-B2BA9B1C5A58}"/>
              </a:ext>
            </a:extLst>
          </p:cNvPr>
          <p:cNvSpPr txBox="1"/>
          <p:nvPr/>
        </p:nvSpPr>
        <p:spPr>
          <a:xfrm>
            <a:off x="7963270" y="1482571"/>
            <a:ext cx="113364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Observed</a:t>
            </a:r>
          </a:p>
        </p:txBody>
      </p:sp>
      <p:sp>
        <p:nvSpPr>
          <p:cNvPr id="9" name="TextBox 8">
            <a:extLst>
              <a:ext uri="{FF2B5EF4-FFF2-40B4-BE49-F238E27FC236}">
                <a16:creationId xmlns:a16="http://schemas.microsoft.com/office/drawing/2014/main" id="{429072EF-B014-4771-A74E-9DEC63C7F5FE}"/>
              </a:ext>
            </a:extLst>
          </p:cNvPr>
          <p:cNvSpPr txBox="1"/>
          <p:nvPr/>
        </p:nvSpPr>
        <p:spPr>
          <a:xfrm>
            <a:off x="10650665" y="2271543"/>
            <a:ext cx="112947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Predicted</a:t>
            </a:r>
          </a:p>
        </p:txBody>
      </p:sp>
      <p:graphicFrame>
        <p:nvGraphicFramePr>
          <p:cNvPr id="10" name="Table 7">
            <a:extLst>
              <a:ext uri="{FF2B5EF4-FFF2-40B4-BE49-F238E27FC236}">
                <a16:creationId xmlns:a16="http://schemas.microsoft.com/office/drawing/2014/main" id="{883AB682-49E7-4A59-8268-836A62047939}"/>
              </a:ext>
            </a:extLst>
          </p:cNvPr>
          <p:cNvGraphicFramePr>
            <a:graphicFrameLocks noGrp="1"/>
          </p:cNvGraphicFramePr>
          <p:nvPr>
            <p:extLst>
              <p:ext uri="{D42A27DB-BD31-4B8C-83A1-F6EECF244321}">
                <p14:modId xmlns:p14="http://schemas.microsoft.com/office/powerpoint/2010/main" val="3023725941"/>
              </p:ext>
            </p:extLst>
          </p:nvPr>
        </p:nvGraphicFramePr>
        <p:xfrm>
          <a:off x="5994821" y="3650980"/>
          <a:ext cx="4655844" cy="1112520"/>
        </p:xfrm>
        <a:graphic>
          <a:graphicData uri="http://schemas.openxmlformats.org/drawingml/2006/table">
            <a:tbl>
              <a:tblPr firstRow="1" bandRow="1">
                <a:tableStyleId>{5C22544A-7EE6-4342-B048-85BDC9FD1C3A}</a:tableStyleId>
              </a:tblPr>
              <a:tblGrid>
                <a:gridCol w="1551948">
                  <a:extLst>
                    <a:ext uri="{9D8B030D-6E8A-4147-A177-3AD203B41FA5}">
                      <a16:colId xmlns:a16="http://schemas.microsoft.com/office/drawing/2014/main" val="4064291519"/>
                    </a:ext>
                  </a:extLst>
                </a:gridCol>
                <a:gridCol w="1551948">
                  <a:extLst>
                    <a:ext uri="{9D8B030D-6E8A-4147-A177-3AD203B41FA5}">
                      <a16:colId xmlns:a16="http://schemas.microsoft.com/office/drawing/2014/main" val="2577525088"/>
                    </a:ext>
                  </a:extLst>
                </a:gridCol>
                <a:gridCol w="1551948">
                  <a:extLst>
                    <a:ext uri="{9D8B030D-6E8A-4147-A177-3AD203B41FA5}">
                      <a16:colId xmlns:a16="http://schemas.microsoft.com/office/drawing/2014/main" val="2920928826"/>
                    </a:ext>
                  </a:extLst>
                </a:gridCol>
              </a:tblGrid>
              <a:tr h="370840">
                <a:tc>
                  <a:txBody>
                    <a:bodyPr/>
                    <a:lstStyle/>
                    <a:p>
                      <a:endParaRPr lang="en-US" dirty="0"/>
                    </a:p>
                  </a:txBody>
                  <a:tcPr/>
                </a:tc>
                <a:tc>
                  <a:txBody>
                    <a:bodyPr/>
                    <a:lstStyle/>
                    <a:p>
                      <a:r>
                        <a:rPr lang="en-US" dirty="0"/>
                        <a:t>No </a:t>
                      </a:r>
                    </a:p>
                  </a:txBody>
                  <a:tcPr/>
                </a:tc>
                <a:tc>
                  <a:txBody>
                    <a:bodyPr/>
                    <a:lstStyle/>
                    <a:p>
                      <a:r>
                        <a:rPr lang="en-US" dirty="0"/>
                        <a:t>Yes</a:t>
                      </a:r>
                    </a:p>
                  </a:txBody>
                  <a:tcPr/>
                </a:tc>
                <a:extLst>
                  <a:ext uri="{0D108BD9-81ED-4DB2-BD59-A6C34878D82A}">
                    <a16:rowId xmlns:a16="http://schemas.microsoft.com/office/drawing/2014/main" val="1007944173"/>
                  </a:ext>
                </a:extLst>
              </a:tr>
              <a:tr h="370840">
                <a:tc>
                  <a:txBody>
                    <a:bodyPr/>
                    <a:lstStyle/>
                    <a:p>
                      <a:r>
                        <a:rPr lang="en-US" dirty="0"/>
                        <a:t>No</a:t>
                      </a:r>
                    </a:p>
                  </a:txBody>
                  <a:tcPr/>
                </a:tc>
                <a:tc>
                  <a:txBody>
                    <a:bodyPr/>
                    <a:lstStyle/>
                    <a:p>
                      <a:r>
                        <a:rPr lang="en-US" dirty="0"/>
                        <a:t>729</a:t>
                      </a:r>
                    </a:p>
                  </a:txBody>
                  <a:tcPr/>
                </a:tc>
                <a:tc>
                  <a:txBody>
                    <a:bodyPr/>
                    <a:lstStyle/>
                    <a:p>
                      <a:r>
                        <a:rPr lang="en-US" dirty="0"/>
                        <a:t>1</a:t>
                      </a:r>
                    </a:p>
                  </a:txBody>
                  <a:tcPr/>
                </a:tc>
                <a:extLst>
                  <a:ext uri="{0D108BD9-81ED-4DB2-BD59-A6C34878D82A}">
                    <a16:rowId xmlns:a16="http://schemas.microsoft.com/office/drawing/2014/main" val="1451927069"/>
                  </a:ext>
                </a:extLst>
              </a:tr>
              <a:tr h="370840">
                <a:tc>
                  <a:txBody>
                    <a:bodyPr/>
                    <a:lstStyle/>
                    <a:p>
                      <a:r>
                        <a:rPr lang="en-US" dirty="0"/>
                        <a:t>Yes</a:t>
                      </a:r>
                    </a:p>
                  </a:txBody>
                  <a:tcPr/>
                </a:tc>
                <a:tc>
                  <a:txBody>
                    <a:bodyPr/>
                    <a:lstStyle/>
                    <a:p>
                      <a:r>
                        <a:rPr lang="en-US" dirty="0"/>
                        <a:t>27</a:t>
                      </a:r>
                    </a:p>
                  </a:txBody>
                  <a:tcPr/>
                </a:tc>
                <a:tc>
                  <a:txBody>
                    <a:bodyPr/>
                    <a:lstStyle/>
                    <a:p>
                      <a:r>
                        <a:rPr lang="en-US" dirty="0"/>
                        <a:t>113</a:t>
                      </a:r>
                    </a:p>
                  </a:txBody>
                  <a:tcPr/>
                </a:tc>
                <a:extLst>
                  <a:ext uri="{0D108BD9-81ED-4DB2-BD59-A6C34878D82A}">
                    <a16:rowId xmlns:a16="http://schemas.microsoft.com/office/drawing/2014/main" val="1566136716"/>
                  </a:ext>
                </a:extLst>
              </a:tr>
            </a:tbl>
          </a:graphicData>
        </a:graphic>
      </p:graphicFrame>
      <p:graphicFrame>
        <p:nvGraphicFramePr>
          <p:cNvPr id="11" name="Table 7">
            <a:extLst>
              <a:ext uri="{FF2B5EF4-FFF2-40B4-BE49-F238E27FC236}">
                <a16:creationId xmlns:a16="http://schemas.microsoft.com/office/drawing/2014/main" id="{E459F543-DEE2-4E14-AAC1-8F39BFA423D7}"/>
              </a:ext>
            </a:extLst>
          </p:cNvPr>
          <p:cNvGraphicFramePr>
            <a:graphicFrameLocks noGrp="1"/>
          </p:cNvGraphicFramePr>
          <p:nvPr>
            <p:extLst>
              <p:ext uri="{D42A27DB-BD31-4B8C-83A1-F6EECF244321}">
                <p14:modId xmlns:p14="http://schemas.microsoft.com/office/powerpoint/2010/main" val="2043820160"/>
              </p:ext>
            </p:extLst>
          </p:nvPr>
        </p:nvGraphicFramePr>
        <p:xfrm>
          <a:off x="5994821" y="5434663"/>
          <a:ext cx="4655844" cy="1112520"/>
        </p:xfrm>
        <a:graphic>
          <a:graphicData uri="http://schemas.openxmlformats.org/drawingml/2006/table">
            <a:tbl>
              <a:tblPr firstRow="1" bandRow="1">
                <a:tableStyleId>{5C22544A-7EE6-4342-B048-85BDC9FD1C3A}</a:tableStyleId>
              </a:tblPr>
              <a:tblGrid>
                <a:gridCol w="1551948">
                  <a:extLst>
                    <a:ext uri="{9D8B030D-6E8A-4147-A177-3AD203B41FA5}">
                      <a16:colId xmlns:a16="http://schemas.microsoft.com/office/drawing/2014/main" val="4064291519"/>
                    </a:ext>
                  </a:extLst>
                </a:gridCol>
                <a:gridCol w="1551948">
                  <a:extLst>
                    <a:ext uri="{9D8B030D-6E8A-4147-A177-3AD203B41FA5}">
                      <a16:colId xmlns:a16="http://schemas.microsoft.com/office/drawing/2014/main" val="2577525088"/>
                    </a:ext>
                  </a:extLst>
                </a:gridCol>
                <a:gridCol w="1551948">
                  <a:extLst>
                    <a:ext uri="{9D8B030D-6E8A-4147-A177-3AD203B41FA5}">
                      <a16:colId xmlns:a16="http://schemas.microsoft.com/office/drawing/2014/main" val="2920928826"/>
                    </a:ext>
                  </a:extLst>
                </a:gridCol>
              </a:tblGrid>
              <a:tr h="370840">
                <a:tc>
                  <a:txBody>
                    <a:bodyPr/>
                    <a:lstStyle/>
                    <a:p>
                      <a:endParaRPr lang="en-US" dirty="0"/>
                    </a:p>
                  </a:txBody>
                  <a:tcPr/>
                </a:tc>
                <a:tc>
                  <a:txBody>
                    <a:bodyPr/>
                    <a:lstStyle/>
                    <a:p>
                      <a:r>
                        <a:rPr lang="en-US" dirty="0"/>
                        <a:t>No </a:t>
                      </a:r>
                    </a:p>
                  </a:txBody>
                  <a:tcPr/>
                </a:tc>
                <a:tc>
                  <a:txBody>
                    <a:bodyPr/>
                    <a:lstStyle/>
                    <a:p>
                      <a:r>
                        <a:rPr lang="en-US" dirty="0"/>
                        <a:t>Yes</a:t>
                      </a:r>
                    </a:p>
                  </a:txBody>
                  <a:tcPr/>
                </a:tc>
                <a:extLst>
                  <a:ext uri="{0D108BD9-81ED-4DB2-BD59-A6C34878D82A}">
                    <a16:rowId xmlns:a16="http://schemas.microsoft.com/office/drawing/2014/main" val="1007944173"/>
                  </a:ext>
                </a:extLst>
              </a:tr>
              <a:tr h="370840">
                <a:tc>
                  <a:txBody>
                    <a:bodyPr/>
                    <a:lstStyle/>
                    <a:p>
                      <a:r>
                        <a:rPr lang="en-US" dirty="0"/>
                        <a:t>No</a:t>
                      </a:r>
                    </a:p>
                  </a:txBody>
                  <a:tcPr/>
                </a:tc>
                <a:tc>
                  <a:txBody>
                    <a:bodyPr/>
                    <a:lstStyle/>
                    <a:p>
                      <a:r>
                        <a:rPr lang="en-US" dirty="0"/>
                        <a:t>709</a:t>
                      </a:r>
                    </a:p>
                  </a:txBody>
                  <a:tcPr/>
                </a:tc>
                <a:tc>
                  <a:txBody>
                    <a:bodyPr/>
                    <a:lstStyle/>
                    <a:p>
                      <a:r>
                        <a:rPr lang="en-US" dirty="0"/>
                        <a:t>21</a:t>
                      </a:r>
                    </a:p>
                  </a:txBody>
                  <a:tcPr/>
                </a:tc>
                <a:extLst>
                  <a:ext uri="{0D108BD9-81ED-4DB2-BD59-A6C34878D82A}">
                    <a16:rowId xmlns:a16="http://schemas.microsoft.com/office/drawing/2014/main" val="1451927069"/>
                  </a:ext>
                </a:extLst>
              </a:tr>
              <a:tr h="370840">
                <a:tc>
                  <a:txBody>
                    <a:bodyPr/>
                    <a:lstStyle/>
                    <a:p>
                      <a:r>
                        <a:rPr lang="en-US" dirty="0"/>
                        <a:t>Yes</a:t>
                      </a:r>
                    </a:p>
                  </a:txBody>
                  <a:tcPr/>
                </a:tc>
                <a:tc>
                  <a:txBody>
                    <a:bodyPr/>
                    <a:lstStyle/>
                    <a:p>
                      <a:r>
                        <a:rPr lang="en-US" dirty="0"/>
                        <a:t>65</a:t>
                      </a:r>
                    </a:p>
                  </a:txBody>
                  <a:tcPr/>
                </a:tc>
                <a:tc>
                  <a:txBody>
                    <a:bodyPr/>
                    <a:lstStyle/>
                    <a:p>
                      <a:r>
                        <a:rPr lang="en-US" dirty="0"/>
                        <a:t>75</a:t>
                      </a:r>
                    </a:p>
                  </a:txBody>
                  <a:tcPr/>
                </a:tc>
                <a:extLst>
                  <a:ext uri="{0D108BD9-81ED-4DB2-BD59-A6C34878D82A}">
                    <a16:rowId xmlns:a16="http://schemas.microsoft.com/office/drawing/2014/main" val="1566136716"/>
                  </a:ext>
                </a:extLst>
              </a:tr>
            </a:tbl>
          </a:graphicData>
        </a:graphic>
      </p:graphicFrame>
      <p:sp>
        <p:nvSpPr>
          <p:cNvPr id="12" name="TextBox 11">
            <a:extLst>
              <a:ext uri="{FF2B5EF4-FFF2-40B4-BE49-F238E27FC236}">
                <a16:creationId xmlns:a16="http://schemas.microsoft.com/office/drawing/2014/main" id="{34EA8EE7-BC6E-4690-9366-271820F7A2D4}"/>
              </a:ext>
            </a:extLst>
          </p:cNvPr>
          <p:cNvSpPr txBox="1"/>
          <p:nvPr/>
        </p:nvSpPr>
        <p:spPr>
          <a:xfrm>
            <a:off x="7963270" y="3207020"/>
            <a:ext cx="113364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Observed</a:t>
            </a:r>
          </a:p>
        </p:txBody>
      </p:sp>
      <p:sp>
        <p:nvSpPr>
          <p:cNvPr id="13" name="TextBox 12">
            <a:extLst>
              <a:ext uri="{FF2B5EF4-FFF2-40B4-BE49-F238E27FC236}">
                <a16:creationId xmlns:a16="http://schemas.microsoft.com/office/drawing/2014/main" id="{693B8105-A7A2-41E8-B3D7-22CA1B7C4982}"/>
              </a:ext>
            </a:extLst>
          </p:cNvPr>
          <p:cNvSpPr txBox="1"/>
          <p:nvPr/>
        </p:nvSpPr>
        <p:spPr>
          <a:xfrm>
            <a:off x="7963270" y="4838128"/>
            <a:ext cx="113364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Observed</a:t>
            </a:r>
          </a:p>
        </p:txBody>
      </p:sp>
      <p:sp>
        <p:nvSpPr>
          <p:cNvPr id="14" name="TextBox 13">
            <a:extLst>
              <a:ext uri="{FF2B5EF4-FFF2-40B4-BE49-F238E27FC236}">
                <a16:creationId xmlns:a16="http://schemas.microsoft.com/office/drawing/2014/main" id="{558805C4-ADCC-4531-BAEA-428F74932FE0}"/>
              </a:ext>
            </a:extLst>
          </p:cNvPr>
          <p:cNvSpPr txBox="1"/>
          <p:nvPr/>
        </p:nvSpPr>
        <p:spPr>
          <a:xfrm>
            <a:off x="10650665" y="4032460"/>
            <a:ext cx="112947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Predicted</a:t>
            </a:r>
          </a:p>
        </p:txBody>
      </p:sp>
      <p:sp>
        <p:nvSpPr>
          <p:cNvPr id="15" name="TextBox 14">
            <a:extLst>
              <a:ext uri="{FF2B5EF4-FFF2-40B4-BE49-F238E27FC236}">
                <a16:creationId xmlns:a16="http://schemas.microsoft.com/office/drawing/2014/main" id="{B3580BF5-073F-49EA-86A4-56691939D295}"/>
              </a:ext>
            </a:extLst>
          </p:cNvPr>
          <p:cNvSpPr txBox="1"/>
          <p:nvPr/>
        </p:nvSpPr>
        <p:spPr>
          <a:xfrm>
            <a:off x="10650665" y="5806257"/>
            <a:ext cx="112947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Predicted</a:t>
            </a:r>
          </a:p>
        </p:txBody>
      </p:sp>
      <p:sp>
        <p:nvSpPr>
          <p:cNvPr id="16" name="Subtitle 2">
            <a:extLst>
              <a:ext uri="{FF2B5EF4-FFF2-40B4-BE49-F238E27FC236}">
                <a16:creationId xmlns:a16="http://schemas.microsoft.com/office/drawing/2014/main" id="{009D4DAD-CBD9-4D9B-8436-0CB43DFD4105}"/>
              </a:ext>
            </a:extLst>
          </p:cNvPr>
          <p:cNvSpPr txBox="1">
            <a:spLocks/>
          </p:cNvSpPr>
          <p:nvPr/>
        </p:nvSpPr>
        <p:spPr>
          <a:xfrm>
            <a:off x="611135" y="3617718"/>
            <a:ext cx="4972917" cy="1302338"/>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Random Forest - The model obtained following results:</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Accuracy:0.9678</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Sensitivity:0.9643</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Specificity:0.9912</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sp>
        <p:nvSpPr>
          <p:cNvPr id="17" name="Subtitle 2">
            <a:extLst>
              <a:ext uri="{FF2B5EF4-FFF2-40B4-BE49-F238E27FC236}">
                <a16:creationId xmlns:a16="http://schemas.microsoft.com/office/drawing/2014/main" id="{B6954144-9976-4AE2-B184-D4D0634315A9}"/>
              </a:ext>
            </a:extLst>
          </p:cNvPr>
          <p:cNvSpPr txBox="1">
            <a:spLocks/>
          </p:cNvSpPr>
          <p:nvPr/>
        </p:nvSpPr>
        <p:spPr>
          <a:xfrm>
            <a:off x="611136" y="5414529"/>
            <a:ext cx="4972917" cy="1302338"/>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Logistic Regression- The model obtained following results:</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Accuracy:0.9011</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Sensitivity:0.9160</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Specificity:0.7812</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9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0"/>
            <a:ext cx="10686472" cy="1394691"/>
          </a:xfrm>
        </p:spPr>
        <p:txBody>
          <a:bodyPr>
            <a:normAutofit/>
          </a:bodyPr>
          <a:lstStyle/>
          <a:p>
            <a:pPr algn="l"/>
            <a:r>
              <a:rPr lang="en-US" sz="3600" b="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957323" y="2177122"/>
            <a:ext cx="9144000" cy="3682139"/>
          </a:xfrm>
        </p:spPr>
        <p:txBody>
          <a:bodyPr>
            <a:normAutofit fontScale="70000" lnSpcReduction="20000"/>
          </a:bodyPr>
          <a:lstStyle/>
          <a:p>
            <a:pPr algn="l"/>
            <a:r>
              <a:rPr lang="en-US" b="1" dirty="0">
                <a:latin typeface="Times New Roman" panose="02020603050405020304" pitchFamily="18" charset="0"/>
                <a:cs typeface="Times New Roman" panose="02020603050405020304" pitchFamily="18" charset="0"/>
              </a:rPr>
              <a:t>The important factors that lead to higher monthly income of an employee are:</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Job Level </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Total Working Years </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Job Role</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Age </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Years At Company</a:t>
            </a:r>
          </a:p>
          <a:p>
            <a:pPr algn="l"/>
            <a:r>
              <a:rPr lang="en-US" b="1" dirty="0">
                <a:latin typeface="Times New Roman" panose="02020603050405020304" pitchFamily="18" charset="0"/>
                <a:cs typeface="Times New Roman" panose="02020603050405020304" pitchFamily="18" charset="0"/>
              </a:rPr>
              <a:t>The important factors that lead to attrition are:</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Over Time</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Monthly Income</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Stock Option Level </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Marital Status</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Age</a:t>
            </a:r>
          </a:p>
          <a:p>
            <a:pPr algn="l"/>
            <a:endParaRPr lang="en-US" b="1"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639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0"/>
            <a:ext cx="10686472" cy="1394691"/>
          </a:xfrm>
        </p:spPr>
        <p:txBody>
          <a:bodyPr>
            <a:normAutofit/>
          </a:bodyPr>
          <a:lstStyle/>
          <a:p>
            <a:pPr algn="l"/>
            <a:r>
              <a:rPr lang="en-US" sz="3600" b="1" dirty="0">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957323" y="2161031"/>
            <a:ext cx="9144000" cy="4481815"/>
          </a:xfrm>
        </p:spPr>
        <p:txBody>
          <a:bodyPr>
            <a:normAutofit lnSpcReduction="10000"/>
          </a:bodyPr>
          <a:lstStyle/>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Summary</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Cleaning</a:t>
            </a:r>
          </a:p>
          <a:p>
            <a:pPr marL="800100" lvl="1"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Addressing missing values</a:t>
            </a:r>
          </a:p>
          <a:p>
            <a:pPr marL="800100" lvl="1"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Unimportant variables </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Exploratory Data Analysis(EDA)</a:t>
            </a:r>
          </a:p>
          <a:p>
            <a:pPr marL="800100" lvl="1"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Current Employees review on attrition</a:t>
            </a:r>
          </a:p>
          <a:p>
            <a:pPr marL="800100" lvl="1"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Correlation between numerical variables</a:t>
            </a:r>
          </a:p>
          <a:p>
            <a:pPr marL="800100" lvl="1"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Correlation between categorical variables</a:t>
            </a:r>
          </a:p>
          <a:p>
            <a:pPr marL="800100" lvl="1"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Graph for Monthly Income and numerical variables</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Model comparison for Salary</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Model comparison for Attrition</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Conclusion</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41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0"/>
            <a:ext cx="10686472" cy="1394691"/>
          </a:xfrm>
        </p:spPr>
        <p:txBody>
          <a:bodyPr>
            <a:normAutofit/>
          </a:bodyPr>
          <a:lstStyle/>
          <a:p>
            <a:pPr algn="l"/>
            <a:r>
              <a:rPr lang="en-US" sz="3600" b="1" dirty="0">
                <a:latin typeface="Times New Roman" panose="02020603050405020304" pitchFamily="18" charset="0"/>
                <a:cs typeface="Times New Roman" panose="02020603050405020304" pitchFamily="18" charset="0"/>
              </a:rPr>
              <a:t>Data Summary</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957323" y="3135911"/>
            <a:ext cx="9144000" cy="839621"/>
          </a:xfrm>
        </p:spPr>
        <p:txBody>
          <a:bodyPr>
            <a:normAutofit/>
          </a:bodyPr>
          <a:lstStyle/>
          <a:p>
            <a:pPr algn="l"/>
            <a:r>
              <a:rPr lang="en-US" b="1" dirty="0">
                <a:latin typeface="Times New Roman" panose="02020603050405020304" pitchFamily="18" charset="0"/>
                <a:cs typeface="Times New Roman" panose="02020603050405020304" pitchFamily="18" charset="0"/>
              </a:rPr>
              <a:t>In the dataset, there are 36 variables and 870 entries in which 27 variables are continuous variable and 9 categorical variables.</a:t>
            </a:r>
          </a:p>
          <a:p>
            <a:pPr algn="l"/>
            <a:endParaRPr lang="en-US"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000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664360" y="0"/>
            <a:ext cx="10686472" cy="1394691"/>
          </a:xfrm>
        </p:spPr>
        <p:txBody>
          <a:bodyPr>
            <a:normAutofit/>
          </a:bodyPr>
          <a:lstStyle/>
          <a:p>
            <a:pPr marL="457200" lvl="1" algn="l"/>
            <a:r>
              <a:rPr lang="en-US" sz="3600" b="1" dirty="0">
                <a:latin typeface="Times New Roman" panose="02020603050405020304" pitchFamily="18" charset="0"/>
                <a:cs typeface="Times New Roman" panose="02020603050405020304" pitchFamily="18" charset="0"/>
              </a:rPr>
              <a:t>Data Cleaning</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664360" y="2034308"/>
            <a:ext cx="6730739" cy="4162305"/>
          </a:xfrm>
        </p:spPr>
        <p:txBody>
          <a:bodyPr>
            <a:normAutofit/>
          </a:bodyPr>
          <a:lstStyle/>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Addressing missing values</a:t>
            </a:r>
          </a:p>
          <a:p>
            <a:pPr marL="800100" lvl="1"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No missing values were found in the given data set.</a:t>
            </a: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Unimportant Variables</a:t>
            </a:r>
          </a:p>
          <a:p>
            <a:pPr marL="800100" lvl="1"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Constant values</a:t>
            </a:r>
          </a:p>
          <a:p>
            <a:pPr marL="1257300" lvl="2"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Employee Count</a:t>
            </a:r>
          </a:p>
          <a:p>
            <a:pPr marL="1257300" lvl="2"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Standard Hours</a:t>
            </a:r>
          </a:p>
          <a:p>
            <a:pPr marL="1257300" lvl="2"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Over 18</a:t>
            </a:r>
          </a:p>
          <a:p>
            <a:pPr marL="800100" lvl="1"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No correlation variables with monthly income</a:t>
            </a:r>
          </a:p>
          <a:p>
            <a:pPr marL="1257300" lvl="2"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Hourly Rate</a:t>
            </a:r>
          </a:p>
          <a:p>
            <a:pPr marL="1257300" lvl="2"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Daily rate</a:t>
            </a:r>
          </a:p>
          <a:p>
            <a:pPr marL="1257300" lvl="2"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Monthly Rate</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8D5E048-1CAB-48AA-A63B-6146C02F7719}"/>
              </a:ext>
            </a:extLst>
          </p:cNvPr>
          <p:cNvPicPr>
            <a:picLocks noChangeAspect="1"/>
          </p:cNvPicPr>
          <p:nvPr/>
        </p:nvPicPr>
        <p:blipFill>
          <a:blip r:embed="rId4"/>
          <a:stretch>
            <a:fillRect/>
          </a:stretch>
        </p:blipFill>
        <p:spPr>
          <a:xfrm>
            <a:off x="7567749" y="2710249"/>
            <a:ext cx="4337381" cy="26767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6542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Current Employees review on attrition</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225655" y="2621025"/>
            <a:ext cx="5731305" cy="1189586"/>
          </a:xfrm>
        </p:spPr>
        <p:txBody>
          <a:bodyPr>
            <a:normAutofit/>
          </a:bodyPr>
          <a:lstStyle/>
          <a:p>
            <a:pPr algn="l"/>
            <a:r>
              <a:rPr lang="en-US" b="1" dirty="0">
                <a:latin typeface="Times New Roman" panose="02020603050405020304" pitchFamily="18" charset="0"/>
                <a:cs typeface="Times New Roman" panose="02020603050405020304" pitchFamily="18" charset="0"/>
              </a:rPr>
              <a:t>Among the 870 current employees, 730 employees says “No” to Attrition and 140 says “Yes” to Attrition.</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B36378-BE72-48D7-899F-DE5C13584C56}"/>
              </a:ext>
            </a:extLst>
          </p:cNvPr>
          <p:cNvPicPr>
            <a:picLocks noChangeAspect="1"/>
          </p:cNvPicPr>
          <p:nvPr/>
        </p:nvPicPr>
        <p:blipFill>
          <a:blip r:embed="rId4"/>
          <a:stretch>
            <a:fillRect/>
          </a:stretch>
        </p:blipFill>
        <p:spPr>
          <a:xfrm>
            <a:off x="6040097" y="1560117"/>
            <a:ext cx="5926248" cy="36573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69452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Plot for Monthly Income and Job Level</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225655" y="2898931"/>
            <a:ext cx="5968957" cy="1269657"/>
          </a:xfrm>
        </p:spPr>
        <p:txBody>
          <a:bodyPr>
            <a:normAutofit fontScale="92500" lnSpcReduction="20000"/>
          </a:bodyPr>
          <a:lstStyle/>
          <a:p>
            <a:pPr algn="l"/>
            <a:r>
              <a:rPr lang="en-US" b="1" dirty="0">
                <a:latin typeface="Times New Roman" panose="02020603050405020304" pitchFamily="18" charset="0"/>
                <a:cs typeface="Times New Roman" panose="02020603050405020304" pitchFamily="18" charset="0"/>
              </a:rPr>
              <a:t>A strong linear relationship is found between job level and monthly income.</a:t>
            </a:r>
          </a:p>
          <a:p>
            <a:pPr algn="l"/>
            <a:r>
              <a:rPr lang="en-US" b="1" dirty="0">
                <a:latin typeface="Times New Roman" panose="02020603050405020304" pitchFamily="18" charset="0"/>
                <a:cs typeface="Times New Roman" panose="02020603050405020304" pitchFamily="18" charset="0"/>
              </a:rPr>
              <a:t>We found that 90.56% of the monthly income is associated with the job level.</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DB71690-D683-4CBB-8F4B-49926D859DB0}"/>
              </a:ext>
            </a:extLst>
          </p:cNvPr>
          <p:cNvPicPr>
            <a:picLocks noChangeAspect="1"/>
          </p:cNvPicPr>
          <p:nvPr/>
        </p:nvPicPr>
        <p:blipFill>
          <a:blip r:embed="rId4"/>
          <a:stretch>
            <a:fillRect/>
          </a:stretch>
        </p:blipFill>
        <p:spPr>
          <a:xfrm>
            <a:off x="7212076" y="1649506"/>
            <a:ext cx="4075699" cy="46885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48669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Plot for Monthly Income and Total Working Years</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225655" y="2898931"/>
            <a:ext cx="5968957" cy="1269657"/>
          </a:xfrm>
        </p:spPr>
        <p:txBody>
          <a:bodyPr>
            <a:normAutofit fontScale="85000" lnSpcReduction="10000"/>
          </a:bodyPr>
          <a:lstStyle/>
          <a:p>
            <a:pPr algn="l"/>
            <a:r>
              <a:rPr lang="en-US" b="1" dirty="0">
                <a:latin typeface="Times New Roman" panose="02020603050405020304" pitchFamily="18" charset="0"/>
                <a:cs typeface="Times New Roman" panose="02020603050405020304" pitchFamily="18" charset="0"/>
              </a:rPr>
              <a:t>A  moderate linear relationship is found between total working years and monthly income.</a:t>
            </a:r>
          </a:p>
          <a:p>
            <a:pPr algn="l"/>
            <a:r>
              <a:rPr lang="en-US" b="1" dirty="0">
                <a:latin typeface="Times New Roman" panose="02020603050405020304" pitchFamily="18" charset="0"/>
                <a:cs typeface="Times New Roman" panose="02020603050405020304" pitchFamily="18" charset="0"/>
              </a:rPr>
              <a:t>We found that 60.61% of the monthly income is associated with the total working years .</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1AC6A38-9F1A-4A5A-868B-CBB42A1CD78F}"/>
              </a:ext>
            </a:extLst>
          </p:cNvPr>
          <p:cNvPicPr>
            <a:picLocks noChangeAspect="1"/>
          </p:cNvPicPr>
          <p:nvPr/>
        </p:nvPicPr>
        <p:blipFill>
          <a:blip r:embed="rId4"/>
          <a:stretch>
            <a:fillRect/>
          </a:stretch>
        </p:blipFill>
        <p:spPr>
          <a:xfrm>
            <a:off x="7651348" y="1873624"/>
            <a:ext cx="3796581" cy="43674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9292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331-97BF-4644-8492-DB14E03A5588}"/>
              </a:ext>
            </a:extLst>
          </p:cNvPr>
          <p:cNvSpPr>
            <a:spLocks noGrp="1"/>
          </p:cNvSpPr>
          <p:nvPr>
            <p:ph type="ctrTitle"/>
          </p:nvPr>
        </p:nvSpPr>
        <p:spPr>
          <a:xfrm>
            <a:off x="957323" y="1"/>
            <a:ext cx="10686472" cy="967666"/>
          </a:xfrm>
        </p:spPr>
        <p:txBody>
          <a:bodyPr>
            <a:normAutofit/>
          </a:bodyPr>
          <a:lstStyle/>
          <a:p>
            <a:pPr algn="l"/>
            <a:r>
              <a:rPr lang="en-US" sz="3600" b="1" dirty="0">
                <a:latin typeface="Times New Roman" panose="02020603050405020304" pitchFamily="18" charset="0"/>
                <a:cs typeface="Times New Roman" panose="02020603050405020304" pitchFamily="18" charset="0"/>
              </a:rPr>
              <a:t>Plot for Monthly Income and Years at Company</a:t>
            </a:r>
          </a:p>
        </p:txBody>
      </p:sp>
      <p:sp>
        <p:nvSpPr>
          <p:cNvPr id="3" name="Subtitle 2">
            <a:extLst>
              <a:ext uri="{FF2B5EF4-FFF2-40B4-BE49-F238E27FC236}">
                <a16:creationId xmlns:a16="http://schemas.microsoft.com/office/drawing/2014/main" id="{3CB4D669-B5D1-3C41-AB02-DB51AFFC5ECC}"/>
              </a:ext>
            </a:extLst>
          </p:cNvPr>
          <p:cNvSpPr>
            <a:spLocks noGrp="1"/>
          </p:cNvSpPr>
          <p:nvPr>
            <p:ph type="subTitle" idx="1"/>
          </p:nvPr>
        </p:nvSpPr>
        <p:spPr>
          <a:xfrm>
            <a:off x="225655" y="2898931"/>
            <a:ext cx="5968957" cy="1269657"/>
          </a:xfrm>
        </p:spPr>
        <p:txBody>
          <a:bodyPr>
            <a:normAutofit fontScale="92500" lnSpcReduction="20000"/>
          </a:bodyPr>
          <a:lstStyle/>
          <a:p>
            <a:pPr algn="l"/>
            <a:r>
              <a:rPr lang="en-US" b="1" dirty="0">
                <a:latin typeface="Times New Roman" panose="02020603050405020304" pitchFamily="18" charset="0"/>
                <a:cs typeface="Times New Roman" panose="02020603050405020304" pitchFamily="18" charset="0"/>
              </a:rPr>
              <a:t>A  moderate linear relationship is found between years at company and monthly income.</a:t>
            </a:r>
          </a:p>
          <a:p>
            <a:pPr algn="l"/>
            <a:r>
              <a:rPr lang="en-US" b="1" dirty="0">
                <a:latin typeface="Times New Roman" panose="02020603050405020304" pitchFamily="18" charset="0"/>
                <a:cs typeface="Times New Roman" panose="02020603050405020304" pitchFamily="18" charset="0"/>
              </a:rPr>
              <a:t>We found that 24.15% of the monthly income is associated with the years at company.</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1162D98-E720-4809-B3AD-722AFBE8025E}"/>
              </a:ext>
            </a:extLst>
          </p:cNvPr>
          <p:cNvPicPr>
            <a:picLocks noChangeAspect="1"/>
          </p:cNvPicPr>
          <p:nvPr/>
        </p:nvPicPr>
        <p:blipFill>
          <a:blip r:embed="rId4"/>
          <a:stretch>
            <a:fillRect/>
          </a:stretch>
        </p:blipFill>
        <p:spPr>
          <a:xfrm>
            <a:off x="7489984" y="2106706"/>
            <a:ext cx="3826325" cy="44016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51316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2000</Words>
  <Application>Microsoft Office PowerPoint</Application>
  <PresentationFormat>Widescreen</PresentationFormat>
  <Paragraphs>254</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MSDS 6306: Case Study 2</vt:lpstr>
      <vt:lpstr>Executive Summary</vt:lpstr>
      <vt:lpstr>Agenda</vt:lpstr>
      <vt:lpstr>Data Summary</vt:lpstr>
      <vt:lpstr>Data Cleaning</vt:lpstr>
      <vt:lpstr>Current Employees review on attrition</vt:lpstr>
      <vt:lpstr>Plot for Monthly Income and Job Level</vt:lpstr>
      <vt:lpstr>Plot for Monthly Income and Total Working Years</vt:lpstr>
      <vt:lpstr>Plot for Monthly Income and Years at Company</vt:lpstr>
      <vt:lpstr>Plot for Monthly Income and Years in current role</vt:lpstr>
      <vt:lpstr>Feature selection for salary model</vt:lpstr>
      <vt:lpstr>Plot for Monthly income and job level</vt:lpstr>
      <vt:lpstr>Plot for Monthly income and total working years</vt:lpstr>
      <vt:lpstr>Plot for Monthly income and job role</vt:lpstr>
      <vt:lpstr>Plot for Monthly income and Years at company</vt:lpstr>
      <vt:lpstr>Plot for Monthly income and Years at company</vt:lpstr>
      <vt:lpstr>Model for Monthly Income</vt:lpstr>
      <vt:lpstr>Feature selection for attrition model</vt:lpstr>
      <vt:lpstr>Plot for Attrition and Over Time</vt:lpstr>
      <vt:lpstr>Plot for Attrition and Monthly Income</vt:lpstr>
      <vt:lpstr>Plot for Attrition and Stock Option Level</vt:lpstr>
      <vt:lpstr>Plot for Attrition and Age</vt:lpstr>
      <vt:lpstr>Plot for Attrition and Marital Status</vt:lpstr>
      <vt:lpstr>Model for Attrition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6306: Case Study 2</dc:title>
  <dc:creator>Patel, Rashmi</dc:creator>
  <cp:lastModifiedBy>Arth Patel</cp:lastModifiedBy>
  <cp:revision>101</cp:revision>
  <dcterms:created xsi:type="dcterms:W3CDTF">2021-04-15T21:57:47Z</dcterms:created>
  <dcterms:modified xsi:type="dcterms:W3CDTF">2021-04-18T02:29:01Z</dcterms:modified>
</cp:coreProperties>
</file>