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2" r:id="rId4"/>
    <p:sldId id="263" r:id="rId5"/>
    <p:sldId id="264" r:id="rId6"/>
    <p:sldId id="265" r:id="rId7"/>
    <p:sldId id="266" r:id="rId8"/>
    <p:sldId id="273" r:id="rId9"/>
    <p:sldId id="267" r:id="rId10"/>
    <p:sldId id="268" r:id="rId11"/>
    <p:sldId id="269" r:id="rId12"/>
    <p:sldId id="270" r:id="rId13"/>
    <p:sldId id="271" r:id="rId14"/>
    <p:sldId id="272" r:id="rId15"/>
    <p:sldId id="274" r:id="rId16"/>
    <p:sldId id="275"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33" autoAdjust="0"/>
    <p:restoredTop sz="94522"/>
  </p:normalViewPr>
  <p:slideViewPr>
    <p:cSldViewPr snapToGrid="0" snapToObjects="1">
      <p:cViewPr varScale="1">
        <p:scale>
          <a:sx n="81" d="100"/>
          <a:sy n="81" d="100"/>
        </p:scale>
        <p:origin x="10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12/8/2022</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12/8/2022</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12/8/2022</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12/8/2022</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12/8/2022</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12/8/2022</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12/8/2022</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12/8/2022</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12/8/2022</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12/8/2022</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12/8/2022</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12/8/2022</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kaggle.com/sudalairajkumar/novel-corona-virus-2019-dataset"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2648932" y="3936583"/>
            <a:ext cx="6598763" cy="1398988"/>
          </a:xfrm>
        </p:spPr>
        <p:txBody>
          <a:bodyPr>
            <a:normAutofit/>
          </a:bodyPr>
          <a:lstStyle/>
          <a:p>
            <a:pPr>
              <a:spcBef>
                <a:spcPts val="1600"/>
              </a:spcBef>
            </a:pPr>
            <a:r>
              <a:rPr lang="en-US" sz="2800" b="1" dirty="0">
                <a:solidFill>
                  <a:schemeClr val="bg1"/>
                </a:solidFill>
              </a:rPr>
              <a:t>INFO 5709 FALL 2022</a:t>
            </a:r>
          </a:p>
          <a:p>
            <a:pPr>
              <a:spcBef>
                <a:spcPts val="0"/>
              </a:spcBef>
            </a:pPr>
            <a:r>
              <a:rPr lang="en-US" sz="2000" b="1" dirty="0">
                <a:solidFill>
                  <a:schemeClr val="bg1"/>
                </a:solidFill>
              </a:rPr>
              <a:t>RASHMI JAKKANI</a:t>
            </a:r>
          </a:p>
          <a:p>
            <a:pPr>
              <a:spcBef>
                <a:spcPts val="0"/>
              </a:spcBef>
            </a:pPr>
            <a:r>
              <a:rPr lang="en-US" sz="2000" b="1" dirty="0">
                <a:solidFill>
                  <a:schemeClr val="bg1"/>
                </a:solidFill>
              </a:rPr>
              <a:t>11445421</a:t>
            </a:r>
          </a:p>
          <a:p>
            <a:pPr>
              <a:spcBef>
                <a:spcPts val="0"/>
              </a:spcBef>
            </a:pPr>
            <a:r>
              <a:rPr lang="en-US" sz="2000" b="1" dirty="0">
                <a:solidFill>
                  <a:schemeClr val="bg1"/>
                </a:solidFill>
              </a:rPr>
              <a:t>rj0233</a:t>
            </a:r>
          </a:p>
          <a:p>
            <a:pPr>
              <a:spcBef>
                <a:spcPts val="0"/>
              </a:spcBef>
            </a:pPr>
            <a:endParaRPr lang="en-US" sz="1400" dirty="0">
              <a:solidFill>
                <a:schemeClr val="bg1"/>
              </a:solidFill>
              <a:latin typeface="+mj-lt"/>
            </a:endParaRP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indent="0">
              <a:buNone/>
            </a:pPr>
            <a:r>
              <a:rPr lang="en-US" sz="1800" b="1" dirty="0">
                <a:solidFill>
                  <a:srgbClr val="333333"/>
                </a:solidFill>
                <a:cs typeface="Times New Roman" panose="02020603050405020304" pitchFamily="18" charset="0"/>
              </a:rPr>
              <a:t>2.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was the overall trend of confirmed covid-19 cases throughout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333333"/>
              </a:solidFill>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Visualization &amp; 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67A597-BF75-1582-209E-613CD4FEF009}"/>
              </a:ext>
            </a:extLst>
          </p:cNvPr>
          <p:cNvPicPr>
            <a:picLocks noChangeAspect="1"/>
          </p:cNvPicPr>
          <p:nvPr/>
        </p:nvPicPr>
        <p:blipFill>
          <a:blip r:embed="rId4"/>
          <a:stretch>
            <a:fillRect/>
          </a:stretch>
        </p:blipFill>
        <p:spPr>
          <a:xfrm>
            <a:off x="2469824" y="1884362"/>
            <a:ext cx="6504494" cy="3089275"/>
          </a:xfrm>
          <a:prstGeom prst="rect">
            <a:avLst/>
          </a:prstGeom>
        </p:spPr>
      </p:pic>
    </p:spTree>
    <p:extLst>
      <p:ext uri="{BB962C8B-B14F-4D97-AF65-F5344CB8AC3E}">
        <p14:creationId xmlns:p14="http://schemas.microsoft.com/office/powerpoint/2010/main" val="1883232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342900" indent="-342900">
              <a:buAutoNum type="arabicPeriod" startAt="3"/>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are the top 10 countries in recovery rates?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333333"/>
              </a:solidFill>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Visualization &amp; 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288210-7C11-5568-F33C-166D49DAB525}"/>
              </a:ext>
            </a:extLst>
          </p:cNvPr>
          <p:cNvPicPr>
            <a:picLocks noChangeAspect="1"/>
          </p:cNvPicPr>
          <p:nvPr/>
        </p:nvPicPr>
        <p:blipFill>
          <a:blip r:embed="rId4"/>
          <a:stretch>
            <a:fillRect/>
          </a:stretch>
        </p:blipFill>
        <p:spPr>
          <a:xfrm>
            <a:off x="2771480" y="1707197"/>
            <a:ext cx="5582580" cy="3760349"/>
          </a:xfrm>
          <a:prstGeom prst="rect">
            <a:avLst/>
          </a:prstGeom>
        </p:spPr>
      </p:pic>
    </p:spTree>
    <p:extLst>
      <p:ext uri="{BB962C8B-B14F-4D97-AF65-F5344CB8AC3E}">
        <p14:creationId xmlns:p14="http://schemas.microsoft.com/office/powerpoint/2010/main" val="195396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indent="0">
              <a:buNone/>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What are the top 5 countries with maximum deaths?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333333"/>
              </a:solidFill>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Visualization &amp; 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14238B-AA46-0CD4-DBCB-CAF3159B9602}"/>
              </a:ext>
            </a:extLst>
          </p:cNvPr>
          <p:cNvPicPr>
            <a:picLocks noChangeAspect="1"/>
          </p:cNvPicPr>
          <p:nvPr/>
        </p:nvPicPr>
        <p:blipFill>
          <a:blip r:embed="rId4"/>
          <a:stretch>
            <a:fillRect/>
          </a:stretch>
        </p:blipFill>
        <p:spPr>
          <a:xfrm>
            <a:off x="3214540" y="1981199"/>
            <a:ext cx="4624535" cy="3307237"/>
          </a:xfrm>
          <a:prstGeom prst="rect">
            <a:avLst/>
          </a:prstGeom>
        </p:spPr>
      </p:pic>
    </p:spTree>
    <p:extLst>
      <p:ext uri="{BB962C8B-B14F-4D97-AF65-F5344CB8AC3E}">
        <p14:creationId xmlns:p14="http://schemas.microsoft.com/office/powerpoint/2010/main" val="126857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indent="0">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What are the states that were worst hit by covid-19 deaths in India?</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Visualization &amp; 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6C0973-BB26-0325-9C90-83022A83F90B}"/>
              </a:ext>
            </a:extLst>
          </p:cNvPr>
          <p:cNvPicPr>
            <a:picLocks noChangeAspect="1"/>
          </p:cNvPicPr>
          <p:nvPr/>
        </p:nvPicPr>
        <p:blipFill>
          <a:blip r:embed="rId4"/>
          <a:stretch>
            <a:fillRect/>
          </a:stretch>
        </p:blipFill>
        <p:spPr>
          <a:xfrm>
            <a:off x="3205113" y="1569084"/>
            <a:ext cx="5278487" cy="3983303"/>
          </a:xfrm>
          <a:prstGeom prst="rect">
            <a:avLst/>
          </a:prstGeom>
        </p:spPr>
      </p:pic>
    </p:spTree>
    <p:extLst>
      <p:ext uri="{BB962C8B-B14F-4D97-AF65-F5344CB8AC3E}">
        <p14:creationId xmlns:p14="http://schemas.microsoft.com/office/powerpoint/2010/main" val="24419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indent="0">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Which country dealt with covid-19 in the most effective way?</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333333"/>
              </a:solidFill>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Visualization &amp; 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746B2B-9D26-1133-67EE-2A31028F617A}"/>
              </a:ext>
            </a:extLst>
          </p:cNvPr>
          <p:cNvPicPr>
            <a:picLocks noChangeAspect="1"/>
          </p:cNvPicPr>
          <p:nvPr/>
        </p:nvPicPr>
        <p:blipFill>
          <a:blip r:embed="rId4"/>
          <a:stretch>
            <a:fillRect/>
          </a:stretch>
        </p:blipFill>
        <p:spPr>
          <a:xfrm>
            <a:off x="3139126" y="1838227"/>
            <a:ext cx="4901938" cy="3459637"/>
          </a:xfrm>
          <a:prstGeom prst="rect">
            <a:avLst/>
          </a:prstGeom>
        </p:spPr>
      </p:pic>
    </p:spTree>
    <p:extLst>
      <p:ext uri="{BB962C8B-B14F-4D97-AF65-F5344CB8AC3E}">
        <p14:creationId xmlns:p14="http://schemas.microsoft.com/office/powerpoint/2010/main" val="84001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indent="0" algn="just">
              <a:buNone/>
            </a:pPr>
            <a:r>
              <a:rPr lang="en-US" dirty="0">
                <a:solidFill>
                  <a:srgbClr val="000000"/>
                </a:solidFill>
                <a:effectLst/>
                <a:ea typeface="Calibri" panose="020F0502020204030204" pitchFamily="34" charset="0"/>
                <a:cs typeface="Times New Roman" panose="02020603050405020304" pitchFamily="18" charset="0"/>
              </a:rPr>
              <a:t>From all the visualizations and observations, the United States has the highest number of covid cases, Argentina has the highest recovery rate, the US has the highest count of deaths, and France is the most affected country. Initially, there is a graduate raise in covid cases but in between it has become constant with a high number of confirmed cases and gradually decreased by the end of the year throughout 2020. In particular, there are some states in India that are deadly affected by covid-19. </a:t>
            </a:r>
            <a:endParaRPr lang="en-US" dirty="0">
              <a:effectLst/>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333333"/>
              </a:solidFill>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78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indent="0">
              <a:buNone/>
            </a:pPr>
            <a:endPar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endParaRPr>
          </a:p>
          <a:p>
            <a:pPr marL="0" indent="0">
              <a:buNone/>
            </a:pP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https://www.kaggle.com/sudalairajkumar/novel-corona-virus-2019-dataset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52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17</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801789" y="365125"/>
            <a:ext cx="10677965" cy="754769"/>
          </a:xfrm>
        </p:spPr>
        <p:txBody>
          <a:bodyPr>
            <a:normAutofit/>
          </a:bodyPr>
          <a:lstStyle/>
          <a:p>
            <a:r>
              <a:rPr lang="en-US" b="1" dirty="0">
                <a:solidFill>
                  <a:srgbClr val="079418"/>
                </a:solidFill>
              </a:rPr>
              <a:t>Thank You</a:t>
            </a:r>
            <a:endParaRPr lang="en-US" dirty="0"/>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2033194" y="2775476"/>
            <a:ext cx="7949901" cy="2430451"/>
          </a:xfrm>
        </p:spPr>
        <p:txBody>
          <a:bodyPr>
            <a:normAutofit/>
          </a:bodyPr>
          <a:lstStyle/>
          <a:p>
            <a:pPr marL="0" indent="0" algn="ctr">
              <a:lnSpc>
                <a:spcPct val="100000"/>
              </a:lnSpc>
              <a:spcBef>
                <a:spcPts val="1600"/>
              </a:spcBef>
              <a:buNone/>
            </a:pPr>
            <a:r>
              <a:rPr lang="en-US" sz="4000" b="1" dirty="0">
                <a:solidFill>
                  <a:schemeClr val="bg1"/>
                </a:solidFill>
              </a:rPr>
              <a:t>COVID-19 DATA ANALYSIS</a:t>
            </a:r>
            <a:endParaRPr lang="en-US" sz="4000" dirty="0">
              <a:solidFill>
                <a:schemeClr val="bg1"/>
              </a:solidFill>
            </a:endParaRPr>
          </a:p>
          <a:p>
            <a:pPr marL="0" indent="0" algn="ctr">
              <a:lnSpc>
                <a:spcPct val="110000"/>
              </a:lnSpc>
              <a:buNone/>
            </a:pPr>
            <a:r>
              <a:rPr lang="en-US" sz="2000" dirty="0">
                <a:solidFill>
                  <a:schemeClr val="bg1"/>
                </a:solidFill>
              </a:rPr>
              <a:t>This project is about the analysis of covid-19 data in 2020 from many countries</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lnSpcReduction="10000"/>
          </a:bodyPr>
          <a:lstStyle/>
          <a:p>
            <a:pPr algn="l">
              <a:buFont typeface="+mj-lt"/>
              <a:buAutoNum type="arabicPeriod"/>
            </a:pPr>
            <a:r>
              <a:rPr lang="en-US" dirty="0">
                <a:solidFill>
                  <a:srgbClr val="333333"/>
                </a:solidFill>
                <a:cs typeface="Times New Roman" panose="02020603050405020304" pitchFamily="18" charset="0"/>
              </a:rPr>
              <a:t>Introduction</a:t>
            </a:r>
          </a:p>
          <a:p>
            <a:pPr algn="l">
              <a:buFont typeface="+mj-lt"/>
              <a:buAutoNum type="arabicPeriod"/>
            </a:pPr>
            <a:r>
              <a:rPr lang="en-US" b="0" i="0" dirty="0">
                <a:solidFill>
                  <a:srgbClr val="333333"/>
                </a:solidFill>
                <a:effectLst/>
                <a:cs typeface="Times New Roman" panose="02020603050405020304" pitchFamily="18" charset="0"/>
              </a:rPr>
              <a:t>Background</a:t>
            </a:r>
          </a:p>
          <a:p>
            <a:pPr>
              <a:buFont typeface="+mj-lt"/>
              <a:buAutoNum type="arabicPeriod"/>
            </a:pPr>
            <a:r>
              <a:rPr lang="en-US" b="0" i="0" dirty="0">
                <a:solidFill>
                  <a:srgbClr val="333333"/>
                </a:solidFill>
                <a:effectLst/>
                <a:cs typeface="Times New Roman" panose="02020603050405020304" pitchFamily="18" charset="0"/>
              </a:rPr>
              <a:t>Data set </a:t>
            </a:r>
            <a:endParaRPr lang="en-US" dirty="0">
              <a:solidFill>
                <a:srgbClr val="333333"/>
              </a:solidFill>
              <a:cs typeface="Times New Roman" panose="02020603050405020304" pitchFamily="18" charset="0"/>
            </a:endParaRPr>
          </a:p>
          <a:p>
            <a:pPr>
              <a:buFont typeface="+mj-lt"/>
              <a:buAutoNum type="arabicPeriod"/>
            </a:pPr>
            <a:r>
              <a:rPr lang="en-US" dirty="0">
                <a:solidFill>
                  <a:srgbClr val="333333"/>
                </a:solidFill>
                <a:cs typeface="Times New Roman" panose="02020603050405020304" pitchFamily="18" charset="0"/>
              </a:rPr>
              <a:t>Data Cleaning</a:t>
            </a:r>
            <a:endParaRPr lang="en-US" b="0" i="0" dirty="0">
              <a:solidFill>
                <a:srgbClr val="333333"/>
              </a:solidFill>
              <a:effectLst/>
              <a:cs typeface="Times New Roman" panose="02020603050405020304" pitchFamily="18" charset="0"/>
            </a:endParaRPr>
          </a:p>
          <a:p>
            <a:pPr algn="l">
              <a:buFont typeface="+mj-lt"/>
              <a:buAutoNum type="arabicPeriod"/>
            </a:pPr>
            <a:r>
              <a:rPr lang="en-US" b="0" i="0" dirty="0">
                <a:solidFill>
                  <a:srgbClr val="333333"/>
                </a:solidFill>
                <a:effectLst/>
                <a:cs typeface="Times New Roman" panose="02020603050405020304" pitchFamily="18" charset="0"/>
              </a:rPr>
              <a:t>Exploratory Data Analysis</a:t>
            </a:r>
          </a:p>
          <a:p>
            <a:pPr algn="l">
              <a:buFont typeface="+mj-lt"/>
              <a:buAutoNum type="arabicPeriod"/>
            </a:pPr>
            <a:r>
              <a:rPr lang="en-US" b="0" i="0" dirty="0">
                <a:solidFill>
                  <a:srgbClr val="333333"/>
                </a:solidFill>
                <a:effectLst/>
                <a:cs typeface="Times New Roman" panose="02020603050405020304" pitchFamily="18" charset="0"/>
              </a:rPr>
              <a:t>Tools Used</a:t>
            </a:r>
          </a:p>
          <a:p>
            <a:pPr algn="l">
              <a:buFont typeface="+mj-lt"/>
              <a:buAutoNum type="arabicPeriod"/>
            </a:pPr>
            <a:r>
              <a:rPr lang="en-US" b="0" i="0" dirty="0">
                <a:solidFill>
                  <a:srgbClr val="333333"/>
                </a:solidFill>
                <a:effectLst/>
                <a:cs typeface="Times New Roman" panose="02020603050405020304" pitchFamily="18" charset="0"/>
              </a:rPr>
              <a:t>Data Visualization and Results</a:t>
            </a:r>
          </a:p>
          <a:p>
            <a:pPr algn="l">
              <a:buFont typeface="+mj-lt"/>
              <a:buAutoNum type="arabicPeriod"/>
            </a:pPr>
            <a:r>
              <a:rPr lang="en-US" b="0" i="0" dirty="0">
                <a:solidFill>
                  <a:srgbClr val="333333"/>
                </a:solidFill>
                <a:effectLst/>
                <a:cs typeface="Times New Roman" panose="02020603050405020304" pitchFamily="18" charset="0"/>
              </a:rPr>
              <a:t>Conclusion</a:t>
            </a:r>
          </a:p>
          <a:p>
            <a:pPr algn="l">
              <a:buFont typeface="+mj-lt"/>
              <a:buAutoNum type="arabicPeriod"/>
            </a:pPr>
            <a:r>
              <a:rPr lang="en-US" b="0" i="0" dirty="0">
                <a:solidFill>
                  <a:srgbClr val="333333"/>
                </a:solidFill>
                <a:effectLst/>
                <a:cs typeface="Times New Roman" panose="02020603050405020304" pitchFamily="18" charset="0"/>
              </a:rPr>
              <a:t>References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mn-lt"/>
                <a:cs typeface="Times New Roman" panose="02020603050405020304" pitchFamily="18" charset="0"/>
              </a:rPr>
              <a:t>Agenda:</a:t>
            </a:r>
            <a:endParaRPr lang="en-US" dirty="0">
              <a:latin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0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r>
              <a:rPr lang="en-US" sz="2000" dirty="0">
                <a:ea typeface="Calibri" panose="020F0502020204030204" pitchFamily="34" charset="0"/>
              </a:rPr>
              <a:t>T</a:t>
            </a:r>
            <a:r>
              <a:rPr lang="en-US" sz="2000" dirty="0">
                <a:effectLst/>
                <a:ea typeface="Calibri" panose="020F0502020204030204" pitchFamily="34" charset="0"/>
              </a:rPr>
              <a:t>o analyze the Covid-19 data which includes the death count, confirmed cases, etc.</a:t>
            </a:r>
          </a:p>
          <a:p>
            <a:r>
              <a:rPr lang="en-US" sz="2000" dirty="0">
                <a:effectLst/>
                <a:ea typeface="Calibri" panose="020F0502020204030204" pitchFamily="34" charset="0"/>
              </a:rPr>
              <a:t>Covid-19 is caused by a coronavirus called SARS-CoV-2. It was first identified in Wuhan, China</a:t>
            </a:r>
          </a:p>
          <a:p>
            <a:r>
              <a:rPr lang="en-US" sz="2000" dirty="0">
                <a:effectLst/>
                <a:ea typeface="Calibri" panose="020F0502020204030204" pitchFamily="34" charset="0"/>
              </a:rPr>
              <a:t>This affects most old age people, especially those who have heart or lung or diabetes diseases will have a higher risk.</a:t>
            </a:r>
          </a:p>
          <a:p>
            <a:r>
              <a:rPr lang="en-US" sz="2000" dirty="0">
                <a:effectLst/>
                <a:ea typeface="Calibri" panose="020F0502020204030204" pitchFamily="34" charset="0"/>
              </a:rPr>
              <a:t>Most people infected with this virus have experienced mild to moderate illness and also recover without requiring special treatment</a:t>
            </a:r>
            <a:endParaRPr lang="en-US" sz="2000" dirty="0">
              <a:ea typeface="Calibri" panose="020F0502020204030204" pitchFamily="34" charset="0"/>
            </a:endParaRPr>
          </a:p>
          <a:p>
            <a:r>
              <a:rPr lang="en-US" sz="2000" dirty="0">
                <a:effectLst/>
                <a:ea typeface="Calibri" panose="020F0502020204030204" pitchFamily="34" charset="0"/>
              </a:rPr>
              <a:t>The best way to prevent and slow down the spreading of this virus is to be well-informed by wearing face masks and sanitizing hands</a:t>
            </a:r>
          </a:p>
          <a:p>
            <a:r>
              <a:rPr lang="en-US" sz="2000" dirty="0">
                <a:effectLst/>
                <a:ea typeface="Calibri" panose="020F0502020204030204" pitchFamily="34" charset="0"/>
              </a:rPr>
              <a:t>Getting vaccinated is also so important due to which the covid cases have got reduced</a:t>
            </a:r>
            <a:endParaRPr lang="en-US" sz="2000" dirty="0">
              <a:ea typeface="Calibri" panose="020F0502020204030204" pitchFamily="34" charset="0"/>
            </a:endParaRPr>
          </a:p>
          <a:p>
            <a:r>
              <a:rPr lang="en-US" sz="2000" dirty="0">
                <a:effectLst/>
                <a:ea typeface="Calibri" panose="020F0502020204030204" pitchFamily="34" charset="0"/>
              </a:rPr>
              <a:t>This virus can spread from an infected person’s mouth or nose in small liquid particles when they cough, sneeze, speak, etc. </a:t>
            </a:r>
          </a:p>
          <a:p>
            <a:pPr algn="l">
              <a:buFont typeface="+mj-lt"/>
              <a:buAutoNum type="arabicPeriod"/>
            </a:pPr>
            <a:endParaRPr lang="en-US" sz="17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mn-lt"/>
                <a:cs typeface="Times New Roman" panose="02020603050405020304" pitchFamily="18" charset="0"/>
              </a:rPr>
              <a:t>Introduction</a:t>
            </a:r>
            <a:r>
              <a:rPr lang="en-US" b="1" dirty="0">
                <a:solidFill>
                  <a:srgbClr val="079418"/>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9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l">
              <a:buFont typeface="+mj-lt"/>
              <a:buAutoNum type="arabicPeriod"/>
            </a:pPr>
            <a:r>
              <a:rPr lang="en-US" sz="2000" dirty="0">
                <a:effectLst/>
                <a:ea typeface="Calibri" panose="020F0502020204030204" pitchFamily="34" charset="0"/>
              </a:rPr>
              <a:t>In late December 2019,</a:t>
            </a:r>
            <a:r>
              <a:rPr lang="en-US" sz="2000" b="1" dirty="0">
                <a:effectLst/>
                <a:ea typeface="Calibri" panose="020F0502020204030204" pitchFamily="34" charset="0"/>
              </a:rPr>
              <a:t> </a:t>
            </a:r>
            <a:r>
              <a:rPr lang="en-US" sz="2000" dirty="0">
                <a:effectLst/>
                <a:ea typeface="Calibri" panose="020F0502020204030204" pitchFamily="34" charset="0"/>
              </a:rPr>
              <a:t>a new virus was identified in China causing respiratory diseases including pneumonia</a:t>
            </a:r>
          </a:p>
          <a:p>
            <a:pPr algn="l">
              <a:buFont typeface="+mj-lt"/>
              <a:buAutoNum type="arabicPeriod"/>
            </a:pPr>
            <a:r>
              <a:rPr lang="en-US" sz="2000" dirty="0">
                <a:effectLst/>
                <a:ea typeface="Calibri" panose="020F0502020204030204" pitchFamily="34" charset="0"/>
              </a:rPr>
              <a:t>It was originally named as Novel coronavirus and the World Health Organization (WHO) advised some language associated with the virus. And then named the virus causing the infection as severe acute respiratory syndrome coronavirus 2 (SARS-CoV-2). </a:t>
            </a:r>
          </a:p>
          <a:p>
            <a:pPr>
              <a:buFont typeface="+mj-lt"/>
              <a:buAutoNum type="arabicPeriod"/>
            </a:pPr>
            <a:r>
              <a:rPr lang="en-US" sz="2000" dirty="0">
                <a:effectLst/>
                <a:ea typeface="Calibri" panose="020F0502020204030204" pitchFamily="34" charset="0"/>
                <a:cs typeface="Times New Roman" panose="02020603050405020304" pitchFamily="18" charset="0"/>
              </a:rPr>
              <a:t>The disease caused as a result of infection is named – coronavirus disease (COVID-19). It has been categorized as an airborne High consequence Infectious disease. </a:t>
            </a:r>
          </a:p>
          <a:p>
            <a:pPr>
              <a:buFont typeface="+mj-lt"/>
              <a:buAutoNum type="arabicPeriod"/>
            </a:pPr>
            <a:r>
              <a:rPr lang="en-US" sz="2000" dirty="0">
                <a:effectLst/>
                <a:ea typeface="Calibri" panose="020F0502020204030204" pitchFamily="34" charset="0"/>
                <a:cs typeface="Times New Roman" panose="02020603050405020304" pitchFamily="18" charset="0"/>
              </a:rPr>
              <a:t>Within a few days, SARS-CoV-2 is spreading among people globally and can be seen on the WHO situation reports dashboard which is updated daily. As a viral infection, antibodies are not an effective treatment and there are vaccinations available.</a:t>
            </a:r>
          </a:p>
          <a:p>
            <a:pPr algn="l">
              <a:buFont typeface="+mj-lt"/>
              <a:buAutoNum type="arabicPeriod"/>
            </a:pPr>
            <a:r>
              <a:rPr lang="en-US" sz="2000" dirty="0">
                <a:effectLst/>
                <a:ea typeface="Calibri" panose="020F0502020204030204" pitchFamily="34" charset="0"/>
              </a:rPr>
              <a:t>As we all know there are some symptoms to know whether this virus is infected or not like fever, cough, shortness of breath, fatigue, body aches, headache, loss of smell or taste, sore throat, diarrhea, and vomiting</a:t>
            </a:r>
          </a:p>
          <a:p>
            <a:pPr algn="l">
              <a:buFont typeface="+mj-lt"/>
              <a:buAutoNum type="arabicPeriod"/>
            </a:pPr>
            <a:endParaRPr lang="en-US" sz="20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57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rmAutofit/>
          </a:bodyPr>
          <a:lstStyle/>
          <a:p>
            <a:pPr algn="just"/>
            <a:r>
              <a:rPr lang="en-US" sz="2000" dirty="0">
                <a:effectLst/>
                <a:ea typeface="Calibri" panose="020F0502020204030204" pitchFamily="34" charset="0"/>
              </a:rPr>
              <a:t>The covid-19 dataset is collected from the Kaggle website. </a:t>
            </a:r>
          </a:p>
          <a:p>
            <a:pPr algn="just"/>
            <a:r>
              <a:rPr lang="en-US" sz="2000" dirty="0">
                <a:effectLst/>
                <a:ea typeface="Calibri" panose="020F0502020204030204" pitchFamily="34" charset="0"/>
              </a:rPr>
              <a:t>It is a large dataset which 8 columns and 17 thousand rows collecting data on people infected with covid-19. </a:t>
            </a:r>
          </a:p>
          <a:p>
            <a:pPr algn="just"/>
            <a:r>
              <a:rPr lang="en-US" sz="2000" dirty="0">
                <a:effectLst/>
                <a:ea typeface="Calibri" panose="020F0502020204030204" pitchFamily="34" charset="0"/>
              </a:rPr>
              <a:t>This dataset consists of columns like country/region which has a list of many countries, state/province which has a list of many states, observation date which has the dates of covid-19 observed, confirm cases, count of deaths, recovered cases list, and the last date update of the information provided. </a:t>
            </a:r>
          </a:p>
          <a:p>
            <a:pPr algn="just"/>
            <a:r>
              <a:rPr lang="en-US" sz="2000" dirty="0">
                <a:effectLst/>
                <a:ea typeface="Calibri" panose="020F0502020204030204" pitchFamily="34" charset="0"/>
              </a:rPr>
              <a:t>This dataset contains two types of variables, our analysis is majorly dependent on the numeric type. </a:t>
            </a:r>
          </a:p>
          <a:p>
            <a:pPr algn="just"/>
            <a:r>
              <a:rPr lang="en-US" sz="2000" dirty="0">
                <a:effectLst/>
                <a:ea typeface="Calibri" panose="020F0502020204030204" pitchFamily="34" charset="0"/>
              </a:rPr>
              <a:t>The number of deaths from covid-19 from each region to each country can be found by doing an exploratory data analysis on this dataset so that I can know the trends of the number of deaths per area as it is important to know the trends of covid-19 in every corner of the world</a:t>
            </a:r>
            <a:endParaRPr lang="en-US" sz="20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58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marR="0" indent="0" algn="just">
              <a:lnSpc>
                <a:spcPct val="150000"/>
              </a:lnSpc>
              <a:spcBef>
                <a:spcPts val="0"/>
              </a:spcBef>
              <a:spcAft>
                <a:spcPts val="800"/>
              </a:spcAft>
              <a:buNone/>
            </a:pPr>
            <a:r>
              <a:rPr lang="en-US" sz="1800" b="1" u="sng" dirty="0">
                <a:effectLst/>
                <a:ea typeface="Calibri" panose="020F0502020204030204" pitchFamily="34" charset="0"/>
                <a:cs typeface="Times New Roman" panose="02020603050405020304" pitchFamily="18" charset="0"/>
              </a:rPr>
              <a:t>Data Cleaning:</a:t>
            </a:r>
            <a:endParaRPr lang="en-US" sz="1800" dirty="0">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ea typeface="Calibri" panose="020F0502020204030204" pitchFamily="34" charset="0"/>
                <a:cs typeface="Times New Roman" panose="02020603050405020304" pitchFamily="18" charset="0"/>
              </a:rPr>
              <a:t>It is a process of cleaning the dataset if the dataset contains any unwanted columns, null values, missing values, incorrect format, removing incorrect values, or any errors in structure.</a:t>
            </a:r>
          </a:p>
          <a:p>
            <a:pPr marL="0" marR="0" indent="0" algn="just">
              <a:lnSpc>
                <a:spcPct val="150000"/>
              </a:lnSpc>
              <a:spcBef>
                <a:spcPts val="0"/>
              </a:spcBef>
              <a:spcAft>
                <a:spcPts val="800"/>
              </a:spcAft>
              <a:buNone/>
            </a:pPr>
            <a:r>
              <a:rPr lang="en-US" sz="1800" b="1" u="sng" dirty="0">
                <a:effectLst/>
                <a:ea typeface="Calibri" panose="020F0502020204030204" pitchFamily="34" charset="0"/>
                <a:cs typeface="Times New Roman" panose="02020603050405020304" pitchFamily="18" charset="0"/>
              </a:rPr>
              <a:t>Exploratory Data Analysis:</a:t>
            </a:r>
            <a:endParaRPr lang="en-US" sz="1800" dirty="0">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solidFill>
                  <a:srgbClr val="000000"/>
                </a:solidFill>
                <a:effectLst/>
                <a:ea typeface="Calibri" panose="020F0502020204030204" pitchFamily="34" charset="0"/>
                <a:cs typeface="Times New Roman" panose="02020603050405020304" pitchFamily="18" charset="0"/>
              </a:rPr>
              <a:t>Exploratory data analysis is also called EDA. Using pandas, NumPy, statistical techniques, and data visualization tools to understand insights about the intrinsic characteristics of different entities of a dataset, such as columns and rows, is useful for data provided in different kinds of analyses. One of the most important processes when fine-tuning a set. You can identify trends, outliers, and theories based on your understanding of the data. Python was used for exploratory data analysis. Removed the 'inf' value in the column and replaced it with 0. I checked for null values ​​and there were none.</a:t>
            </a:r>
            <a:endParaRPr lang="en-US" sz="1800" dirty="0">
              <a:effectLst/>
              <a:ea typeface="Calibri" panose="020F0502020204030204" pitchFamily="34" charset="0"/>
              <a:cs typeface="Times New Roman" panose="02020603050405020304" pitchFamily="18" charset="0"/>
            </a:endParaRPr>
          </a:p>
          <a:p>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Cleaning &amp; EDA:</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12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0" marR="0" indent="0" algn="just">
              <a:lnSpc>
                <a:spcPct val="150000"/>
              </a:lnSpc>
              <a:spcBef>
                <a:spcPts val="0"/>
              </a:spcBef>
              <a:spcAft>
                <a:spcPts val="800"/>
              </a:spcAft>
              <a:buNone/>
            </a:pP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Microsoft Power BI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Power BI is a data visualization software product which is developed by Microsoft. It is an interactive data product with a focus on business intelligence and is a collection of software services, apps, and connectors that will work together. In power bi, data can be imported and read by database, webpage, or structured files like spreadsheets, CSV, XML, and JSON. Generally, it provides a cloud-based service with a desktop-based interface. It offers data warehouse capabilities like data discovery, data interpretation, and some dashboards. And on the Azure cloud platform, Microsoft has released an additional service called power bi embedded.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Tools Used:</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37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73189" y="1227952"/>
            <a:ext cx="10677965" cy="4402095"/>
          </a:xfrm>
        </p:spPr>
        <p:txBody>
          <a:bodyPr>
            <a:noAutofit/>
          </a:bodyPr>
          <a:lstStyle/>
          <a:p>
            <a:pPr marL="342900" indent="-342900">
              <a:buAutoNum type="arabicPeriod"/>
            </a:pPr>
            <a:r>
              <a:rPr lang="en-US" sz="1800" b="1" dirty="0">
                <a:solidFill>
                  <a:srgbClr val="333333"/>
                </a:solidFill>
                <a:cs typeface="Times New Roman" panose="02020603050405020304" pitchFamily="18" charset="0"/>
              </a:rPr>
              <a:t>What is the sum of covid-19 cases by each country?</a:t>
            </a:r>
          </a:p>
          <a:p>
            <a:pPr marL="0" indent="0">
              <a:buNone/>
            </a:pPr>
            <a:endParaRPr lang="en-US" sz="1800" b="0" i="0" dirty="0">
              <a:solidFill>
                <a:srgbClr val="333333"/>
              </a:solidFill>
              <a:effectLst/>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Visualization &amp; Results: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22FE825-8A08-AD63-F37A-4CC858CE62EB}"/>
              </a:ext>
            </a:extLst>
          </p:cNvPr>
          <p:cNvPicPr>
            <a:picLocks noChangeAspect="1"/>
          </p:cNvPicPr>
          <p:nvPr/>
        </p:nvPicPr>
        <p:blipFill>
          <a:blip r:embed="rId4"/>
          <a:stretch>
            <a:fillRect/>
          </a:stretch>
        </p:blipFill>
        <p:spPr>
          <a:xfrm>
            <a:off x="2498104" y="2082060"/>
            <a:ext cx="6321094" cy="3291218"/>
          </a:xfrm>
          <a:prstGeom prst="rect">
            <a:avLst/>
          </a:prstGeom>
        </p:spPr>
      </p:pic>
    </p:spTree>
    <p:extLst>
      <p:ext uri="{BB962C8B-B14F-4D97-AF65-F5344CB8AC3E}">
        <p14:creationId xmlns:p14="http://schemas.microsoft.com/office/powerpoint/2010/main" val="895568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2960</TotalTime>
  <Words>1042</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Agenda:</vt:lpstr>
      <vt:lpstr>Introduction:</vt:lpstr>
      <vt:lpstr>Background:</vt:lpstr>
      <vt:lpstr>Dataset:</vt:lpstr>
      <vt:lpstr>Data Cleaning &amp; EDA:</vt:lpstr>
      <vt:lpstr>Tools Used:</vt:lpstr>
      <vt:lpstr>Data Visualization &amp; Results:</vt:lpstr>
      <vt:lpstr>Data Visualization &amp; Results:</vt:lpstr>
      <vt:lpstr>Data Visualization &amp; Results:</vt:lpstr>
      <vt:lpstr>Data Visualization &amp; Results:</vt:lpstr>
      <vt:lpstr>Data Visualization &amp; Results:</vt:lpstr>
      <vt:lpstr>Data Visualization &amp; Results: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Vemula, Rahul</cp:lastModifiedBy>
  <cp:revision>45</cp:revision>
  <cp:lastPrinted>2019-08-23T20:44:22Z</cp:lastPrinted>
  <dcterms:created xsi:type="dcterms:W3CDTF">2019-07-08T18:39:15Z</dcterms:created>
  <dcterms:modified xsi:type="dcterms:W3CDTF">2022-12-09T21:03:06Z</dcterms:modified>
</cp:coreProperties>
</file>