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115782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1F7212-348F-4A53-B72C-94969778005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289647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3537013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105933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90828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1F7212-348F-4A53-B72C-949697780059}"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297267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1F7212-348F-4A53-B72C-949697780059}" type="datetimeFigureOut">
              <a:rPr lang="en-US" smtClean="0"/>
              <a:t>3/9/2022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1843402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382305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330927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4624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1F7212-348F-4A53-B72C-94969778005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206794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1F7212-348F-4A53-B72C-94969778005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107668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1F7212-348F-4A53-B72C-949697780059}"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44370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1F7212-348F-4A53-B72C-949697780059}"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375227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F7212-348F-4A53-B72C-949697780059}"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417249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1F7212-348F-4A53-B72C-94969778005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355861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1F7212-348F-4A53-B72C-94969778005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B1784C-33CA-4AF8-8F64-A334D3C65074}" type="slidenum">
              <a:rPr lang="en-US" smtClean="0"/>
              <a:t>‹#›</a:t>
            </a:fld>
            <a:endParaRPr lang="en-US"/>
          </a:p>
        </p:txBody>
      </p:sp>
    </p:spTree>
    <p:extLst>
      <p:ext uri="{BB962C8B-B14F-4D97-AF65-F5344CB8AC3E}">
        <p14:creationId xmlns:p14="http://schemas.microsoft.com/office/powerpoint/2010/main" val="62598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1F7212-348F-4A53-B72C-949697780059}" type="datetimeFigureOut">
              <a:rPr lang="en-US" smtClean="0"/>
              <a:t>3/9/2022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B1784C-33CA-4AF8-8F64-A334D3C65074}" type="slidenum">
              <a:rPr lang="en-US" smtClean="0"/>
              <a:t>‹#›</a:t>
            </a:fld>
            <a:endParaRPr lang="en-US"/>
          </a:p>
        </p:txBody>
      </p:sp>
    </p:spTree>
    <p:extLst>
      <p:ext uri="{BB962C8B-B14F-4D97-AF65-F5344CB8AC3E}">
        <p14:creationId xmlns:p14="http://schemas.microsoft.com/office/powerpoint/2010/main" val="2779981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CF5-AC23-4F90-B3F9-E147062940C8}"/>
              </a:ext>
            </a:extLst>
          </p:cNvPr>
          <p:cNvSpPr>
            <a:spLocks noGrp="1"/>
          </p:cNvSpPr>
          <p:nvPr>
            <p:ph type="ctrTitle"/>
          </p:nvPr>
        </p:nvSpPr>
        <p:spPr/>
        <p:txBody>
          <a:bodyPr>
            <a:normAutofit/>
          </a:bodyPr>
          <a:lstStyle/>
          <a:p>
            <a:r>
              <a:rPr lang="en-US" sz="4400" b="1" dirty="0"/>
              <a:t>Natural Language Processing for Information Extraction </a:t>
            </a:r>
          </a:p>
        </p:txBody>
      </p:sp>
      <p:sp>
        <p:nvSpPr>
          <p:cNvPr id="3" name="Subtitle 2">
            <a:extLst>
              <a:ext uri="{FF2B5EF4-FFF2-40B4-BE49-F238E27FC236}">
                <a16:creationId xmlns:a16="http://schemas.microsoft.com/office/drawing/2014/main" id="{87D72221-961E-4A0F-BF97-7F72EA1BFB5E}"/>
              </a:ext>
            </a:extLst>
          </p:cNvPr>
          <p:cNvSpPr>
            <a:spLocks noGrp="1"/>
          </p:cNvSpPr>
          <p:nvPr>
            <p:ph type="subTitle" idx="1"/>
          </p:nvPr>
        </p:nvSpPr>
        <p:spPr>
          <a:xfrm>
            <a:off x="1154955" y="4980373"/>
            <a:ext cx="8825658" cy="861133"/>
          </a:xfrm>
        </p:spPr>
        <p:txBody>
          <a:bodyPr>
            <a:normAutofit fontScale="77500" lnSpcReduction="20000"/>
          </a:bodyPr>
          <a:lstStyle/>
          <a:p>
            <a:pPr algn="r"/>
            <a:endParaRPr lang="en-US" dirty="0"/>
          </a:p>
          <a:p>
            <a:pPr algn="r"/>
            <a:endParaRPr lang="en-US" dirty="0"/>
          </a:p>
          <a:p>
            <a:pPr algn="r"/>
            <a:r>
              <a:rPr lang="en-US" dirty="0"/>
              <a:t>Rashmi </a:t>
            </a:r>
            <a:r>
              <a:rPr lang="en-US" dirty="0" err="1"/>
              <a:t>Jakkani</a:t>
            </a:r>
            <a:endParaRPr lang="en-US" dirty="0"/>
          </a:p>
          <a:p>
            <a:pPr algn="r"/>
            <a:endParaRPr lang="en-US" dirty="0"/>
          </a:p>
        </p:txBody>
      </p:sp>
    </p:spTree>
    <p:extLst>
      <p:ext uri="{BB962C8B-B14F-4D97-AF65-F5344CB8AC3E}">
        <p14:creationId xmlns:p14="http://schemas.microsoft.com/office/powerpoint/2010/main" val="203445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8D38-DD08-41BF-B103-7FB098AC0FF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AB0D139-E200-4BB0-A0EB-CD6DF700B063}"/>
              </a:ext>
            </a:extLst>
          </p:cNvPr>
          <p:cNvSpPr>
            <a:spLocks noGrp="1"/>
          </p:cNvSpPr>
          <p:nvPr>
            <p:ph idx="1"/>
          </p:nvPr>
        </p:nvSpPr>
        <p:spPr/>
        <p:txBody>
          <a:bodyPr>
            <a:normAutofit fontScale="92500" lnSpcReduction="20000"/>
          </a:bodyPr>
          <a:lstStyle/>
          <a:p>
            <a:pPr marL="0" indent="0">
              <a:buNone/>
            </a:pPr>
            <a:r>
              <a:rPr lang="en-US" sz="1500" b="1" i="1" dirty="0">
                <a:latin typeface="+mj-lt"/>
                <a:ea typeface="+mj-ea"/>
                <a:cs typeface="+mj-cs"/>
              </a:rPr>
              <a:t>4.</a:t>
            </a:r>
            <a:r>
              <a:rPr lang="en-US" sz="1900" b="1" i="1" u="sng" dirty="0">
                <a:latin typeface="+mj-lt"/>
                <a:ea typeface="+mj-ea"/>
                <a:cs typeface="+mj-cs"/>
              </a:rPr>
              <a:t>Information Extraction Tools:</a:t>
            </a:r>
          </a:p>
          <a:p>
            <a:pPr marL="0" indent="0">
              <a:buNone/>
            </a:pPr>
            <a:r>
              <a:rPr lang="en-US" dirty="0"/>
              <a:t>There are various publicly and commercially available tools for Information Extraction. </a:t>
            </a:r>
          </a:p>
          <a:p>
            <a:pPr>
              <a:buFont typeface="Wingdings" panose="05000000000000000000" pitchFamily="2" charset="2"/>
              <a:buChar char="Ø"/>
            </a:pPr>
            <a:r>
              <a:rPr lang="en-US" b="1" dirty="0"/>
              <a:t>Public IE tools: </a:t>
            </a:r>
            <a:r>
              <a:rPr lang="en-US" dirty="0"/>
              <a:t>GATE(General Architecture for Text Engineering), JULIE, Open NLP (Apache Open NLP -Java machine learning toolkit for NLP), Stanford NER, </a:t>
            </a:r>
            <a:r>
              <a:rPr lang="en-US" dirty="0" err="1"/>
              <a:t>GExp</a:t>
            </a:r>
            <a:r>
              <a:rPr lang="en-US" dirty="0"/>
              <a:t>, Mallet (Machine learning for language toolkit), Natural Language Toolkit (Suite of Python libraries for NLP), </a:t>
            </a:r>
            <a:r>
              <a:rPr lang="en-US" dirty="0" err="1"/>
              <a:t>DBpedia</a:t>
            </a:r>
            <a:r>
              <a:rPr lang="en-US" dirty="0"/>
              <a:t> Spotlight (Open source tool for Named Entity Recognition and Named Entity Linking) and Open Calais (Automated IE web service from Thomson Reuters).</a:t>
            </a:r>
          </a:p>
          <a:p>
            <a:pPr>
              <a:buFont typeface="Wingdings" panose="05000000000000000000" pitchFamily="2" charset="2"/>
              <a:buChar char="Ø"/>
            </a:pPr>
            <a:r>
              <a:rPr lang="en-US" dirty="0"/>
              <a:t> </a:t>
            </a:r>
            <a:r>
              <a:rPr lang="en-US" b="1" dirty="0"/>
              <a:t>Commercial IE tools: </a:t>
            </a:r>
            <a:r>
              <a:rPr lang="en-US" dirty="0" err="1"/>
              <a:t>Altensity</a:t>
            </a:r>
            <a:r>
              <a:rPr lang="en-US" dirty="0"/>
              <a:t>, Open Calais, </a:t>
            </a:r>
            <a:r>
              <a:rPr lang="en-US" dirty="0" err="1"/>
              <a:t>ClaraBridge</a:t>
            </a:r>
            <a:r>
              <a:rPr lang="en-US" dirty="0"/>
              <a:t>, SAS Text Analytics, 	Business Objects, IBM Intelligent </a:t>
            </a:r>
            <a:r>
              <a:rPr lang="en-US" dirty="0" err="1"/>
              <a:t>Minerand</a:t>
            </a:r>
            <a:r>
              <a:rPr lang="en-US" dirty="0"/>
              <a:t>, </a:t>
            </a:r>
            <a:r>
              <a:rPr lang="en-US" dirty="0" err="1"/>
              <a:t>Lingpipe</a:t>
            </a:r>
            <a:r>
              <a:rPr lang="en-US" dirty="0"/>
              <a:t>.</a:t>
            </a:r>
          </a:p>
          <a:p>
            <a:pPr>
              <a:buFont typeface="Wingdings" panose="05000000000000000000" pitchFamily="2" charset="2"/>
              <a:buChar char="Ø"/>
            </a:pPr>
            <a:r>
              <a:rPr lang="en-US" dirty="0"/>
              <a:t> </a:t>
            </a:r>
            <a:r>
              <a:rPr lang="en-US" b="1" dirty="0"/>
              <a:t>Specialized IE tools: </a:t>
            </a:r>
            <a:r>
              <a:rPr lang="en-US" dirty="0"/>
              <a:t>Ariadne Genomics </a:t>
            </a:r>
            <a:r>
              <a:rPr lang="en-US" dirty="0" err="1"/>
              <a:t>Medscan</a:t>
            </a:r>
            <a:r>
              <a:rPr lang="en-US" dirty="0"/>
              <a:t> Reader for biomedical   	documents, RINX for resumes.</a:t>
            </a:r>
          </a:p>
        </p:txBody>
      </p:sp>
    </p:spTree>
    <p:extLst>
      <p:ext uri="{BB962C8B-B14F-4D97-AF65-F5344CB8AC3E}">
        <p14:creationId xmlns:p14="http://schemas.microsoft.com/office/powerpoint/2010/main" val="179510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0580-A021-4596-BBE4-00292D1B1746}"/>
              </a:ext>
            </a:extLst>
          </p:cNvPr>
          <p:cNvSpPr>
            <a:spLocks noGrp="1"/>
          </p:cNvSpPr>
          <p:nvPr>
            <p:ph type="title"/>
          </p:nvPr>
        </p:nvSpPr>
        <p:spPr/>
        <p:txBody>
          <a:bodyPr/>
          <a:lstStyle/>
          <a:p>
            <a:r>
              <a:rPr lang="en-US" sz="3200" b="1" i="1" dirty="0"/>
              <a:t>Integrating Information Extraction (IE) with Information Retrieval (IR) Systems:</a:t>
            </a:r>
          </a:p>
        </p:txBody>
      </p:sp>
      <p:sp>
        <p:nvSpPr>
          <p:cNvPr id="3" name="Content Placeholder 2">
            <a:extLst>
              <a:ext uri="{FF2B5EF4-FFF2-40B4-BE49-F238E27FC236}">
                <a16:creationId xmlns:a16="http://schemas.microsoft.com/office/drawing/2014/main" id="{FED4B073-8201-48A5-9D87-6B34E0948A63}"/>
              </a:ext>
            </a:extLst>
          </p:cNvPr>
          <p:cNvSpPr>
            <a:spLocks noGrp="1"/>
          </p:cNvSpPr>
          <p:nvPr>
            <p:ph idx="1"/>
          </p:nvPr>
        </p:nvSpPr>
        <p:spPr/>
        <p:txBody>
          <a:bodyPr/>
          <a:lstStyle/>
          <a:p>
            <a:pPr marL="0" indent="0">
              <a:buNone/>
            </a:pPr>
            <a:endParaRPr lang="en-US" dirty="0"/>
          </a:p>
          <a:p>
            <a:pPr>
              <a:buFont typeface="Wingdings" panose="05000000000000000000" pitchFamily="2" charset="2"/>
              <a:buChar char="Ø"/>
            </a:pPr>
            <a:r>
              <a:rPr lang="en-US" dirty="0"/>
              <a:t>The task of Information Retrieval (IR) system is to provide a list of documents which are most relevant in response to user query.</a:t>
            </a:r>
          </a:p>
          <a:p>
            <a:pPr marL="0" indent="0">
              <a:buNone/>
            </a:pPr>
            <a:endParaRPr lang="en-US" dirty="0"/>
          </a:p>
          <a:p>
            <a:pPr>
              <a:buFont typeface="Wingdings" panose="05000000000000000000" pitchFamily="2" charset="2"/>
              <a:buChar char="Ø"/>
            </a:pPr>
            <a:r>
              <a:rPr lang="en-US" dirty="0"/>
              <a:t>To overcome these limitations, NLP research community has moved towards integrating Information Extraction technology with Information Retrieval technology to make search engines more reliable, accurate, specific to user queries and having high semantic understanding</a:t>
            </a:r>
          </a:p>
        </p:txBody>
      </p:sp>
    </p:spTree>
    <p:extLst>
      <p:ext uri="{BB962C8B-B14F-4D97-AF65-F5344CB8AC3E}">
        <p14:creationId xmlns:p14="http://schemas.microsoft.com/office/powerpoint/2010/main" val="226072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383F-EDC9-418B-B2D5-AA635295437B}"/>
              </a:ext>
            </a:extLst>
          </p:cNvPr>
          <p:cNvSpPr>
            <a:spLocks noGrp="1"/>
          </p:cNvSpPr>
          <p:nvPr>
            <p:ph type="title"/>
          </p:nvPr>
        </p:nvSpPr>
        <p:spPr/>
        <p:txBody>
          <a:bodyPr/>
          <a:lstStyle/>
          <a:p>
            <a:r>
              <a:rPr lang="en-US" sz="3200" b="1" i="1" dirty="0"/>
              <a:t>Applications of IE:</a:t>
            </a:r>
          </a:p>
        </p:txBody>
      </p:sp>
      <p:sp>
        <p:nvSpPr>
          <p:cNvPr id="3" name="Content Placeholder 2">
            <a:extLst>
              <a:ext uri="{FF2B5EF4-FFF2-40B4-BE49-F238E27FC236}">
                <a16:creationId xmlns:a16="http://schemas.microsoft.com/office/drawing/2014/main" id="{6865C8DB-754A-4EA2-B095-93EBB325B770}"/>
              </a:ext>
            </a:extLst>
          </p:cNvPr>
          <p:cNvSpPr>
            <a:spLocks noGrp="1"/>
          </p:cNvSpPr>
          <p:nvPr>
            <p:ph idx="1"/>
          </p:nvPr>
        </p:nvSpPr>
        <p:spPr/>
        <p:txBody>
          <a:bodyPr/>
          <a:lstStyle/>
          <a:p>
            <a:endParaRPr lang="en-US" dirty="0"/>
          </a:p>
          <a:p>
            <a:endParaRPr lang="en-US" dirty="0"/>
          </a:p>
          <a:p>
            <a:r>
              <a:rPr lang="en-US" dirty="0"/>
              <a:t>Resume Processing:</a:t>
            </a:r>
          </a:p>
          <a:p>
            <a:r>
              <a:rPr lang="en-US" dirty="0"/>
              <a:t>Classified Advertisements:</a:t>
            </a:r>
          </a:p>
          <a:p>
            <a:r>
              <a:rPr lang="en-US" dirty="0"/>
              <a:t>Customer Services: </a:t>
            </a:r>
          </a:p>
          <a:p>
            <a:r>
              <a:rPr lang="en-US" dirty="0"/>
              <a:t>Social Analysis:</a:t>
            </a:r>
          </a:p>
          <a:p>
            <a:pPr marL="0" indent="0">
              <a:buNone/>
            </a:pPr>
            <a:endParaRPr lang="en-US" dirty="0"/>
          </a:p>
        </p:txBody>
      </p:sp>
    </p:spTree>
    <p:extLst>
      <p:ext uri="{BB962C8B-B14F-4D97-AF65-F5344CB8AC3E}">
        <p14:creationId xmlns:p14="http://schemas.microsoft.com/office/powerpoint/2010/main" val="168807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9E46-6EE0-4C61-8349-1B8221509E17}"/>
              </a:ext>
            </a:extLst>
          </p:cNvPr>
          <p:cNvSpPr>
            <a:spLocks noGrp="1"/>
          </p:cNvSpPr>
          <p:nvPr>
            <p:ph type="title"/>
          </p:nvPr>
        </p:nvSpPr>
        <p:spPr/>
        <p:txBody>
          <a:bodyPr/>
          <a:lstStyle/>
          <a:p>
            <a:r>
              <a:rPr lang="en-US" sz="3200" b="1" i="1" dirty="0"/>
              <a:t>Current challenges and future research: </a:t>
            </a:r>
          </a:p>
        </p:txBody>
      </p:sp>
      <p:sp>
        <p:nvSpPr>
          <p:cNvPr id="3" name="Content Placeholder 2">
            <a:extLst>
              <a:ext uri="{FF2B5EF4-FFF2-40B4-BE49-F238E27FC236}">
                <a16:creationId xmlns:a16="http://schemas.microsoft.com/office/drawing/2014/main" id="{F40B30AC-7317-4F45-B526-7592C45935E5}"/>
              </a:ext>
            </a:extLst>
          </p:cNvPr>
          <p:cNvSpPr>
            <a:spLocks noGrp="1"/>
          </p:cNvSpPr>
          <p:nvPr>
            <p:ph idx="1"/>
          </p:nvPr>
        </p:nvSpPr>
        <p:spPr/>
        <p:txBody>
          <a:bodyPr/>
          <a:lstStyle/>
          <a:p>
            <a:endParaRPr lang="en-US" dirty="0"/>
          </a:p>
          <a:p>
            <a:pPr>
              <a:buFont typeface="Wingdings" panose="05000000000000000000" pitchFamily="2" charset="2"/>
              <a:buChar char="Ø"/>
            </a:pPr>
            <a:r>
              <a:rPr lang="en-US" dirty="0"/>
              <a:t>Bio IE</a:t>
            </a:r>
          </a:p>
          <a:p>
            <a:pPr>
              <a:buFont typeface="Wingdings" panose="05000000000000000000" pitchFamily="2" charset="2"/>
              <a:buChar char="Ø"/>
            </a:pPr>
            <a:r>
              <a:rPr lang="en-US" dirty="0"/>
              <a:t>Business Analytics</a:t>
            </a:r>
          </a:p>
          <a:p>
            <a:pPr>
              <a:buFont typeface="Wingdings" panose="05000000000000000000" pitchFamily="2" charset="2"/>
              <a:buChar char="Ø"/>
            </a:pPr>
            <a:r>
              <a:rPr lang="en-US" dirty="0"/>
              <a:t>Text IE in Images and Videos</a:t>
            </a:r>
          </a:p>
          <a:p>
            <a:pPr>
              <a:buFont typeface="Wingdings" panose="05000000000000000000" pitchFamily="2" charset="2"/>
              <a:buChar char="Ø"/>
            </a:pPr>
            <a:r>
              <a:rPr lang="en-US" dirty="0"/>
              <a:t>Web Harvesting</a:t>
            </a:r>
          </a:p>
        </p:txBody>
      </p:sp>
    </p:spTree>
    <p:extLst>
      <p:ext uri="{BB962C8B-B14F-4D97-AF65-F5344CB8AC3E}">
        <p14:creationId xmlns:p14="http://schemas.microsoft.com/office/powerpoint/2010/main" val="4462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C92D-BA55-4C33-A401-29A38236524A}"/>
              </a:ext>
            </a:extLst>
          </p:cNvPr>
          <p:cNvSpPr>
            <a:spLocks noGrp="1"/>
          </p:cNvSpPr>
          <p:nvPr>
            <p:ph type="title"/>
          </p:nvPr>
        </p:nvSpPr>
        <p:spPr>
          <a:xfrm>
            <a:off x="1226074" y="1166708"/>
            <a:ext cx="8825659" cy="706964"/>
          </a:xfrm>
        </p:spPr>
        <p:txBody>
          <a:bodyPr/>
          <a:lstStyle/>
          <a:p>
            <a:r>
              <a:rPr lang="en-US" sz="3200" b="1" i="1" dirty="0"/>
              <a:t>Conclusion:</a:t>
            </a:r>
            <a:endParaRPr lang="en-US" dirty="0"/>
          </a:p>
        </p:txBody>
      </p:sp>
      <p:sp>
        <p:nvSpPr>
          <p:cNvPr id="3" name="Content Placeholder 2">
            <a:extLst>
              <a:ext uri="{FF2B5EF4-FFF2-40B4-BE49-F238E27FC236}">
                <a16:creationId xmlns:a16="http://schemas.microsoft.com/office/drawing/2014/main" id="{71342F65-C03B-491A-8CED-C920E5FD7365}"/>
              </a:ext>
            </a:extLst>
          </p:cNvPr>
          <p:cNvSpPr>
            <a:spLocks noGrp="1"/>
          </p:cNvSpPr>
          <p:nvPr>
            <p:ph idx="1"/>
          </p:nvPr>
        </p:nvSpPr>
        <p:spPr/>
        <p:txBody>
          <a:bodyPr>
            <a:normAutofit/>
          </a:bodyPr>
          <a:lstStyle/>
          <a:p>
            <a:pPr algn="just"/>
            <a:r>
              <a:rPr lang="en-US" dirty="0"/>
              <a:t>There is considerable excitement in NLP community at the prospects of Information Extraction technology due to rise of social media platforms such as Twitter, Facebook, Instagram, and so on. Social media reacts to world events faster than traditional news sources, and its sub-communities play close attention to topics that other sources might ignore.</a:t>
            </a:r>
          </a:p>
          <a:p>
            <a:pPr algn="just"/>
            <a:r>
              <a:rPr lang="en-US" dirty="0"/>
              <a:t>Recently, deep learning has been widely used in various areas including Computer Vision, Speech Recognition, and Natural Language Processing. </a:t>
            </a:r>
          </a:p>
          <a:p>
            <a:pPr algn="just"/>
            <a:r>
              <a:rPr lang="en-US" dirty="0"/>
              <a:t>In NLP tasks, deep learning has been successfully applied to Part-of-Speech tagging (</a:t>
            </a:r>
            <a:r>
              <a:rPr lang="en-US" dirty="0" err="1"/>
              <a:t>Collobert</a:t>
            </a:r>
            <a:r>
              <a:rPr lang="en-US" dirty="0"/>
              <a:t> et al., 2011), Sentiment Analysis (dos Santos and </a:t>
            </a:r>
            <a:r>
              <a:rPr lang="en-US" dirty="0" err="1"/>
              <a:t>Gatti</a:t>
            </a:r>
            <a:r>
              <a:rPr lang="en-US" dirty="0"/>
              <a:t>, 2014), Parsing (</a:t>
            </a:r>
            <a:r>
              <a:rPr lang="en-US" dirty="0" err="1"/>
              <a:t>Socher</a:t>
            </a:r>
            <a:r>
              <a:rPr lang="en-US" dirty="0"/>
              <a:t> et al., 2013), Machine Translation (</a:t>
            </a:r>
            <a:r>
              <a:rPr lang="en-US" dirty="0" err="1"/>
              <a:t>Sutskever</a:t>
            </a:r>
            <a:r>
              <a:rPr lang="en-US" dirty="0"/>
              <a:t> et al., 2014).</a:t>
            </a:r>
          </a:p>
        </p:txBody>
      </p:sp>
    </p:spTree>
    <p:extLst>
      <p:ext uri="{BB962C8B-B14F-4D97-AF65-F5344CB8AC3E}">
        <p14:creationId xmlns:p14="http://schemas.microsoft.com/office/powerpoint/2010/main" val="208529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6EFB-868C-4886-88CD-B0DDBDE5D128}"/>
              </a:ext>
            </a:extLst>
          </p:cNvPr>
          <p:cNvSpPr>
            <a:spLocks noGrp="1"/>
          </p:cNvSpPr>
          <p:nvPr>
            <p:ph type="title"/>
          </p:nvPr>
        </p:nvSpPr>
        <p:spPr/>
        <p:txBody>
          <a:bodyPr>
            <a:normAutofit/>
          </a:bodyPr>
          <a:lstStyle/>
          <a:p>
            <a:r>
              <a:rPr lang="en-US" sz="3200" b="1" dirty="0"/>
              <a:t>Discussion topics:</a:t>
            </a:r>
          </a:p>
        </p:txBody>
      </p:sp>
      <p:sp>
        <p:nvSpPr>
          <p:cNvPr id="3" name="Content Placeholder 2">
            <a:extLst>
              <a:ext uri="{FF2B5EF4-FFF2-40B4-BE49-F238E27FC236}">
                <a16:creationId xmlns:a16="http://schemas.microsoft.com/office/drawing/2014/main" id="{3B9F64D6-F0B2-4A7C-89AA-2A7029AE6D75}"/>
              </a:ext>
            </a:extLst>
          </p:cNvPr>
          <p:cNvSpPr>
            <a:spLocks noGrp="1"/>
          </p:cNvSpPr>
          <p:nvPr>
            <p:ph idx="1"/>
          </p:nvPr>
        </p:nvSpPr>
        <p:spPr/>
        <p:txBody>
          <a:bodyPr>
            <a:normAutofit fontScale="92500" lnSpcReduction="10000"/>
          </a:bodyPr>
          <a:lstStyle/>
          <a:p>
            <a:r>
              <a:rPr lang="en-US" sz="2400" dirty="0"/>
              <a:t>Introduction</a:t>
            </a:r>
          </a:p>
          <a:p>
            <a:r>
              <a:rPr lang="en-US" sz="2400" dirty="0"/>
              <a:t>Information Extraction Tasks</a:t>
            </a:r>
          </a:p>
          <a:p>
            <a:r>
              <a:rPr lang="en-US" sz="2400" dirty="0"/>
              <a:t>State of the Art-Methods in Information Extraction</a:t>
            </a:r>
          </a:p>
          <a:p>
            <a:r>
              <a:rPr lang="en-US" sz="2400" dirty="0"/>
              <a:t>Integrating Information Extraction (IE) with Information Retrieval (IR) Systems</a:t>
            </a:r>
          </a:p>
          <a:p>
            <a:r>
              <a:rPr lang="en-US" sz="2400" dirty="0"/>
              <a:t>Applications of Information Extraction</a:t>
            </a:r>
          </a:p>
          <a:p>
            <a:r>
              <a:rPr lang="en-US" sz="2400" dirty="0"/>
              <a:t>Current Challenges and Future Research</a:t>
            </a:r>
          </a:p>
          <a:p>
            <a:r>
              <a:rPr lang="en-US" sz="2400" dirty="0"/>
              <a:t>Conclusion</a:t>
            </a:r>
          </a:p>
        </p:txBody>
      </p:sp>
    </p:spTree>
    <p:extLst>
      <p:ext uri="{BB962C8B-B14F-4D97-AF65-F5344CB8AC3E}">
        <p14:creationId xmlns:p14="http://schemas.microsoft.com/office/powerpoint/2010/main" val="305929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042-B3C1-4BB0-8013-49AEC0B44C74}"/>
              </a:ext>
            </a:extLst>
          </p:cNvPr>
          <p:cNvSpPr>
            <a:spLocks noGrp="1"/>
          </p:cNvSpPr>
          <p:nvPr>
            <p:ph type="title"/>
          </p:nvPr>
        </p:nvSpPr>
        <p:spPr/>
        <p:txBody>
          <a:bodyPr>
            <a:normAutofit fontScale="90000"/>
          </a:bodyPr>
          <a:lstStyle/>
          <a:p>
            <a:br>
              <a:rPr lang="en-US" sz="2800" b="1" i="1" dirty="0"/>
            </a:br>
            <a:r>
              <a:rPr lang="en-US" sz="3200" b="1" i="1" dirty="0"/>
              <a:t>Introduction:</a:t>
            </a:r>
            <a:br>
              <a:rPr lang="en-US" sz="2800" b="1" dirty="0"/>
            </a:br>
            <a:endParaRPr lang="en-US" sz="2800" b="1" dirty="0"/>
          </a:p>
        </p:txBody>
      </p:sp>
      <p:sp>
        <p:nvSpPr>
          <p:cNvPr id="3" name="Content Placeholder 2">
            <a:extLst>
              <a:ext uri="{FF2B5EF4-FFF2-40B4-BE49-F238E27FC236}">
                <a16:creationId xmlns:a16="http://schemas.microsoft.com/office/drawing/2014/main" id="{3629954E-DDAC-4F85-999B-A4AB00C2BAF2}"/>
              </a:ext>
            </a:extLst>
          </p:cNvPr>
          <p:cNvSpPr>
            <a:spLocks noGrp="1"/>
          </p:cNvSpPr>
          <p:nvPr>
            <p:ph idx="1"/>
          </p:nvPr>
        </p:nvSpPr>
        <p:spPr/>
        <p:txBody>
          <a:bodyPr>
            <a:normAutofit fontScale="77500" lnSpcReduction="20000"/>
          </a:bodyPr>
          <a:lstStyle/>
          <a:p>
            <a:pPr algn="just"/>
            <a:r>
              <a:rPr lang="en-US" sz="2000" dirty="0"/>
              <a:t>Natural Language Processing uses computational methods to process the information in spoken or written form of such free text data which acts as a mode of communication commonly used by humans.</a:t>
            </a:r>
          </a:p>
          <a:p>
            <a:pPr algn="just"/>
            <a:r>
              <a:rPr lang="en-US" sz="2000" dirty="0"/>
              <a:t>There are lot of processes involved in the pipeline of Natural Language Processing.</a:t>
            </a:r>
          </a:p>
          <a:p>
            <a:pPr marL="0" indent="0" algn="just">
              <a:buNone/>
            </a:pPr>
            <a:r>
              <a:rPr lang="en-US" sz="2000" dirty="0"/>
              <a:t>	At the syntactic level, statements are segmented into words, tokens and each 	token is assigned with its label in the form of noun, verb, adverb, adjective and so 	on.</a:t>
            </a:r>
          </a:p>
          <a:p>
            <a:pPr marL="0" indent="0" algn="just">
              <a:buNone/>
            </a:pPr>
            <a:r>
              <a:rPr lang="en-US" sz="2000" dirty="0"/>
              <a:t>	At the semantic level, each word is analyzed to get the meaningful representation 	of the sentence.</a:t>
            </a:r>
          </a:p>
          <a:p>
            <a:pPr algn="just"/>
            <a:r>
              <a:rPr lang="en-US" sz="2000" dirty="0"/>
              <a:t>Hence, the basic task of NLP is to process the unstructured text and to produce a representation of its meaning. The higher level tasks in NLP are Machine Translation (MT), Information Extraction (IE), Information Retrieval (IR), Automatic Text Summarization (ATS), Question-Answering System, Parsing, Sentiment Analysis, Natural Language Understanding (NLU) and Natural Language Generation (NLG).</a:t>
            </a:r>
          </a:p>
          <a:p>
            <a:pPr marL="0" indent="0" algn="just">
              <a:buNone/>
            </a:pPr>
            <a:endParaRPr lang="en-US" sz="2000" dirty="0"/>
          </a:p>
        </p:txBody>
      </p:sp>
    </p:spTree>
    <p:extLst>
      <p:ext uri="{BB962C8B-B14F-4D97-AF65-F5344CB8AC3E}">
        <p14:creationId xmlns:p14="http://schemas.microsoft.com/office/powerpoint/2010/main" val="347620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9C66-9A5A-43FA-9D6B-A0087AAE45E1}"/>
              </a:ext>
            </a:extLst>
          </p:cNvPr>
          <p:cNvSpPr>
            <a:spLocks noGrp="1"/>
          </p:cNvSpPr>
          <p:nvPr>
            <p:ph type="title"/>
          </p:nvPr>
        </p:nvSpPr>
        <p:spPr/>
        <p:txBody>
          <a:bodyPr>
            <a:normAutofit/>
          </a:bodyPr>
          <a:lstStyle/>
          <a:p>
            <a:r>
              <a:rPr lang="en-US" sz="3200" b="1" i="1" dirty="0"/>
              <a:t>Information Extraction Tasks:</a:t>
            </a:r>
            <a:endParaRPr lang="en-US" sz="3200" dirty="0"/>
          </a:p>
        </p:txBody>
      </p:sp>
      <p:pic>
        <p:nvPicPr>
          <p:cNvPr id="5" name="Content Placeholder 4">
            <a:extLst>
              <a:ext uri="{FF2B5EF4-FFF2-40B4-BE49-F238E27FC236}">
                <a16:creationId xmlns:a16="http://schemas.microsoft.com/office/drawing/2014/main" id="{C15D65A5-784A-4217-9F3F-22E79B9CE398}"/>
              </a:ext>
            </a:extLst>
          </p:cNvPr>
          <p:cNvPicPr>
            <a:picLocks noGrp="1" noChangeAspect="1"/>
          </p:cNvPicPr>
          <p:nvPr>
            <p:ph idx="1"/>
          </p:nvPr>
        </p:nvPicPr>
        <p:blipFill>
          <a:blip r:embed="rId2"/>
          <a:stretch>
            <a:fillRect/>
          </a:stretch>
        </p:blipFill>
        <p:spPr>
          <a:xfrm>
            <a:off x="3190901" y="2603500"/>
            <a:ext cx="4754511" cy="3416300"/>
          </a:xfrm>
        </p:spPr>
      </p:pic>
    </p:spTree>
    <p:extLst>
      <p:ext uri="{BB962C8B-B14F-4D97-AF65-F5344CB8AC3E}">
        <p14:creationId xmlns:p14="http://schemas.microsoft.com/office/powerpoint/2010/main" val="267913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AE49-4B51-4031-8946-6D5BD4022D74}"/>
              </a:ext>
            </a:extLst>
          </p:cNvPr>
          <p:cNvSpPr>
            <a:spLocks noGrp="1"/>
          </p:cNvSpPr>
          <p:nvPr>
            <p:ph type="title"/>
          </p:nvPr>
        </p:nvSpPr>
        <p:spPr/>
        <p:txBody>
          <a:bodyPr>
            <a:normAutofit/>
          </a:bodyPr>
          <a:lstStyle/>
          <a:p>
            <a:r>
              <a:rPr lang="en-US" sz="3200" b="1" i="1" dirty="0"/>
              <a:t>IE Tasks in detail:</a:t>
            </a:r>
          </a:p>
        </p:txBody>
      </p:sp>
      <p:sp>
        <p:nvSpPr>
          <p:cNvPr id="3" name="Content Placeholder 2">
            <a:extLst>
              <a:ext uri="{FF2B5EF4-FFF2-40B4-BE49-F238E27FC236}">
                <a16:creationId xmlns:a16="http://schemas.microsoft.com/office/drawing/2014/main" id="{D2F6F85C-29CA-479F-ADC8-EED7B7C3C905}"/>
              </a:ext>
            </a:extLst>
          </p:cNvPr>
          <p:cNvSpPr>
            <a:spLocks noGrp="1"/>
          </p:cNvSpPr>
          <p:nvPr>
            <p:ph idx="1"/>
          </p:nvPr>
        </p:nvSpPr>
        <p:spPr/>
        <p:txBody>
          <a:bodyPr/>
          <a:lstStyle/>
          <a:p>
            <a:pPr marL="514350" indent="-514350">
              <a:buAutoNum type="arabicPeriod"/>
            </a:pPr>
            <a:r>
              <a:rPr lang="en-US" dirty="0"/>
              <a:t>Parts of Speech Tagging</a:t>
            </a:r>
          </a:p>
          <a:p>
            <a:pPr marL="514350" indent="-514350">
              <a:buAutoNum type="arabicPeriod"/>
            </a:pPr>
            <a:r>
              <a:rPr lang="en-US" dirty="0"/>
              <a:t>Parsing</a:t>
            </a:r>
          </a:p>
          <a:p>
            <a:pPr marL="514350" indent="-514350">
              <a:buAutoNum type="arabicPeriod"/>
            </a:pPr>
            <a:r>
              <a:rPr lang="en-US" dirty="0"/>
              <a:t>Named Entity Recognition (NER)</a:t>
            </a:r>
          </a:p>
          <a:p>
            <a:pPr marL="514350" indent="-514350">
              <a:buAutoNum type="arabicPeriod"/>
            </a:pPr>
            <a:r>
              <a:rPr lang="en-US" dirty="0"/>
              <a:t>Named Entity Linking (NEL)</a:t>
            </a:r>
          </a:p>
          <a:p>
            <a:pPr marL="514350" indent="-514350">
              <a:buAutoNum type="arabicPeriod"/>
            </a:pPr>
            <a:r>
              <a:rPr lang="en-US" dirty="0"/>
              <a:t>Coreference Resolution (CR)</a:t>
            </a:r>
          </a:p>
          <a:p>
            <a:pPr marL="514350" indent="-514350">
              <a:buAutoNum type="arabicPeriod"/>
            </a:pPr>
            <a:r>
              <a:rPr lang="en-US" dirty="0"/>
              <a:t>Temporal Information Extraction (Event Extraction)</a:t>
            </a:r>
          </a:p>
          <a:p>
            <a:pPr marL="514350" indent="-514350">
              <a:buAutoNum type="arabicPeriod"/>
            </a:pPr>
            <a:r>
              <a:rPr lang="en-US" dirty="0"/>
              <a:t>Relation Extraction (RE)</a:t>
            </a:r>
          </a:p>
          <a:p>
            <a:pPr marL="514350" indent="-514350">
              <a:buAutoNum type="arabicPeriod"/>
            </a:pPr>
            <a:r>
              <a:rPr lang="en-US" dirty="0"/>
              <a:t>Knowledge Base Reasoning and completion</a:t>
            </a:r>
          </a:p>
        </p:txBody>
      </p:sp>
    </p:spTree>
    <p:extLst>
      <p:ext uri="{BB962C8B-B14F-4D97-AF65-F5344CB8AC3E}">
        <p14:creationId xmlns:p14="http://schemas.microsoft.com/office/powerpoint/2010/main" val="238299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D2554-3CD8-40AE-A40A-61B0213F095E}"/>
              </a:ext>
            </a:extLst>
          </p:cNvPr>
          <p:cNvSpPr>
            <a:spLocks noGrp="1"/>
          </p:cNvSpPr>
          <p:nvPr>
            <p:ph idx="1"/>
          </p:nvPr>
        </p:nvSpPr>
        <p:spPr>
          <a:xfrm>
            <a:off x="1358154" y="2753360"/>
            <a:ext cx="8825659" cy="3134360"/>
          </a:xfrm>
        </p:spPr>
        <p:txBody>
          <a:bodyPr>
            <a:normAutofit fontScale="70000" lnSpcReduction="20000"/>
          </a:bodyPr>
          <a:lstStyle/>
          <a:p>
            <a:pPr marL="0" indent="0">
              <a:buNone/>
            </a:pPr>
            <a:br>
              <a:rPr lang="en-US" sz="2000" b="1" i="1" dirty="0"/>
            </a:br>
            <a:r>
              <a:rPr lang="en-US" sz="2400" b="1" i="1" dirty="0">
                <a:latin typeface="+mj-lt"/>
                <a:ea typeface="+mj-ea"/>
                <a:cs typeface="+mj-cs"/>
              </a:rPr>
              <a:t>1. </a:t>
            </a:r>
            <a:r>
              <a:rPr lang="en-US" sz="2400" b="1" i="1" u="sng" dirty="0">
                <a:latin typeface="+mj-lt"/>
                <a:ea typeface="+mj-ea"/>
                <a:cs typeface="+mj-cs"/>
              </a:rPr>
              <a:t>Parts of Speech Tagging:</a:t>
            </a:r>
          </a:p>
          <a:p>
            <a:pPr marL="0" indent="0">
              <a:buNone/>
            </a:pPr>
            <a:r>
              <a:rPr lang="en-US" sz="2000" dirty="0"/>
              <a:t>Part-of-Speech tagging approaches can generally fall into two categories: </a:t>
            </a:r>
          </a:p>
          <a:p>
            <a:pPr marL="514350" indent="-514350">
              <a:buFont typeface="+mj-lt"/>
              <a:buAutoNum type="alphaLcParenR"/>
            </a:pPr>
            <a:r>
              <a:rPr lang="en-US" sz="2000" dirty="0"/>
              <a:t>Rule based approaches :</a:t>
            </a:r>
          </a:p>
          <a:p>
            <a:pPr marL="514350" indent="-514350">
              <a:buFont typeface="+mj-lt"/>
              <a:buAutoNum type="alphaLcParenR"/>
            </a:pPr>
            <a:r>
              <a:rPr lang="en-US" sz="2000" dirty="0"/>
              <a:t>Statistical approaches:</a:t>
            </a:r>
          </a:p>
          <a:p>
            <a:pPr marL="0" indent="0" algn="just">
              <a:buNone/>
            </a:pPr>
            <a:r>
              <a:rPr lang="en-US" sz="2000" dirty="0"/>
              <a:t>Recently, deep learning based Part-of-Speech tagging has gained momentum</a:t>
            </a:r>
          </a:p>
          <a:p>
            <a:pPr marL="0" indent="0">
              <a:spcBef>
                <a:spcPct val="0"/>
              </a:spcBef>
              <a:buNone/>
            </a:pPr>
            <a:endParaRPr lang="en-US" sz="2000" dirty="0"/>
          </a:p>
          <a:p>
            <a:pPr marL="0" indent="0">
              <a:spcBef>
                <a:spcPct val="0"/>
              </a:spcBef>
              <a:buNone/>
            </a:pPr>
            <a:endParaRPr lang="en-US" sz="2000" b="1" i="1" dirty="0">
              <a:latin typeface="+mj-lt"/>
              <a:ea typeface="+mj-ea"/>
              <a:cs typeface="+mj-cs"/>
            </a:endParaRPr>
          </a:p>
          <a:p>
            <a:pPr marL="0" indent="0">
              <a:spcBef>
                <a:spcPct val="0"/>
              </a:spcBef>
              <a:buNone/>
            </a:pPr>
            <a:r>
              <a:rPr lang="en-US" sz="2400" b="1" i="1" dirty="0">
                <a:latin typeface="+mj-lt"/>
                <a:ea typeface="+mj-ea"/>
                <a:cs typeface="+mj-cs"/>
              </a:rPr>
              <a:t>2</a:t>
            </a:r>
            <a:r>
              <a:rPr lang="en-US" b="1" i="1" dirty="0">
                <a:latin typeface="+mj-lt"/>
                <a:ea typeface="+mj-ea"/>
                <a:cs typeface="+mj-cs"/>
              </a:rPr>
              <a:t>. </a:t>
            </a:r>
            <a:r>
              <a:rPr lang="en-US" sz="2400" b="1" i="1" u="sng" dirty="0">
                <a:latin typeface="+mj-lt"/>
                <a:ea typeface="+mj-ea"/>
                <a:cs typeface="+mj-cs"/>
              </a:rPr>
              <a:t>Parsing:</a:t>
            </a:r>
          </a:p>
          <a:p>
            <a:pPr marL="0" indent="0">
              <a:buNone/>
            </a:pPr>
            <a:r>
              <a:rPr lang="en-US" sz="2000" dirty="0"/>
              <a:t>These are divided into 2 categories based on their underlying grammatical formalism.</a:t>
            </a:r>
          </a:p>
          <a:p>
            <a:pPr marL="514350" indent="-514350">
              <a:buFont typeface="+mj-lt"/>
              <a:buAutoNum type="alphaLcParenR"/>
            </a:pPr>
            <a:r>
              <a:rPr lang="en-US" sz="2000" dirty="0"/>
              <a:t>Constituency Parsing:</a:t>
            </a:r>
          </a:p>
          <a:p>
            <a:pPr marL="514350" indent="-514350">
              <a:buFont typeface="+mj-lt"/>
              <a:buAutoNum type="alphaLcParenR"/>
            </a:pPr>
            <a:r>
              <a:rPr lang="en-US" sz="2000" dirty="0"/>
              <a:t>Dependency Parsing:</a:t>
            </a:r>
          </a:p>
          <a:p>
            <a:pPr marL="0" indent="0" algn="just">
              <a:buNone/>
            </a:pPr>
            <a:endParaRPr lang="en-US" sz="2000" dirty="0"/>
          </a:p>
        </p:txBody>
      </p:sp>
    </p:spTree>
    <p:extLst>
      <p:ext uri="{BB962C8B-B14F-4D97-AF65-F5344CB8AC3E}">
        <p14:creationId xmlns:p14="http://schemas.microsoft.com/office/powerpoint/2010/main" val="352476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EB7D2-D55A-443C-AF73-7FA301F2A2E8}"/>
              </a:ext>
            </a:extLst>
          </p:cNvPr>
          <p:cNvSpPr>
            <a:spLocks noGrp="1"/>
          </p:cNvSpPr>
          <p:nvPr>
            <p:ph idx="1"/>
          </p:nvPr>
        </p:nvSpPr>
        <p:spPr>
          <a:xfrm>
            <a:off x="528320" y="2448060"/>
            <a:ext cx="10403840" cy="4318000"/>
          </a:xfrm>
        </p:spPr>
        <p:txBody>
          <a:bodyPr>
            <a:normAutofit fontScale="40000" lnSpcReduction="20000"/>
          </a:bodyPr>
          <a:lstStyle/>
          <a:p>
            <a:pPr marL="0" indent="0">
              <a:buNone/>
            </a:pPr>
            <a:r>
              <a:rPr lang="en-US" sz="3500" b="1" i="1" dirty="0">
                <a:latin typeface="+mj-lt"/>
                <a:ea typeface="+mj-ea"/>
                <a:cs typeface="+mj-cs"/>
              </a:rPr>
              <a:t>3. </a:t>
            </a:r>
            <a:r>
              <a:rPr lang="en-US" sz="3500" b="1" i="1" u="sng" dirty="0">
                <a:latin typeface="+mj-lt"/>
                <a:ea typeface="+mj-ea"/>
                <a:cs typeface="+mj-cs"/>
              </a:rPr>
              <a:t>Named Entity Recognition(NER):</a:t>
            </a:r>
          </a:p>
          <a:p>
            <a:pPr marL="0" indent="0">
              <a:buNone/>
            </a:pPr>
            <a:r>
              <a:rPr lang="en-US" sz="3400" b="1" dirty="0"/>
              <a:t>Example: </a:t>
            </a:r>
            <a:r>
              <a:rPr lang="en-US" sz="3400" dirty="0"/>
              <a:t>Michael Jordan lives in United States.</a:t>
            </a:r>
          </a:p>
          <a:p>
            <a:pPr marL="0" indent="0">
              <a:buNone/>
            </a:pPr>
            <a:r>
              <a:rPr lang="en-US" sz="3400" dirty="0"/>
              <a:t>NER system extracts Michael Jordan which refers to the name of the person.</a:t>
            </a:r>
          </a:p>
          <a:p>
            <a:pPr marL="0" indent="0">
              <a:buNone/>
            </a:pPr>
            <a:r>
              <a:rPr lang="en-US" sz="3400" dirty="0"/>
              <a:t>And United States which refers to the name of the country.</a:t>
            </a:r>
          </a:p>
          <a:p>
            <a:pPr marL="0" indent="0">
              <a:buNone/>
            </a:pPr>
            <a:endParaRPr lang="en-US" sz="2000" dirty="0"/>
          </a:p>
          <a:p>
            <a:pPr marL="0" indent="0">
              <a:buNone/>
            </a:pPr>
            <a:r>
              <a:rPr lang="en-US" sz="3600" b="1" i="1" dirty="0">
                <a:latin typeface="+mj-lt"/>
                <a:ea typeface="+mj-ea"/>
                <a:cs typeface="+mj-cs"/>
              </a:rPr>
              <a:t>4. </a:t>
            </a:r>
            <a:r>
              <a:rPr lang="en-US" sz="3600" b="1" i="1" u="sng" dirty="0">
                <a:latin typeface="+mj-lt"/>
                <a:ea typeface="+mj-ea"/>
                <a:cs typeface="+mj-cs"/>
              </a:rPr>
              <a:t>Named </a:t>
            </a:r>
            <a:r>
              <a:rPr lang="en-US" sz="3500" b="1" i="1" u="sng" dirty="0">
                <a:latin typeface="+mj-lt"/>
                <a:ea typeface="+mj-ea"/>
                <a:cs typeface="+mj-cs"/>
              </a:rPr>
              <a:t>Entity Linking(NEL):</a:t>
            </a:r>
          </a:p>
          <a:p>
            <a:pPr marL="0" indent="0">
              <a:buNone/>
            </a:pPr>
            <a:r>
              <a:rPr lang="en-US" sz="3500" dirty="0"/>
              <a:t>NEL is also known as Named Entity Disambiguation or Named Entity Normalization.</a:t>
            </a:r>
          </a:p>
          <a:p>
            <a:pPr marL="0" indent="0">
              <a:buNone/>
            </a:pPr>
            <a:r>
              <a:rPr lang="en-US" sz="3500" b="1" dirty="0"/>
              <a:t>Example</a:t>
            </a:r>
            <a:r>
              <a:rPr lang="en-US" sz="3500" dirty="0"/>
              <a:t>: “Paris” can refer to entity mention location </a:t>
            </a:r>
            <a:r>
              <a:rPr lang="en-US" sz="3500" dirty="0" err="1"/>
              <a:t>i.e</a:t>
            </a:r>
            <a:r>
              <a:rPr lang="en-US" sz="3500" dirty="0"/>
              <a:t> (capital of France) or It can refer to entity mention person </a:t>
            </a:r>
            <a:r>
              <a:rPr lang="en-US" sz="3500" dirty="0" err="1"/>
              <a:t>i.e</a:t>
            </a:r>
            <a:r>
              <a:rPr lang="en-US" sz="3500" dirty="0"/>
              <a:t> Paris Hinton (An Actress)</a:t>
            </a:r>
          </a:p>
          <a:p>
            <a:pPr marL="0" indent="0">
              <a:buNone/>
            </a:pPr>
            <a:endParaRPr lang="en-US" sz="2000" dirty="0"/>
          </a:p>
          <a:p>
            <a:pPr marL="0" indent="0">
              <a:buNone/>
            </a:pPr>
            <a:r>
              <a:rPr lang="en-US" sz="3600" b="1" i="1" dirty="0">
                <a:latin typeface="+mj-lt"/>
                <a:ea typeface="+mj-ea"/>
                <a:cs typeface="+mj-cs"/>
              </a:rPr>
              <a:t>5. </a:t>
            </a:r>
            <a:r>
              <a:rPr lang="en-US" sz="3600" b="1" i="1" u="sng" dirty="0">
                <a:latin typeface="+mj-lt"/>
                <a:ea typeface="+mj-ea"/>
                <a:cs typeface="+mj-cs"/>
              </a:rPr>
              <a:t>Coreference Resolution(CR):</a:t>
            </a:r>
          </a:p>
          <a:p>
            <a:pPr marL="0" indent="0">
              <a:buNone/>
            </a:pPr>
            <a:r>
              <a:rPr lang="en-US" sz="3600" b="1" dirty="0"/>
              <a:t>Example</a:t>
            </a:r>
            <a:r>
              <a:rPr lang="en-US" sz="3600" dirty="0"/>
              <a:t>: I have seen the annual report. It shows that we have gained 15% profit in this financial year.</a:t>
            </a:r>
          </a:p>
          <a:p>
            <a:pPr marL="0" indent="0">
              <a:buNone/>
            </a:pPr>
            <a:r>
              <a:rPr lang="en-US" sz="3600" dirty="0"/>
              <a:t>Here, I refers name of the person,</a:t>
            </a:r>
          </a:p>
          <a:p>
            <a:pPr marL="0" indent="0">
              <a:buNone/>
            </a:pPr>
            <a:r>
              <a:rPr lang="en-US" sz="3600" dirty="0"/>
              <a:t>	 It refers the annual report and</a:t>
            </a:r>
          </a:p>
          <a:p>
            <a:pPr marL="0" indent="0">
              <a:buNone/>
            </a:pPr>
            <a:r>
              <a:rPr lang="en-US" sz="3600" dirty="0"/>
              <a:t>	 we refers name of the company in which that person works.</a:t>
            </a:r>
          </a:p>
          <a:p>
            <a:pPr marL="0" indent="0">
              <a:buNone/>
            </a:pPr>
            <a:endParaRPr lang="en-US" sz="2400" b="1" i="1" u="sng" dirty="0">
              <a:latin typeface="+mj-lt"/>
              <a:ea typeface="+mj-ea"/>
              <a:cs typeface="+mj-cs"/>
            </a:endParaRPr>
          </a:p>
        </p:txBody>
      </p:sp>
    </p:spTree>
    <p:extLst>
      <p:ext uri="{BB962C8B-B14F-4D97-AF65-F5344CB8AC3E}">
        <p14:creationId xmlns:p14="http://schemas.microsoft.com/office/powerpoint/2010/main" val="372221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67C5-D71D-42FF-94C4-1A73B2F44398}"/>
              </a:ext>
            </a:extLst>
          </p:cNvPr>
          <p:cNvSpPr>
            <a:spLocks noGrp="1"/>
          </p:cNvSpPr>
          <p:nvPr>
            <p:ph type="title"/>
          </p:nvPr>
        </p:nvSpPr>
        <p:spPr/>
        <p:txBody>
          <a:bodyPr>
            <a:noAutofit/>
          </a:bodyPr>
          <a:lstStyle/>
          <a:p>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u="sng" dirty="0"/>
            </a:br>
            <a:endParaRPr lang="en-US" sz="2400" b="1" i="1" u="sng" dirty="0"/>
          </a:p>
        </p:txBody>
      </p:sp>
      <p:sp>
        <p:nvSpPr>
          <p:cNvPr id="3" name="Content Placeholder 2">
            <a:extLst>
              <a:ext uri="{FF2B5EF4-FFF2-40B4-BE49-F238E27FC236}">
                <a16:creationId xmlns:a16="http://schemas.microsoft.com/office/drawing/2014/main" id="{9A9C5E1B-3978-4235-A35E-4B521DBF9140}"/>
              </a:ext>
            </a:extLst>
          </p:cNvPr>
          <p:cNvSpPr>
            <a:spLocks noGrp="1"/>
          </p:cNvSpPr>
          <p:nvPr>
            <p:ph idx="1"/>
          </p:nvPr>
        </p:nvSpPr>
        <p:spPr>
          <a:xfrm>
            <a:off x="1154954" y="2547892"/>
            <a:ext cx="8825659" cy="3471908"/>
          </a:xfrm>
        </p:spPr>
        <p:txBody>
          <a:bodyPr>
            <a:noAutofit/>
          </a:bodyPr>
          <a:lstStyle/>
          <a:p>
            <a:pPr marL="0" indent="0">
              <a:buNone/>
            </a:pPr>
            <a:r>
              <a:rPr lang="en-US" sz="1400" b="1" i="1" dirty="0">
                <a:latin typeface="+mj-lt"/>
                <a:ea typeface="+mj-ea"/>
                <a:cs typeface="+mj-cs"/>
              </a:rPr>
              <a:t>6. </a:t>
            </a:r>
            <a:r>
              <a:rPr lang="en-US" sz="1400" b="1" i="1" u="sng" dirty="0">
                <a:latin typeface="+mj-lt"/>
                <a:ea typeface="+mj-ea"/>
                <a:cs typeface="+mj-cs"/>
              </a:rPr>
              <a:t>Temporal Information Extraction(Event Extraction):</a:t>
            </a:r>
          </a:p>
          <a:p>
            <a:pPr marL="0" indent="0">
              <a:buNone/>
            </a:pPr>
            <a:r>
              <a:rPr lang="en-US" sz="1400" b="1" dirty="0"/>
              <a:t>Example: </a:t>
            </a:r>
            <a:r>
              <a:rPr lang="en-US" sz="1400" dirty="0"/>
              <a:t>President Barack Obama yesterday addressed the issue of nuclear deals at white house.</a:t>
            </a:r>
          </a:p>
          <a:p>
            <a:pPr marL="0" indent="0">
              <a:buNone/>
            </a:pPr>
            <a:r>
              <a:rPr lang="en-US" sz="1400" dirty="0"/>
              <a:t> Here, yesterday refers noun phrase which refers to temporal information</a:t>
            </a:r>
          </a:p>
          <a:p>
            <a:pPr marL="0" indent="0">
              <a:buNone/>
            </a:pPr>
            <a:endParaRPr lang="en-US" sz="1400" b="1" i="1" dirty="0">
              <a:latin typeface="+mj-lt"/>
              <a:ea typeface="+mj-ea"/>
              <a:cs typeface="+mj-cs"/>
            </a:endParaRPr>
          </a:p>
          <a:p>
            <a:pPr marL="0" indent="0">
              <a:buNone/>
            </a:pPr>
            <a:r>
              <a:rPr lang="en-US" sz="1400" b="1" i="1" dirty="0">
                <a:latin typeface="+mj-lt"/>
                <a:ea typeface="+mj-ea"/>
                <a:cs typeface="+mj-cs"/>
              </a:rPr>
              <a:t>7. </a:t>
            </a:r>
            <a:r>
              <a:rPr lang="en-US" sz="1400" b="1" i="1" u="sng" dirty="0">
                <a:latin typeface="+mj-lt"/>
                <a:ea typeface="+mj-ea"/>
                <a:cs typeface="+mj-cs"/>
              </a:rPr>
              <a:t>Relation Extraction(RE):</a:t>
            </a:r>
          </a:p>
          <a:p>
            <a:pPr marL="0" indent="0">
              <a:buNone/>
            </a:pPr>
            <a:r>
              <a:rPr lang="en-US" sz="1400" b="1" dirty="0"/>
              <a:t>Example: </a:t>
            </a:r>
            <a:r>
              <a:rPr lang="en-US" sz="1400" dirty="0">
                <a:latin typeface="+mj-lt"/>
                <a:ea typeface="+mj-ea"/>
                <a:cs typeface="+mj-cs"/>
              </a:rPr>
              <a:t>Jodie Foster is an American Actress who won Academy award for movie “The silence of the 	Lambs”.</a:t>
            </a:r>
          </a:p>
          <a:p>
            <a:pPr marL="0" indent="0">
              <a:buNone/>
            </a:pPr>
            <a:r>
              <a:rPr lang="en-US" sz="1400" dirty="0">
                <a:latin typeface="+mj-lt"/>
                <a:ea typeface="+mj-ea"/>
                <a:cs typeface="+mj-cs"/>
              </a:rPr>
              <a:t>Here, we can extract fact such as won </a:t>
            </a:r>
            <a:r>
              <a:rPr lang="en-US" sz="1400" dirty="0" err="1">
                <a:latin typeface="+mj-lt"/>
                <a:ea typeface="+mj-ea"/>
                <a:cs typeface="+mj-cs"/>
              </a:rPr>
              <a:t>i.e</a:t>
            </a:r>
            <a:r>
              <a:rPr lang="en-US" sz="1400" dirty="0">
                <a:latin typeface="+mj-lt"/>
                <a:ea typeface="+mj-ea"/>
                <a:cs typeface="+mj-cs"/>
              </a:rPr>
              <a:t> (Jodie, Academy award)</a:t>
            </a:r>
          </a:p>
          <a:p>
            <a:pPr marL="0" indent="0">
              <a:buNone/>
            </a:pPr>
            <a:endParaRPr lang="en-US" sz="1400" b="1" dirty="0">
              <a:latin typeface="+mj-lt"/>
              <a:ea typeface="+mj-ea"/>
              <a:cs typeface="+mj-cs"/>
            </a:endParaRPr>
          </a:p>
          <a:p>
            <a:pPr marL="0" indent="0">
              <a:buNone/>
            </a:pPr>
            <a:r>
              <a:rPr lang="en-US" sz="1400" b="1" i="1" dirty="0">
                <a:latin typeface="+mj-lt"/>
                <a:ea typeface="+mj-ea"/>
                <a:cs typeface="+mj-cs"/>
              </a:rPr>
              <a:t>8. </a:t>
            </a:r>
            <a:r>
              <a:rPr lang="en-US" sz="1400" b="1" i="1" u="sng" dirty="0">
                <a:latin typeface="+mj-lt"/>
                <a:ea typeface="+mj-ea"/>
                <a:cs typeface="+mj-cs"/>
              </a:rPr>
              <a:t>Knowledge Base Reasoning and Completion:</a:t>
            </a:r>
          </a:p>
          <a:p>
            <a:pPr marL="0" indent="0" algn="just">
              <a:buNone/>
            </a:pPr>
            <a:r>
              <a:rPr lang="en-US" sz="1400" dirty="0">
                <a:latin typeface="+mj-lt"/>
                <a:ea typeface="+mj-ea"/>
                <a:cs typeface="+mj-cs"/>
              </a:rPr>
              <a:t>The goal of link prediction (also known as Knowledge Base Completion) is to determine the relationship between entities. There are various applications based on link prediction such as recommendation systems, Knowledge base completion and finding links between users in social networks</a:t>
            </a:r>
          </a:p>
        </p:txBody>
      </p:sp>
    </p:spTree>
    <p:extLst>
      <p:ext uri="{BB962C8B-B14F-4D97-AF65-F5344CB8AC3E}">
        <p14:creationId xmlns:p14="http://schemas.microsoft.com/office/powerpoint/2010/main" val="360206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FC33-4E06-426E-9E00-7C54B6527504}"/>
              </a:ext>
            </a:extLst>
          </p:cNvPr>
          <p:cNvSpPr>
            <a:spLocks noGrp="1"/>
          </p:cNvSpPr>
          <p:nvPr>
            <p:ph type="title"/>
          </p:nvPr>
        </p:nvSpPr>
        <p:spPr/>
        <p:txBody>
          <a:bodyPr/>
          <a:lstStyle/>
          <a:p>
            <a:r>
              <a:rPr lang="en-US" sz="3200" b="1" i="1" dirty="0"/>
              <a:t>State-of-the-art-methods in Information Extraction:</a:t>
            </a:r>
          </a:p>
        </p:txBody>
      </p:sp>
      <p:sp>
        <p:nvSpPr>
          <p:cNvPr id="3" name="Content Placeholder 2">
            <a:extLst>
              <a:ext uri="{FF2B5EF4-FFF2-40B4-BE49-F238E27FC236}">
                <a16:creationId xmlns:a16="http://schemas.microsoft.com/office/drawing/2014/main" id="{DB0D541F-8324-4754-B5C2-6086A4E094F4}"/>
              </a:ext>
            </a:extLst>
          </p:cNvPr>
          <p:cNvSpPr>
            <a:spLocks noGrp="1"/>
          </p:cNvSpPr>
          <p:nvPr>
            <p:ph idx="1"/>
          </p:nvPr>
        </p:nvSpPr>
        <p:spPr/>
        <p:txBody>
          <a:bodyPr>
            <a:normAutofit/>
          </a:bodyPr>
          <a:lstStyle/>
          <a:p>
            <a:pPr marL="0" indent="0">
              <a:buNone/>
            </a:pPr>
            <a:r>
              <a:rPr lang="en-US" dirty="0"/>
              <a:t>The most important IE systems competitions are Message Understanding Conferences (MUC) starting with MUC-6 competition.</a:t>
            </a:r>
          </a:p>
          <a:p>
            <a:pPr marL="0" indent="0">
              <a:buNone/>
            </a:pPr>
            <a:endParaRPr lang="en-US" dirty="0"/>
          </a:p>
          <a:p>
            <a:pPr marL="0" indent="0">
              <a:buNone/>
            </a:pPr>
            <a:r>
              <a:rPr lang="en-US" dirty="0"/>
              <a:t>The various approaches used in IE are broadly categorized into three main categories:</a:t>
            </a:r>
          </a:p>
          <a:p>
            <a:pPr marL="0" indent="0">
              <a:buNone/>
            </a:pPr>
            <a:r>
              <a:rPr lang="en-US" dirty="0"/>
              <a:t>1. Pattern matching based approach </a:t>
            </a:r>
          </a:p>
          <a:p>
            <a:pPr marL="0" indent="0">
              <a:buNone/>
            </a:pPr>
            <a:r>
              <a:rPr lang="en-US" dirty="0"/>
              <a:t>2. Gazetteer based approach </a:t>
            </a:r>
          </a:p>
          <a:p>
            <a:pPr marL="0" indent="0">
              <a:buNone/>
            </a:pPr>
            <a:r>
              <a:rPr lang="en-US" dirty="0"/>
              <a:t>3.  Machine Learning based approach </a:t>
            </a:r>
          </a:p>
        </p:txBody>
      </p:sp>
    </p:spTree>
    <p:extLst>
      <p:ext uri="{BB962C8B-B14F-4D97-AF65-F5344CB8AC3E}">
        <p14:creationId xmlns:p14="http://schemas.microsoft.com/office/powerpoint/2010/main" val="1477104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5217</TotalTime>
  <Words>1073</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 Boardroom</vt:lpstr>
      <vt:lpstr>Natural Language Processing for Information Extraction </vt:lpstr>
      <vt:lpstr>Discussion topics:</vt:lpstr>
      <vt:lpstr> Introduction: </vt:lpstr>
      <vt:lpstr>Information Extraction Tasks:</vt:lpstr>
      <vt:lpstr>IE Tasks in detail:</vt:lpstr>
      <vt:lpstr>PowerPoint Presentation</vt:lpstr>
      <vt:lpstr>PowerPoint Presentation</vt:lpstr>
      <vt:lpstr>        </vt:lpstr>
      <vt:lpstr>State-of-the-art-methods in Information Extraction:</vt:lpstr>
      <vt:lpstr>PowerPoint Presentation</vt:lpstr>
      <vt:lpstr>Integrating Information Extraction (IE) with Information Retrieval (IR) Systems:</vt:lpstr>
      <vt:lpstr>Applications of IE:</vt:lpstr>
      <vt:lpstr>Current challenges and future research: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for Information Extraction </dc:title>
  <dc:creator>Vemula, Rahul</dc:creator>
  <cp:lastModifiedBy>Vemula, Rahul</cp:lastModifiedBy>
  <cp:revision>21</cp:revision>
  <dcterms:created xsi:type="dcterms:W3CDTF">2021-10-18T01:20:58Z</dcterms:created>
  <dcterms:modified xsi:type="dcterms:W3CDTF">2022-03-11T00:36:35Z</dcterms:modified>
</cp:coreProperties>
</file>