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5" r:id="rId4"/>
    <p:sldId id="262" r:id="rId5"/>
    <p:sldId id="264" r:id="rId6"/>
    <p:sldId id="266" r:id="rId7"/>
    <p:sldId id="278" r:id="rId8"/>
    <p:sldId id="267" r:id="rId9"/>
    <p:sldId id="268" r:id="rId10"/>
    <p:sldId id="269" r:id="rId11"/>
    <p:sldId id="274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51"/>
    <a:srgbClr val="007B3B"/>
    <a:srgbClr val="00713A"/>
    <a:srgbClr val="068817"/>
    <a:srgbClr val="079418"/>
    <a:srgbClr val="74C427"/>
    <a:srgbClr val="A6C44B"/>
    <a:srgbClr val="8AC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33" autoAdjust="0"/>
    <p:restoredTop sz="94532"/>
  </p:normalViewPr>
  <p:slideViewPr>
    <p:cSldViewPr snapToGrid="0" snapToObjects="1">
      <p:cViewPr varScale="1">
        <p:scale>
          <a:sx n="81" d="100"/>
          <a:sy n="81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F0A63-798F-4220-BDF6-4F2A310BE51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1ACC4-E66A-45E9-847A-A5289B82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5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B274-ECD9-6844-9790-21A98E22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1F342-481B-6046-AC35-EAEC74815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2C935-632D-5245-A926-94951C6C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EE86-343E-4E52-A9F2-5D2AFC375F8E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E5520-4DEB-FD4B-9F22-EB7C5152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256D7-680F-CB4B-B10E-1D6FFA76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FA28-CC45-F14D-ADC5-88A589FA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DB90E-8EE2-7442-BE25-64F438EED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0B67D-8C42-0146-A757-97FBF60C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CB42-DC1C-4C4F-8BF5-58C19F445211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E126A-6778-D041-A7E0-9E73492B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A5F1-74BE-7F4C-BAE9-5E0A2173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7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30DE2-B4E8-9542-A63A-021B23337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F23E2-9DA6-7745-8D21-1B6369356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D683C-E1FF-4F43-8D98-C271E6D7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7E0D-AFDA-459C-902A-77C930534CBF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DC9B-8287-2E43-BFC8-208D4D3C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2AD24-758C-044A-BF6A-2B1330BB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9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C353-9FBE-5141-8529-377FCB0D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0843-08AB-CC45-97F8-99A8E27B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4518-F3DB-A744-B69B-BF882A57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5F76-5E10-4AEF-869E-0247C6F0D1CC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3B07-70E9-4A47-97A0-383E69C0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EBA83-4E92-6144-A2C2-531FEF59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F050-A008-D041-8679-9B7B4AD0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D1FC5-B68F-274C-BB41-EE6FC3465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07DBC-D1BC-924F-AB42-F07F6E6C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F169-01A6-4B1E-A47F-4A7155CB8565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9AC5E-374F-1045-8258-855EA19F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5D3C0-ECB7-4049-B237-A50B432E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3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6DFC-FC76-AA41-A84C-F496755B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D9D3A-21F0-4E40-8FC1-D9528CD43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1EB2C-1ECD-F74F-82EE-AE5338B30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E6951-1B67-AD49-8D4D-58FF99B6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E048-CB7C-4B00-84F5-39B102FE9781}" type="datetime1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3D3E7-3115-F249-8615-5BB380A3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38C44-679D-054B-A50A-A5F49A6C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1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8597-00D1-9C45-A992-045A3BCF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7F22F-BAD6-CA47-956E-3FEB21FD8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811C0-F7D6-D04A-8F95-C9184FC81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68642-809B-9844-B0DC-46C9DDE0D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D80E5-D2D5-4947-934C-B181284E3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3D0AF-54FC-304C-8CDD-8D6A25A1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94CA-0C3F-4F76-B54A-E9C7F5256EFE}" type="datetime1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F3680-FC12-0948-B162-CF437700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586D9-BFB2-DB4B-B83A-08B31911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0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6FD0-4A21-B64D-8605-6DFE78A6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4D0E3-11DA-8245-88F0-87AC3D4C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2E04-E4B5-4DFB-A5EF-8521A604DB1B}" type="datetime1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587B2-78B8-D540-ADCF-B3B99F7E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2A16A-DDA8-124B-9300-37B5CE13A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55749-D3F6-5B40-B60A-AD6835E7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E67E-64DB-4E54-A06D-62800F9BC7D1}" type="datetime1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28217-89D3-A345-901C-432A3E87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D66D9-C338-AE44-BBDD-60CB783A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4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F945-51BE-8E41-A001-8556328E0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31D16-F809-694B-8A56-EE18EDD3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FB139-7CE6-4D46-9C0F-158A6D60C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B1C3C-1F82-DD4C-AC61-765315FA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29154-5495-40C2-8C85-6AB210CA44DA}" type="datetime1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65035-F317-3C4F-BE6B-DBA53E9F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CEF8A-E308-904B-8554-2B093BAF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AD82-5A17-3442-A391-EAC94984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51955-18A8-AC41-94B9-B2603FDF8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84506-8CF4-5B4E-B0B3-3B52DDCB0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8C3ED-FF8B-274F-9D47-0425A93E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C89-03EF-4D28-9729-C96E9EEC51ED}" type="datetime1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9DCA7-07CA-7B42-989B-53A2AA26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F7C12-4324-B949-8183-E9B72EA4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4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732FA-7F9B-6447-A218-D2AAD07F0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BFB8C-7133-5948-A11E-0C2B393FA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8C691-56B7-4549-B5F1-C735DF3E2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92BCB-8B05-4411-A8CB-9FBE5DB08B39}" type="datetime1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FC477-BFEF-6A40-8A64-F22652C6F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B950F-F683-5649-A761-C180536A3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6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s://www.kaggle.com/code/umaimat/employee-review-comment-analysis-of-top-companies/noteboo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3AACC9-6128-D644-BB32-5E823AB3C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445" y="1982512"/>
            <a:ext cx="3092980" cy="10372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850BB8E-98B9-0443-9518-BB0B496E8AF5}"/>
              </a:ext>
            </a:extLst>
          </p:cNvPr>
          <p:cNvSpPr/>
          <p:nvPr/>
        </p:nvSpPr>
        <p:spPr>
          <a:xfrm>
            <a:off x="0" y="0"/>
            <a:ext cx="12192000" cy="5866726"/>
          </a:xfrm>
          <a:prstGeom prst="rect">
            <a:avLst/>
          </a:prstGeom>
          <a:gradFill flip="none" rotWithShape="1">
            <a:gsLst>
              <a:gs pos="0">
                <a:srgbClr val="00A44E"/>
              </a:gs>
              <a:gs pos="100000">
                <a:srgbClr val="004A2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F5A9FDE-E9C9-EC40-9ACD-E0B75041F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187" y="3936583"/>
            <a:ext cx="5049625" cy="1169809"/>
          </a:xfrm>
        </p:spPr>
        <p:txBody>
          <a:bodyPr>
            <a:normAutofit/>
          </a:bodyPr>
          <a:lstStyle/>
          <a:p>
            <a:pPr>
              <a:spcBef>
                <a:spcPts val="1600"/>
              </a:spcBef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RASHMI JAKKANI</a:t>
            </a:r>
          </a:p>
          <a:p>
            <a:pPr>
              <a:spcBef>
                <a:spcPts val="1600"/>
              </a:spcBef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INFO 4670/5810 Summer 2022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4D1D62-CFD6-D946-AAA1-A9E54335D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453" y="772134"/>
            <a:ext cx="2999092" cy="29990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150409-2749-4E4A-AEA0-DAA2D050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6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9" y="1336011"/>
            <a:ext cx="10677965" cy="440209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Analysis: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task of finding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 relationships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large datasets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Process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from data:</a:t>
            </a:r>
          </a:p>
          <a:p>
            <a:pPr>
              <a:lnSpc>
                <a:spcPct val="11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79418"/>
                </a:solidFill>
              </a:rPr>
              <a:t>Results: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05671-66A5-AEF2-D006-2C64F69F1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677" y="1265076"/>
            <a:ext cx="6603539" cy="2336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E2CCC1-5431-3AD4-6CB7-1BE0EFA37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367" y="3871445"/>
            <a:ext cx="6136849" cy="145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1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9" y="1336011"/>
            <a:ext cx="10677965" cy="440209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79418"/>
                </a:solidFill>
              </a:rPr>
              <a:t>Results: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11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31546A-0EE5-9CFA-6B3E-80A5B10C4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934438"/>
            <a:ext cx="3559175" cy="539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0BB687-92E0-DCFE-19ED-A137588BE6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127" y="1533974"/>
            <a:ext cx="2988945" cy="26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425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9" y="1336011"/>
            <a:ext cx="10677965" cy="440209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Graph:</a:t>
            </a:r>
          </a:p>
          <a:p>
            <a:pPr>
              <a:lnSpc>
                <a:spcPct val="11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79418"/>
                </a:solidFill>
              </a:rPr>
              <a:t>Results: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12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D2A212-D0F5-16EE-BA10-738A38E119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57617"/>
            <a:ext cx="5943600" cy="4342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0814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9" y="1336011"/>
            <a:ext cx="10677965" cy="440209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K-means algorithm determines the set of k clusters and provides each examples to one cluster.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Design:</a:t>
            </a:r>
          </a:p>
          <a:p>
            <a:pPr>
              <a:lnSpc>
                <a:spcPct val="11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79418"/>
                </a:solidFill>
              </a:rPr>
              <a:t>Results: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5AACC8-AC33-88EC-30BC-4D5A8FACB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2357331"/>
            <a:ext cx="7052666" cy="31646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650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9" y="1336011"/>
            <a:ext cx="10677965" cy="440209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 View and Graph:</a:t>
            </a:r>
          </a:p>
          <a:p>
            <a:pPr>
              <a:lnSpc>
                <a:spcPct val="11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79418"/>
                </a:solidFill>
              </a:rPr>
              <a:t>Results: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14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5073D0-0E48-6B2D-F921-16E96B03B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68" y="2155059"/>
            <a:ext cx="1744780" cy="2171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25A146-231B-3A00-AFDA-A63E5029A0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886" y="1666665"/>
            <a:ext cx="4343125" cy="3890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0257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9" y="1336011"/>
            <a:ext cx="10677965" cy="440209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Centroid Table:</a:t>
            </a:r>
          </a:p>
          <a:p>
            <a:pPr>
              <a:lnSpc>
                <a:spcPct val="11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79418"/>
                </a:solidFill>
              </a:rPr>
              <a:t>Results: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15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458D05-DBCE-3AE6-FB50-86EC697BC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695" y="1954823"/>
            <a:ext cx="6514465" cy="3649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9943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9" y="1336011"/>
            <a:ext cx="10677965" cy="440209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Plot:</a:t>
            </a:r>
          </a:p>
          <a:p>
            <a:pPr>
              <a:lnSpc>
                <a:spcPct val="11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79418"/>
                </a:solidFill>
              </a:rPr>
              <a:t>Results: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DCB83-7131-6A16-09DA-05407D237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2052860"/>
            <a:ext cx="6608975" cy="3961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6201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9" y="1336011"/>
            <a:ext cx="10677965" cy="440209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79418"/>
                </a:solidFill>
              </a:rPr>
              <a:t>Results: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17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A5BD56-208B-06A8-9F86-20B00F1BF3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694" y="2012386"/>
            <a:ext cx="4341822" cy="2276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329E1D-AFE6-00EE-CA1C-C8E4A611E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454" y="2446020"/>
            <a:ext cx="2454293" cy="1324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1209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9" y="1336011"/>
            <a:ext cx="10677965" cy="4402095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learned about the data mining techniques that are correlation, association analysis and clustering</a:t>
            </a:r>
          </a:p>
          <a:p>
            <a:pPr algn="just">
              <a:lnSpc>
                <a:spcPct val="11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learned about the usage of rapid miner with different techniques and performed analysis.</a:t>
            </a:r>
          </a:p>
          <a:p>
            <a:pPr algn="just">
              <a:lnSpc>
                <a:spcPct val="11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techniques of these analysis are to learn performing the data mining techniques. In correlation analysis correlation matrix and visualization is also displayed.</a:t>
            </a:r>
          </a:p>
          <a:p>
            <a:pPr algn="just">
              <a:lnSpc>
                <a:spcPct val="11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Association Analysis, association rules are determined and using process document from data this analysis is performed.</a:t>
            </a:r>
          </a:p>
          <a:p>
            <a:pPr algn="just">
              <a:lnSpc>
                <a:spcPct val="11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K-means Clustering, K-means clusters are found and performance reports with the help of process documents from data tokenization, filter stop words, filter examples and transform cases are used.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79418"/>
                </a:solidFill>
              </a:rPr>
              <a:t>Conclusion and Experience</a:t>
            </a:r>
            <a:r>
              <a:rPr lang="en-US" b="1" dirty="0">
                <a:solidFill>
                  <a:srgbClr val="079418"/>
                </a:solidFill>
              </a:rPr>
              <a:t>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04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F402B760-09FB-7348-8C67-DCAC88C6CBC2}"/>
              </a:ext>
            </a:extLst>
          </p:cNvPr>
          <p:cNvSpPr/>
          <p:nvPr/>
        </p:nvSpPr>
        <p:spPr>
          <a:xfrm>
            <a:off x="8076008" y="1039839"/>
            <a:ext cx="3457401" cy="3457401"/>
          </a:xfrm>
          <a:prstGeom prst="ellipse">
            <a:avLst/>
          </a:prstGeom>
          <a:solidFill>
            <a:srgbClr val="74C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0A4EF44-D1A3-E14E-BB09-389A47FCDC48}"/>
              </a:ext>
            </a:extLst>
          </p:cNvPr>
          <p:cNvSpPr/>
          <p:nvPr/>
        </p:nvSpPr>
        <p:spPr>
          <a:xfrm>
            <a:off x="6124379" y="1774456"/>
            <a:ext cx="2496674" cy="2496674"/>
          </a:xfrm>
          <a:prstGeom prst="ellipse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3A2ACE-0D5E-384B-9A6E-674AEC575B68}"/>
              </a:ext>
            </a:extLst>
          </p:cNvPr>
          <p:cNvSpPr/>
          <p:nvPr/>
        </p:nvSpPr>
        <p:spPr>
          <a:xfrm>
            <a:off x="7512922" y="3762622"/>
            <a:ext cx="1946630" cy="1946630"/>
          </a:xfrm>
          <a:prstGeom prst="ellipse">
            <a:avLst/>
          </a:prstGeom>
          <a:solidFill>
            <a:srgbClr val="00A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B2AF749-8A90-084D-9E88-6F607893C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903" y="1310738"/>
            <a:ext cx="839610" cy="9274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9675027-528B-EB43-A286-5E8E7377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259" y="2179707"/>
            <a:ext cx="608650" cy="6723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CBEC96E-9508-B645-BDEB-A15BFDD9B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513" y="4071080"/>
            <a:ext cx="447447" cy="4942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A7DCF1-6C16-374C-8F76-507B203E3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2A6CD8-29EB-AC48-A197-87E92D2FF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320F0C-3D09-44B1-A6D4-37BE1774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19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3A07544-8A84-4A57-8CC5-729BD652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79418"/>
                </a:solidFill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0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F09505-16A9-5F40-9BAF-3E022D3C2EAB}"/>
              </a:ext>
            </a:extLst>
          </p:cNvPr>
          <p:cNvSpPr/>
          <p:nvPr/>
        </p:nvSpPr>
        <p:spPr>
          <a:xfrm>
            <a:off x="0" y="1513211"/>
            <a:ext cx="12192000" cy="4005558"/>
          </a:xfrm>
          <a:prstGeom prst="rect">
            <a:avLst/>
          </a:prstGeom>
          <a:gradFill flip="none" rotWithShape="1">
            <a:gsLst>
              <a:gs pos="0">
                <a:srgbClr val="00A44E"/>
              </a:gs>
              <a:gs pos="100000">
                <a:srgbClr val="004A2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3194" y="2775476"/>
            <a:ext cx="7949901" cy="243045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sz="2400" b="1" dirty="0">
                <a:solidFill>
                  <a:schemeClr val="bg1"/>
                </a:solidFill>
              </a:rPr>
              <a:t>TEXT MINING – FINAL PROJECT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1500" dirty="0">
                <a:solidFill>
                  <a:schemeClr val="bg1"/>
                </a:solidFill>
              </a:rPr>
              <a:t>This Project contains the dataset of Microsoft Employees Reviews with 9000 records. I performed the data mining techniques to analyze the data using rapid miner.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FC1D17-55AD-6C45-BF39-A59E65E27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B29CF7-7FFE-834F-A256-BC3C11FAF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692014-46C0-4B98-BCEF-92C15424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5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9" y="1336011"/>
            <a:ext cx="10677965" cy="440209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GOALS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THE ANALYSIS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79418"/>
                </a:solidFill>
              </a:rPr>
              <a:t>List of Contents: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9" y="1336011"/>
            <a:ext cx="10677965" cy="4402095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has the information about the employee reviews of the company Microsoft at different locations. 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different kinds of information like pros, cons, overall ratings, location, job title of the employee, work-life-balance, date of the review given by employee, culture-value-stars, career opportunities, comp-benefits, senior-management, helpful-count and link of the review.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can be considered as good dataset for analysis as it contains different types of integer values.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is downloaded from Kaggle.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79418"/>
                </a:solidFill>
              </a:rPr>
              <a:t>Introduction: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3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9" y="1336011"/>
            <a:ext cx="10677965" cy="440209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Name: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Employee Review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https://www.kaggle.com/code/umaimat/employee-review-comment-analysis-of-top-companies/notebook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has 9000 records with 17 columns.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9 columns with text data and the other columns are numeric data.</a:t>
            </a:r>
          </a:p>
          <a:p>
            <a:pPr marL="0" indent="0">
              <a:spcBef>
                <a:spcPct val="0"/>
              </a:spcBef>
              <a:buNone/>
            </a:pPr>
            <a:endParaRPr lang="en-US" sz="3200" b="1" dirty="0">
              <a:solidFill>
                <a:srgbClr val="079418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3200" b="1" dirty="0">
                <a:solidFill>
                  <a:srgbClr val="079418"/>
                </a:solidFill>
                <a:latin typeface="+mj-lt"/>
                <a:ea typeface="+mj-ea"/>
                <a:cs typeface="+mj-cs"/>
              </a:rPr>
              <a:t>Data Cleaning: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used remove duplicates in correlation analysis to remove duplicate records from the data.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79418"/>
                </a:solidFill>
              </a:rPr>
              <a:t>Dataset: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9" y="1336011"/>
            <a:ext cx="10677965" cy="440209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reviews of Microsoft Employees.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out the employees needs and comforts provided by the company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employee reviews summary.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correlation, association rules and k-means clustering using rapid miner.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79418"/>
                </a:solidFill>
              </a:rPr>
              <a:t>Analysis Goals: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4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9" y="1336011"/>
            <a:ext cx="10677965" cy="4402095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used data mining techniques like correlation, Association Analysis and K-means Clustering analysis using rapid miner.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rapid miner, these techniques becomes very useful and easy to use.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correlation analysis the data is a combination of text and numerical data and Association analysis is performed to find the Association rules 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association analysis, process documents using data is used to process the analysis where as tokenization, filter stop words, transform cases are performed.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is used to find the K-means clusters.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79418"/>
                </a:solidFill>
              </a:rPr>
              <a:t>Data Analysis: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8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9" y="1336011"/>
            <a:ext cx="10677965" cy="440209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correlation is a number between -1 and +1 that measures the association between the attributes.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Design: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79418"/>
                </a:solidFill>
              </a:rPr>
              <a:t>Results: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DBBBAC-5E69-AD3C-CA1C-5829A683A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10" y="2329209"/>
            <a:ext cx="5935980" cy="3192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518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9" y="1336011"/>
            <a:ext cx="10677965" cy="440209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 and Visualization: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79418"/>
                </a:solidFill>
              </a:rPr>
              <a:t>Results: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48D87-E63F-D537-F205-38DA45DB7E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648" y="1991227"/>
            <a:ext cx="4630915" cy="20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CDCD46-54B8-7C0D-14E9-52FB82BB46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13" y="1745554"/>
            <a:ext cx="5440887" cy="3366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011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596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List of Contents:</vt:lpstr>
      <vt:lpstr>Introduction:</vt:lpstr>
      <vt:lpstr>Dataset:</vt:lpstr>
      <vt:lpstr>Analysis Goals:</vt:lpstr>
      <vt:lpstr>Data Analysis:</vt:lpstr>
      <vt:lpstr>Results:</vt:lpstr>
      <vt:lpstr>Results:</vt:lpstr>
      <vt:lpstr>Results:</vt:lpstr>
      <vt:lpstr>Results:</vt:lpstr>
      <vt:lpstr>Results:</vt:lpstr>
      <vt:lpstr>Results:</vt:lpstr>
      <vt:lpstr>Results:</vt:lpstr>
      <vt:lpstr>Results:</vt:lpstr>
      <vt:lpstr>Results:</vt:lpstr>
      <vt:lpstr>Results:</vt:lpstr>
      <vt:lpstr>Conclusion and Experience: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Clayton</dc:creator>
  <cp:lastModifiedBy>Vemula, Rahul</cp:lastModifiedBy>
  <cp:revision>60</cp:revision>
  <cp:lastPrinted>2019-08-23T20:44:22Z</cp:lastPrinted>
  <dcterms:created xsi:type="dcterms:W3CDTF">2019-07-08T18:39:15Z</dcterms:created>
  <dcterms:modified xsi:type="dcterms:W3CDTF">2022-08-12T01:18:16Z</dcterms:modified>
</cp:coreProperties>
</file>