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s3.us.cloud-object-storage.appdomain.cloud/cf-courses-data/CognitiveClass/DP0701EN/version-2/Metadata.pdf" TargetMode="External"/><Relationship Id="rId1" Type="http://schemas.openxmlformats.org/officeDocument/2006/relationships/hyperlink" Target="https://s3.us.cloud-object-storage.appdomain.cloud/cf-courses-data/CognitiveClass/DP0701EN/version-2/Data-Collisions.csv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s3.us.cloud-object-storage.appdomain.cloud/cf-courses-data/CognitiveClass/DP0701EN/version-2/Metadata.pdf" TargetMode="External"/><Relationship Id="rId1" Type="http://schemas.openxmlformats.org/officeDocument/2006/relationships/hyperlink" Target="https://s3.us.cloud-object-storage.appdomain.cloud/cf-courses-data/CognitiveClass/DP0701EN/version-2/Data-Collisions.csv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312335-AF35-43B1-834B-695B96BFC9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37E53AD-782C-4176-B630-44E6501C0C83}">
      <dgm:prSet/>
      <dgm:spPr/>
      <dgm:t>
        <a:bodyPr/>
        <a:lstStyle/>
        <a:p>
          <a:pPr rtl="0"/>
          <a:r>
            <a:rPr lang="en-IN" smtClean="0"/>
            <a:t>This project will help to predict the severity of accidents due to changing environmental conditions and vehicle conditions. </a:t>
          </a:r>
          <a:endParaRPr lang="en-IN"/>
        </a:p>
      </dgm:t>
    </dgm:pt>
    <dgm:pt modelId="{CF7DCBB6-546F-4E48-A57C-0FA034FA2287}" type="parTrans" cxnId="{723C42AD-6A99-4706-B34C-94C25EA2CF39}">
      <dgm:prSet/>
      <dgm:spPr/>
      <dgm:t>
        <a:bodyPr/>
        <a:lstStyle/>
        <a:p>
          <a:endParaRPr lang="en-IN"/>
        </a:p>
      </dgm:t>
    </dgm:pt>
    <dgm:pt modelId="{FAFE8C79-BC18-45E7-B080-C54DD4B5B10B}" type="sibTrans" cxnId="{723C42AD-6A99-4706-B34C-94C25EA2CF39}">
      <dgm:prSet/>
      <dgm:spPr/>
      <dgm:t>
        <a:bodyPr/>
        <a:lstStyle/>
        <a:p>
          <a:endParaRPr lang="en-IN"/>
        </a:p>
      </dgm:t>
    </dgm:pt>
    <dgm:pt modelId="{31108887-6911-4C1D-A286-EBC330B18CF6}">
      <dgm:prSet/>
      <dgm:spPr/>
      <dgm:t>
        <a:bodyPr/>
        <a:lstStyle/>
        <a:p>
          <a:pPr rtl="0"/>
          <a:r>
            <a:rPr lang="en-US" dirty="0" smtClean="0"/>
            <a:t>Reducing traffic accidents is an important public safety challenge around the world.</a:t>
          </a:r>
          <a:endParaRPr lang="en-IN" dirty="0"/>
        </a:p>
      </dgm:t>
    </dgm:pt>
    <dgm:pt modelId="{C93CC728-48C1-475F-B57D-D363CB1BEBB1}" type="parTrans" cxnId="{775875AC-E47A-4049-ACF8-F79FB3A6A56C}">
      <dgm:prSet/>
      <dgm:spPr/>
      <dgm:t>
        <a:bodyPr/>
        <a:lstStyle/>
        <a:p>
          <a:endParaRPr lang="en-IN"/>
        </a:p>
      </dgm:t>
    </dgm:pt>
    <dgm:pt modelId="{C44B7EF6-BB50-49A3-A73E-51C8940501FD}" type="sibTrans" cxnId="{775875AC-E47A-4049-ACF8-F79FB3A6A56C}">
      <dgm:prSet/>
      <dgm:spPr/>
      <dgm:t>
        <a:bodyPr/>
        <a:lstStyle/>
        <a:p>
          <a:endParaRPr lang="en-IN"/>
        </a:p>
      </dgm:t>
    </dgm:pt>
    <dgm:pt modelId="{2B26C8F1-9760-4C49-80DB-9974D9675341}">
      <dgm:prSet/>
      <dgm:spPr/>
      <dgm:t>
        <a:bodyPr/>
        <a:lstStyle/>
        <a:p>
          <a:pPr rtl="0"/>
          <a:r>
            <a:rPr lang="en-US" smtClean="0"/>
            <a:t>Accident prediction is important for optimizing public transportation, enabling safer routes, and cost-effectively improving the transportation infrastructure, all in order to make the roads safer. </a:t>
          </a:r>
          <a:r>
            <a:rPr lang="en-IN" smtClean="0"/>
            <a:t>It will help people making smart and efficient decision on selecting safe road routes to avoid accidents and be cautious.</a:t>
          </a:r>
          <a:endParaRPr lang="en-IN"/>
        </a:p>
      </dgm:t>
    </dgm:pt>
    <dgm:pt modelId="{373111DA-52D4-40ED-A457-AAF8A0E9B977}" type="parTrans" cxnId="{448228AD-A060-4577-ACED-91391D1DD6DE}">
      <dgm:prSet/>
      <dgm:spPr/>
      <dgm:t>
        <a:bodyPr/>
        <a:lstStyle/>
        <a:p>
          <a:endParaRPr lang="en-IN"/>
        </a:p>
      </dgm:t>
    </dgm:pt>
    <dgm:pt modelId="{857278F0-2B09-47A7-93F2-0EA55BBF817D}" type="sibTrans" cxnId="{448228AD-A060-4577-ACED-91391D1DD6DE}">
      <dgm:prSet/>
      <dgm:spPr/>
      <dgm:t>
        <a:bodyPr/>
        <a:lstStyle/>
        <a:p>
          <a:endParaRPr lang="en-IN"/>
        </a:p>
      </dgm:t>
    </dgm:pt>
    <dgm:pt modelId="{CA2232CA-3788-449B-A41F-6097EFE2BE6D}">
      <dgm:prSet/>
      <dgm:spPr/>
      <dgm:t>
        <a:bodyPr/>
        <a:lstStyle/>
        <a:p>
          <a:r>
            <a:rPr lang="en-IN" dirty="0" smtClean="0"/>
            <a:t>The purpose of this Capstone Project is to help people to get awareness of accidents occurrences and causes of severe car accidents.</a:t>
          </a:r>
          <a:endParaRPr lang="en-IN" dirty="0"/>
        </a:p>
      </dgm:t>
    </dgm:pt>
    <dgm:pt modelId="{446A33C0-C59F-4EC4-AA9A-1D52E1007BAE}" type="parTrans" cxnId="{4B068E37-1EBE-4D7C-B137-EC8A40F358AE}">
      <dgm:prSet/>
      <dgm:spPr/>
      <dgm:t>
        <a:bodyPr/>
        <a:lstStyle/>
        <a:p>
          <a:endParaRPr lang="en-IN"/>
        </a:p>
      </dgm:t>
    </dgm:pt>
    <dgm:pt modelId="{4FA7A988-5B5D-4C65-B449-0AA92A5AEDD2}" type="sibTrans" cxnId="{4B068E37-1EBE-4D7C-B137-EC8A40F358AE}">
      <dgm:prSet/>
      <dgm:spPr/>
      <dgm:t>
        <a:bodyPr/>
        <a:lstStyle/>
        <a:p>
          <a:endParaRPr lang="en-IN"/>
        </a:p>
      </dgm:t>
    </dgm:pt>
    <dgm:pt modelId="{A8502076-5558-4DA1-856C-F1BC1923696B}" type="pres">
      <dgm:prSet presAssocID="{5F312335-AF35-43B1-834B-695B96BFC933}" presName="linear" presStyleCnt="0">
        <dgm:presLayoutVars>
          <dgm:animLvl val="lvl"/>
          <dgm:resizeHandles val="exact"/>
        </dgm:presLayoutVars>
      </dgm:prSet>
      <dgm:spPr/>
    </dgm:pt>
    <dgm:pt modelId="{0D3D8DBE-2F46-4374-B7CB-E42E4927F27B}" type="pres">
      <dgm:prSet presAssocID="{CA2232CA-3788-449B-A41F-6097EFE2BE6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2E8C8B-D85D-4A93-A8F1-5F7C6E808F07}" type="pres">
      <dgm:prSet presAssocID="{4FA7A988-5B5D-4C65-B449-0AA92A5AEDD2}" presName="spacer" presStyleCnt="0"/>
      <dgm:spPr/>
    </dgm:pt>
    <dgm:pt modelId="{31D8CB96-1D4D-45F2-851A-D089951649EC}" type="pres">
      <dgm:prSet presAssocID="{137E53AD-782C-4176-B630-44E6501C0C8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E53CDF-4E6C-47B1-A613-1912ACE306CA}" type="pres">
      <dgm:prSet presAssocID="{FAFE8C79-BC18-45E7-B080-C54DD4B5B10B}" presName="spacer" presStyleCnt="0"/>
      <dgm:spPr/>
    </dgm:pt>
    <dgm:pt modelId="{0DCCF83E-EDF4-4EC8-A191-237515CE76C9}" type="pres">
      <dgm:prSet presAssocID="{31108887-6911-4C1D-A286-EBC330B18CF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3FAA557-137F-4BB2-B22C-67067C18EAC4}" type="pres">
      <dgm:prSet presAssocID="{C44B7EF6-BB50-49A3-A73E-51C8940501FD}" presName="spacer" presStyleCnt="0"/>
      <dgm:spPr/>
    </dgm:pt>
    <dgm:pt modelId="{61C489FC-638C-4147-AA04-312CBBF45020}" type="pres">
      <dgm:prSet presAssocID="{2B26C8F1-9760-4C49-80DB-9974D967534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9779AF7-8323-4B18-93EE-D0A243471CB6}" type="presOf" srcId="{2B26C8F1-9760-4C49-80DB-9974D9675341}" destId="{61C489FC-638C-4147-AA04-312CBBF45020}" srcOrd="0" destOrd="0" presId="urn:microsoft.com/office/officeart/2005/8/layout/vList2"/>
    <dgm:cxn modelId="{851544A0-21B5-4898-BBB5-E431F987E6DB}" type="presOf" srcId="{5F312335-AF35-43B1-834B-695B96BFC933}" destId="{A8502076-5558-4DA1-856C-F1BC1923696B}" srcOrd="0" destOrd="0" presId="urn:microsoft.com/office/officeart/2005/8/layout/vList2"/>
    <dgm:cxn modelId="{4B068E37-1EBE-4D7C-B137-EC8A40F358AE}" srcId="{5F312335-AF35-43B1-834B-695B96BFC933}" destId="{CA2232CA-3788-449B-A41F-6097EFE2BE6D}" srcOrd="0" destOrd="0" parTransId="{446A33C0-C59F-4EC4-AA9A-1D52E1007BAE}" sibTransId="{4FA7A988-5B5D-4C65-B449-0AA92A5AEDD2}"/>
    <dgm:cxn modelId="{723C42AD-6A99-4706-B34C-94C25EA2CF39}" srcId="{5F312335-AF35-43B1-834B-695B96BFC933}" destId="{137E53AD-782C-4176-B630-44E6501C0C83}" srcOrd="1" destOrd="0" parTransId="{CF7DCBB6-546F-4E48-A57C-0FA034FA2287}" sibTransId="{FAFE8C79-BC18-45E7-B080-C54DD4B5B10B}"/>
    <dgm:cxn modelId="{448228AD-A060-4577-ACED-91391D1DD6DE}" srcId="{5F312335-AF35-43B1-834B-695B96BFC933}" destId="{2B26C8F1-9760-4C49-80DB-9974D9675341}" srcOrd="3" destOrd="0" parTransId="{373111DA-52D4-40ED-A457-AAF8A0E9B977}" sibTransId="{857278F0-2B09-47A7-93F2-0EA55BBF817D}"/>
    <dgm:cxn modelId="{49F04FC5-3E37-43E1-8E02-DD43129F8A83}" type="presOf" srcId="{CA2232CA-3788-449B-A41F-6097EFE2BE6D}" destId="{0D3D8DBE-2F46-4374-B7CB-E42E4927F27B}" srcOrd="0" destOrd="0" presId="urn:microsoft.com/office/officeart/2005/8/layout/vList2"/>
    <dgm:cxn modelId="{CD9A556E-54E1-4913-9318-5FC96A1C5CA9}" type="presOf" srcId="{137E53AD-782C-4176-B630-44E6501C0C83}" destId="{31D8CB96-1D4D-45F2-851A-D089951649EC}" srcOrd="0" destOrd="0" presId="urn:microsoft.com/office/officeart/2005/8/layout/vList2"/>
    <dgm:cxn modelId="{775875AC-E47A-4049-ACF8-F79FB3A6A56C}" srcId="{5F312335-AF35-43B1-834B-695B96BFC933}" destId="{31108887-6911-4C1D-A286-EBC330B18CF6}" srcOrd="2" destOrd="0" parTransId="{C93CC728-48C1-475F-B57D-D363CB1BEBB1}" sibTransId="{C44B7EF6-BB50-49A3-A73E-51C8940501FD}"/>
    <dgm:cxn modelId="{2512CD6B-ACA7-4245-A557-5F78CBD374D3}" type="presOf" srcId="{31108887-6911-4C1D-A286-EBC330B18CF6}" destId="{0DCCF83E-EDF4-4EC8-A191-237515CE76C9}" srcOrd="0" destOrd="0" presId="urn:microsoft.com/office/officeart/2005/8/layout/vList2"/>
    <dgm:cxn modelId="{D9978F23-6A67-410B-B1B4-E1A981988DF2}" type="presParOf" srcId="{A8502076-5558-4DA1-856C-F1BC1923696B}" destId="{0D3D8DBE-2F46-4374-B7CB-E42E4927F27B}" srcOrd="0" destOrd="0" presId="urn:microsoft.com/office/officeart/2005/8/layout/vList2"/>
    <dgm:cxn modelId="{BE0A9ABA-8361-4C62-96BA-0D5C29520B6A}" type="presParOf" srcId="{A8502076-5558-4DA1-856C-F1BC1923696B}" destId="{E72E8C8B-D85D-4A93-A8F1-5F7C6E808F07}" srcOrd="1" destOrd="0" presId="urn:microsoft.com/office/officeart/2005/8/layout/vList2"/>
    <dgm:cxn modelId="{6689A490-0A99-4DC3-A249-57BBF559FD20}" type="presParOf" srcId="{A8502076-5558-4DA1-856C-F1BC1923696B}" destId="{31D8CB96-1D4D-45F2-851A-D089951649EC}" srcOrd="2" destOrd="0" presId="urn:microsoft.com/office/officeart/2005/8/layout/vList2"/>
    <dgm:cxn modelId="{8D0D2E52-0BA0-472B-8CF9-56EDA767FC09}" type="presParOf" srcId="{A8502076-5558-4DA1-856C-F1BC1923696B}" destId="{BCE53CDF-4E6C-47B1-A613-1912ACE306CA}" srcOrd="3" destOrd="0" presId="urn:microsoft.com/office/officeart/2005/8/layout/vList2"/>
    <dgm:cxn modelId="{6DCACDD5-418C-447D-896B-AE67EF5104F3}" type="presParOf" srcId="{A8502076-5558-4DA1-856C-F1BC1923696B}" destId="{0DCCF83E-EDF4-4EC8-A191-237515CE76C9}" srcOrd="4" destOrd="0" presId="urn:microsoft.com/office/officeart/2005/8/layout/vList2"/>
    <dgm:cxn modelId="{227E5A91-2378-4C4F-A444-428D7F29FA2C}" type="presParOf" srcId="{A8502076-5558-4DA1-856C-F1BC1923696B}" destId="{B3FAA557-137F-4BB2-B22C-67067C18EAC4}" srcOrd="5" destOrd="0" presId="urn:microsoft.com/office/officeart/2005/8/layout/vList2"/>
    <dgm:cxn modelId="{8C5ED653-9869-4274-A359-D97E8C5B533E}" type="presParOf" srcId="{A8502076-5558-4DA1-856C-F1BC1923696B}" destId="{61C489FC-638C-4147-AA04-312CBBF4502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DF997D-46A6-4E7D-A6AE-5C5FF5A6870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E5CFD90-09DB-45F7-8F28-EB351997D353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1"/>
            </a:rPr>
            <a:t>Data</a:t>
          </a:r>
          <a:r>
            <a:rPr lang="en-US" smtClean="0"/>
            <a:t> Collisions from Applied Data Science course is gathered from 2004 till present.</a:t>
          </a:r>
          <a:endParaRPr lang="en-IN"/>
        </a:p>
      </dgm:t>
    </dgm:pt>
    <dgm:pt modelId="{369C251D-0749-4EFE-A1AA-D0F0714DACE9}" type="parTrans" cxnId="{08B905C7-713D-4F1F-B96E-513EDBCA4FD1}">
      <dgm:prSet/>
      <dgm:spPr/>
      <dgm:t>
        <a:bodyPr/>
        <a:lstStyle/>
        <a:p>
          <a:endParaRPr lang="en-IN"/>
        </a:p>
      </dgm:t>
    </dgm:pt>
    <dgm:pt modelId="{E5E83067-5EA9-430E-8C52-3225610E4F3F}" type="sibTrans" cxnId="{08B905C7-713D-4F1F-B96E-513EDBCA4FD1}">
      <dgm:prSet/>
      <dgm:spPr/>
      <dgm:t>
        <a:bodyPr/>
        <a:lstStyle/>
        <a:p>
          <a:endParaRPr lang="en-IN"/>
        </a:p>
      </dgm:t>
    </dgm:pt>
    <dgm:pt modelId="{DACFD60F-0900-4BB8-A6F7-4E2ADFF6E40E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2"/>
            </a:rPr>
            <a:t>Metadata</a:t>
          </a:r>
          <a:r>
            <a:rPr lang="en-US" smtClean="0"/>
            <a:t> explaining each attribute is also collected from Applied Data Science Course.</a:t>
          </a:r>
          <a:endParaRPr lang="en-IN"/>
        </a:p>
      </dgm:t>
    </dgm:pt>
    <dgm:pt modelId="{B4BD9324-CC15-420C-A702-1386447F6B33}" type="parTrans" cxnId="{1FFFB1E2-F01C-4B69-8660-0FA58012EDAE}">
      <dgm:prSet/>
      <dgm:spPr/>
      <dgm:t>
        <a:bodyPr/>
        <a:lstStyle/>
        <a:p>
          <a:endParaRPr lang="en-IN"/>
        </a:p>
      </dgm:t>
    </dgm:pt>
    <dgm:pt modelId="{3534867B-6596-4946-8764-B6F61BAD3899}" type="sibTrans" cxnId="{1FFFB1E2-F01C-4B69-8660-0FA58012EDAE}">
      <dgm:prSet/>
      <dgm:spPr/>
      <dgm:t>
        <a:bodyPr/>
        <a:lstStyle/>
        <a:p>
          <a:endParaRPr lang="en-IN"/>
        </a:p>
      </dgm:t>
    </dgm:pt>
    <dgm:pt modelId="{2AC2CB43-F2CE-4388-AE4C-BC3DCB3B6510}">
      <dgm:prSet/>
      <dgm:spPr/>
      <dgm:t>
        <a:bodyPr/>
        <a:lstStyle/>
        <a:p>
          <a:pPr rtl="0"/>
          <a:r>
            <a:rPr lang="en-IN" smtClean="0"/>
            <a:t>In total, 1,94,673 rows and 38 features in the raw dataset.</a:t>
          </a:r>
          <a:endParaRPr lang="en-IN"/>
        </a:p>
      </dgm:t>
    </dgm:pt>
    <dgm:pt modelId="{987B08CD-9A70-413F-B57E-3C29BB9D7519}" type="parTrans" cxnId="{013ADE4F-0E4A-41AF-89F2-7E6B7D59E682}">
      <dgm:prSet/>
      <dgm:spPr/>
      <dgm:t>
        <a:bodyPr/>
        <a:lstStyle/>
        <a:p>
          <a:endParaRPr lang="en-IN"/>
        </a:p>
      </dgm:t>
    </dgm:pt>
    <dgm:pt modelId="{A4B1549E-4BB0-4B47-A441-BA7856E52B51}" type="sibTrans" cxnId="{013ADE4F-0E4A-41AF-89F2-7E6B7D59E682}">
      <dgm:prSet/>
      <dgm:spPr/>
      <dgm:t>
        <a:bodyPr/>
        <a:lstStyle/>
        <a:p>
          <a:endParaRPr lang="en-IN"/>
        </a:p>
      </dgm:t>
    </dgm:pt>
    <dgm:pt modelId="{AE0D5370-A934-4E24-B60A-2EA3D78B1793}">
      <dgm:prSet/>
      <dgm:spPr/>
      <dgm:t>
        <a:bodyPr/>
        <a:lstStyle/>
        <a:p>
          <a:pPr rtl="0"/>
          <a:r>
            <a:rPr lang="en-IN" smtClean="0"/>
            <a:t>Duplicate, highly similar or highly correlated features were dropped. </a:t>
          </a:r>
          <a:endParaRPr lang="en-IN"/>
        </a:p>
      </dgm:t>
    </dgm:pt>
    <dgm:pt modelId="{878F4B24-F1B9-48E6-A61F-F5961C38EEA0}" type="parTrans" cxnId="{FD6EAD31-9B0F-481E-8C9E-3BBE6E0D1DE1}">
      <dgm:prSet/>
      <dgm:spPr/>
      <dgm:t>
        <a:bodyPr/>
        <a:lstStyle/>
        <a:p>
          <a:endParaRPr lang="en-IN"/>
        </a:p>
      </dgm:t>
    </dgm:pt>
    <dgm:pt modelId="{1DD0CFEF-F8BE-4A2C-B160-47DCFF63B5C1}" type="sibTrans" cxnId="{FD6EAD31-9B0F-481E-8C9E-3BBE6E0D1DE1}">
      <dgm:prSet/>
      <dgm:spPr/>
      <dgm:t>
        <a:bodyPr/>
        <a:lstStyle/>
        <a:p>
          <a:endParaRPr lang="en-IN"/>
        </a:p>
      </dgm:t>
    </dgm:pt>
    <dgm:pt modelId="{995B8FF7-4EAD-45F3-B29B-3489A08CCBA3}">
      <dgm:prSet/>
      <dgm:spPr/>
      <dgm:t>
        <a:bodyPr/>
        <a:lstStyle/>
        <a:p>
          <a:pPr rtl="0"/>
          <a:r>
            <a:rPr lang="en-IN" smtClean="0"/>
            <a:t>Seven features are chosen to predict the model</a:t>
          </a:r>
          <a:endParaRPr lang="en-IN"/>
        </a:p>
      </dgm:t>
    </dgm:pt>
    <dgm:pt modelId="{54022CA2-28A8-414D-88A6-A3D0442BAED8}" type="parTrans" cxnId="{5F396DCF-1E95-4D0E-A853-E21144FA46A2}">
      <dgm:prSet/>
      <dgm:spPr/>
      <dgm:t>
        <a:bodyPr/>
        <a:lstStyle/>
        <a:p>
          <a:endParaRPr lang="en-IN"/>
        </a:p>
      </dgm:t>
    </dgm:pt>
    <dgm:pt modelId="{EAF2D17A-69AB-4EFD-869F-22A17AC7F10A}" type="sibTrans" cxnId="{5F396DCF-1E95-4D0E-A853-E21144FA46A2}">
      <dgm:prSet/>
      <dgm:spPr/>
      <dgm:t>
        <a:bodyPr/>
        <a:lstStyle/>
        <a:p>
          <a:endParaRPr lang="en-IN"/>
        </a:p>
      </dgm:t>
    </dgm:pt>
    <dgm:pt modelId="{DDA2CD6C-6BC1-4A04-9175-5C6905EA8BB4}" type="pres">
      <dgm:prSet presAssocID="{C7DF997D-46A6-4E7D-A6AE-5C5FF5A68707}" presName="linear" presStyleCnt="0">
        <dgm:presLayoutVars>
          <dgm:animLvl val="lvl"/>
          <dgm:resizeHandles val="exact"/>
        </dgm:presLayoutVars>
      </dgm:prSet>
      <dgm:spPr/>
    </dgm:pt>
    <dgm:pt modelId="{71D3EE48-43E3-4CC0-854E-A9B10E23A08A}" type="pres">
      <dgm:prSet presAssocID="{DE5CFD90-09DB-45F7-8F28-EB351997D35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78720A0-6419-45A0-A9C9-4A93CAB6D725}" type="pres">
      <dgm:prSet presAssocID="{E5E83067-5EA9-430E-8C52-3225610E4F3F}" presName="spacer" presStyleCnt="0"/>
      <dgm:spPr/>
    </dgm:pt>
    <dgm:pt modelId="{AC34CCB0-BC01-4A06-A284-46E83C5E1463}" type="pres">
      <dgm:prSet presAssocID="{DACFD60F-0900-4BB8-A6F7-4E2ADFF6E40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F9F1527-737E-4615-9451-E3E797D37352}" type="pres">
      <dgm:prSet presAssocID="{3534867B-6596-4946-8764-B6F61BAD3899}" presName="spacer" presStyleCnt="0"/>
      <dgm:spPr/>
    </dgm:pt>
    <dgm:pt modelId="{C46AE8DE-1656-40A0-918F-53336140A811}" type="pres">
      <dgm:prSet presAssocID="{2AC2CB43-F2CE-4388-AE4C-BC3DCB3B651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20642C2-6F18-480B-B8FC-A50A3E915904}" type="pres">
      <dgm:prSet presAssocID="{A4B1549E-4BB0-4B47-A441-BA7856E52B51}" presName="spacer" presStyleCnt="0"/>
      <dgm:spPr/>
    </dgm:pt>
    <dgm:pt modelId="{46249C5A-2C45-4F0D-A0DD-9093B1D82463}" type="pres">
      <dgm:prSet presAssocID="{AE0D5370-A934-4E24-B60A-2EA3D78B179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28F69D5-1930-4047-AD07-20195D4E855B}" type="pres">
      <dgm:prSet presAssocID="{1DD0CFEF-F8BE-4A2C-B160-47DCFF63B5C1}" presName="spacer" presStyleCnt="0"/>
      <dgm:spPr/>
    </dgm:pt>
    <dgm:pt modelId="{53D58EDB-6227-4ADB-8BD6-682B73CB660F}" type="pres">
      <dgm:prSet presAssocID="{995B8FF7-4EAD-45F3-B29B-3489A08CCBA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8B905C7-713D-4F1F-B96E-513EDBCA4FD1}" srcId="{C7DF997D-46A6-4E7D-A6AE-5C5FF5A68707}" destId="{DE5CFD90-09DB-45F7-8F28-EB351997D353}" srcOrd="0" destOrd="0" parTransId="{369C251D-0749-4EFE-A1AA-D0F0714DACE9}" sibTransId="{E5E83067-5EA9-430E-8C52-3225610E4F3F}"/>
    <dgm:cxn modelId="{5F396DCF-1E95-4D0E-A853-E21144FA46A2}" srcId="{C7DF997D-46A6-4E7D-A6AE-5C5FF5A68707}" destId="{995B8FF7-4EAD-45F3-B29B-3489A08CCBA3}" srcOrd="4" destOrd="0" parTransId="{54022CA2-28A8-414D-88A6-A3D0442BAED8}" sibTransId="{EAF2D17A-69AB-4EFD-869F-22A17AC7F10A}"/>
    <dgm:cxn modelId="{013ADE4F-0E4A-41AF-89F2-7E6B7D59E682}" srcId="{C7DF997D-46A6-4E7D-A6AE-5C5FF5A68707}" destId="{2AC2CB43-F2CE-4388-AE4C-BC3DCB3B6510}" srcOrd="2" destOrd="0" parTransId="{987B08CD-9A70-413F-B57E-3C29BB9D7519}" sibTransId="{A4B1549E-4BB0-4B47-A441-BA7856E52B51}"/>
    <dgm:cxn modelId="{FD6EAD31-9B0F-481E-8C9E-3BBE6E0D1DE1}" srcId="{C7DF997D-46A6-4E7D-A6AE-5C5FF5A68707}" destId="{AE0D5370-A934-4E24-B60A-2EA3D78B1793}" srcOrd="3" destOrd="0" parTransId="{878F4B24-F1B9-48E6-A61F-F5961C38EEA0}" sibTransId="{1DD0CFEF-F8BE-4A2C-B160-47DCFF63B5C1}"/>
    <dgm:cxn modelId="{B2D283EE-3A8F-4FB1-99FC-50E1CDE5F153}" type="presOf" srcId="{C7DF997D-46A6-4E7D-A6AE-5C5FF5A68707}" destId="{DDA2CD6C-6BC1-4A04-9175-5C6905EA8BB4}" srcOrd="0" destOrd="0" presId="urn:microsoft.com/office/officeart/2005/8/layout/vList2"/>
    <dgm:cxn modelId="{1FFFB1E2-F01C-4B69-8660-0FA58012EDAE}" srcId="{C7DF997D-46A6-4E7D-A6AE-5C5FF5A68707}" destId="{DACFD60F-0900-4BB8-A6F7-4E2ADFF6E40E}" srcOrd="1" destOrd="0" parTransId="{B4BD9324-CC15-420C-A702-1386447F6B33}" sibTransId="{3534867B-6596-4946-8764-B6F61BAD3899}"/>
    <dgm:cxn modelId="{57903A45-257B-4A4E-8959-91841D4FAE60}" type="presOf" srcId="{DE5CFD90-09DB-45F7-8F28-EB351997D353}" destId="{71D3EE48-43E3-4CC0-854E-A9B10E23A08A}" srcOrd="0" destOrd="0" presId="urn:microsoft.com/office/officeart/2005/8/layout/vList2"/>
    <dgm:cxn modelId="{7E912BB3-7AB0-4C87-9CC5-0AECEA2F7AB1}" type="presOf" srcId="{AE0D5370-A934-4E24-B60A-2EA3D78B1793}" destId="{46249C5A-2C45-4F0D-A0DD-9093B1D82463}" srcOrd="0" destOrd="0" presId="urn:microsoft.com/office/officeart/2005/8/layout/vList2"/>
    <dgm:cxn modelId="{CAB4E5C5-A656-414D-96D9-2468E747A678}" type="presOf" srcId="{DACFD60F-0900-4BB8-A6F7-4E2ADFF6E40E}" destId="{AC34CCB0-BC01-4A06-A284-46E83C5E1463}" srcOrd="0" destOrd="0" presId="urn:microsoft.com/office/officeart/2005/8/layout/vList2"/>
    <dgm:cxn modelId="{15BB8558-8AA8-4C3C-AF2F-3230CF0889B5}" type="presOf" srcId="{995B8FF7-4EAD-45F3-B29B-3489A08CCBA3}" destId="{53D58EDB-6227-4ADB-8BD6-682B73CB660F}" srcOrd="0" destOrd="0" presId="urn:microsoft.com/office/officeart/2005/8/layout/vList2"/>
    <dgm:cxn modelId="{9624C375-C10F-4D03-A274-88593CAAC1F2}" type="presOf" srcId="{2AC2CB43-F2CE-4388-AE4C-BC3DCB3B6510}" destId="{C46AE8DE-1656-40A0-918F-53336140A811}" srcOrd="0" destOrd="0" presId="urn:microsoft.com/office/officeart/2005/8/layout/vList2"/>
    <dgm:cxn modelId="{F78DA02F-650F-4492-923E-91E3A0BB56F6}" type="presParOf" srcId="{DDA2CD6C-6BC1-4A04-9175-5C6905EA8BB4}" destId="{71D3EE48-43E3-4CC0-854E-A9B10E23A08A}" srcOrd="0" destOrd="0" presId="urn:microsoft.com/office/officeart/2005/8/layout/vList2"/>
    <dgm:cxn modelId="{ECCE0CD6-D4C6-404D-B22C-87091348E743}" type="presParOf" srcId="{DDA2CD6C-6BC1-4A04-9175-5C6905EA8BB4}" destId="{778720A0-6419-45A0-A9C9-4A93CAB6D725}" srcOrd="1" destOrd="0" presId="urn:microsoft.com/office/officeart/2005/8/layout/vList2"/>
    <dgm:cxn modelId="{4D498B53-56A2-47BE-AD7E-393FBB453DAB}" type="presParOf" srcId="{DDA2CD6C-6BC1-4A04-9175-5C6905EA8BB4}" destId="{AC34CCB0-BC01-4A06-A284-46E83C5E1463}" srcOrd="2" destOrd="0" presId="urn:microsoft.com/office/officeart/2005/8/layout/vList2"/>
    <dgm:cxn modelId="{9F20A066-DB94-4CB0-B196-DB9A2AA31DD9}" type="presParOf" srcId="{DDA2CD6C-6BC1-4A04-9175-5C6905EA8BB4}" destId="{FF9F1527-737E-4615-9451-E3E797D37352}" srcOrd="3" destOrd="0" presId="urn:microsoft.com/office/officeart/2005/8/layout/vList2"/>
    <dgm:cxn modelId="{27952EAE-6E66-4DB5-93BF-BAA6ABF2D38E}" type="presParOf" srcId="{DDA2CD6C-6BC1-4A04-9175-5C6905EA8BB4}" destId="{C46AE8DE-1656-40A0-918F-53336140A811}" srcOrd="4" destOrd="0" presId="urn:microsoft.com/office/officeart/2005/8/layout/vList2"/>
    <dgm:cxn modelId="{2D0A32BA-3F89-4804-8092-D616F2137C09}" type="presParOf" srcId="{DDA2CD6C-6BC1-4A04-9175-5C6905EA8BB4}" destId="{E20642C2-6F18-480B-B8FC-A50A3E915904}" srcOrd="5" destOrd="0" presId="urn:microsoft.com/office/officeart/2005/8/layout/vList2"/>
    <dgm:cxn modelId="{040A1761-89F9-4F76-BB94-B7A6173FBA8E}" type="presParOf" srcId="{DDA2CD6C-6BC1-4A04-9175-5C6905EA8BB4}" destId="{46249C5A-2C45-4F0D-A0DD-9093B1D82463}" srcOrd="6" destOrd="0" presId="urn:microsoft.com/office/officeart/2005/8/layout/vList2"/>
    <dgm:cxn modelId="{735A1BB9-2921-44BC-9229-A20541FFF066}" type="presParOf" srcId="{DDA2CD6C-6BC1-4A04-9175-5C6905EA8BB4}" destId="{928F69D5-1930-4047-AD07-20195D4E855B}" srcOrd="7" destOrd="0" presId="urn:microsoft.com/office/officeart/2005/8/layout/vList2"/>
    <dgm:cxn modelId="{5F5868E8-EDB8-4067-B29F-6EAFB53806BA}" type="presParOf" srcId="{DDA2CD6C-6BC1-4A04-9175-5C6905EA8BB4}" destId="{53D58EDB-6227-4ADB-8BD6-682B73CB660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3D30EF-4FFA-461A-A340-0BCCBBFD3B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593FD3B-CA73-437F-BA6E-013E5B6A9041}">
      <dgm:prSet/>
      <dgm:spPr/>
      <dgm:t>
        <a:bodyPr/>
        <a:lstStyle/>
        <a:p>
          <a:pPr rtl="0"/>
          <a:r>
            <a:rPr lang="en-IN" smtClean="0"/>
            <a:t>● Built useful models to predict fatal or non fatal car accidents using Data Science.</a:t>
          </a:r>
          <a:endParaRPr lang="en-IN"/>
        </a:p>
      </dgm:t>
    </dgm:pt>
    <dgm:pt modelId="{0554C63B-EE23-4689-AA66-396F500258B1}" type="parTrans" cxnId="{5476F425-135D-4CD7-AA12-DBC2011AF2D0}">
      <dgm:prSet/>
      <dgm:spPr/>
      <dgm:t>
        <a:bodyPr/>
        <a:lstStyle/>
        <a:p>
          <a:endParaRPr lang="en-IN"/>
        </a:p>
      </dgm:t>
    </dgm:pt>
    <dgm:pt modelId="{5890E61D-0289-42B9-956D-B5C5982B06FB}" type="sibTrans" cxnId="{5476F425-135D-4CD7-AA12-DBC2011AF2D0}">
      <dgm:prSet/>
      <dgm:spPr/>
      <dgm:t>
        <a:bodyPr/>
        <a:lstStyle/>
        <a:p>
          <a:endParaRPr lang="en-IN"/>
        </a:p>
      </dgm:t>
    </dgm:pt>
    <dgm:pt modelId="{A1BF3387-A729-4BD5-BD97-F4988E664701}">
      <dgm:prSet/>
      <dgm:spPr/>
      <dgm:t>
        <a:bodyPr/>
        <a:lstStyle/>
        <a:p>
          <a:pPr rtl="0"/>
          <a:r>
            <a:rPr lang="en-IN" smtClean="0"/>
            <a:t>● Accuracy of the models has room for improvement. </a:t>
          </a:r>
          <a:endParaRPr lang="en-IN"/>
        </a:p>
      </dgm:t>
    </dgm:pt>
    <dgm:pt modelId="{DE11BE5F-A3FC-433D-90FE-DEA67C06491F}" type="parTrans" cxnId="{B09605CC-518B-4908-AA17-4FC0DBA7FE56}">
      <dgm:prSet/>
      <dgm:spPr/>
      <dgm:t>
        <a:bodyPr/>
        <a:lstStyle/>
        <a:p>
          <a:endParaRPr lang="en-IN"/>
        </a:p>
      </dgm:t>
    </dgm:pt>
    <dgm:pt modelId="{7A4CA347-293F-45CE-AE7F-A71247534367}" type="sibTrans" cxnId="{B09605CC-518B-4908-AA17-4FC0DBA7FE56}">
      <dgm:prSet/>
      <dgm:spPr/>
      <dgm:t>
        <a:bodyPr/>
        <a:lstStyle/>
        <a:p>
          <a:endParaRPr lang="en-IN"/>
        </a:p>
      </dgm:t>
    </dgm:pt>
    <dgm:pt modelId="{4A253D87-459F-4B92-B5E3-5CE664AE0A99}">
      <dgm:prSet/>
      <dgm:spPr/>
      <dgm:t>
        <a:bodyPr/>
        <a:lstStyle/>
        <a:p>
          <a:pPr rtl="0"/>
          <a:r>
            <a:rPr lang="en-IN" smtClean="0"/>
            <a:t>● Capture accidents individual traits, to expand predictions efficiency. </a:t>
          </a:r>
          <a:endParaRPr lang="en-IN"/>
        </a:p>
      </dgm:t>
    </dgm:pt>
    <dgm:pt modelId="{27580CC3-9DA5-466A-B78B-9D793899C3BF}" type="parTrans" cxnId="{F04673EF-2196-4DAD-AA7D-06213769A7BD}">
      <dgm:prSet/>
      <dgm:spPr/>
      <dgm:t>
        <a:bodyPr/>
        <a:lstStyle/>
        <a:p>
          <a:endParaRPr lang="en-IN"/>
        </a:p>
      </dgm:t>
    </dgm:pt>
    <dgm:pt modelId="{8778E58D-DD7A-4F14-954E-7DE94B93EB63}" type="sibTrans" cxnId="{F04673EF-2196-4DAD-AA7D-06213769A7BD}">
      <dgm:prSet/>
      <dgm:spPr/>
      <dgm:t>
        <a:bodyPr/>
        <a:lstStyle/>
        <a:p>
          <a:endParaRPr lang="en-IN"/>
        </a:p>
      </dgm:t>
    </dgm:pt>
    <dgm:pt modelId="{C46CE6A8-3938-4A65-B781-DB949AFD7BD8}" type="pres">
      <dgm:prSet presAssocID="{7E3D30EF-4FFA-461A-A340-0BCCBBFD3BAF}" presName="linear" presStyleCnt="0">
        <dgm:presLayoutVars>
          <dgm:animLvl val="lvl"/>
          <dgm:resizeHandles val="exact"/>
        </dgm:presLayoutVars>
      </dgm:prSet>
      <dgm:spPr/>
    </dgm:pt>
    <dgm:pt modelId="{4D078817-9197-4A57-A384-42BDACB2167C}" type="pres">
      <dgm:prSet presAssocID="{8593FD3B-CA73-437F-BA6E-013E5B6A904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7C060D-8A48-4377-ADA3-5794EF51C2D6}" type="pres">
      <dgm:prSet presAssocID="{5890E61D-0289-42B9-956D-B5C5982B06FB}" presName="spacer" presStyleCnt="0"/>
      <dgm:spPr/>
    </dgm:pt>
    <dgm:pt modelId="{42A7BD48-5F95-42B8-86BA-F497A510B89C}" type="pres">
      <dgm:prSet presAssocID="{A1BF3387-A729-4BD5-BD97-F4988E6647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7D87D7-10FE-48E4-AA7A-335077F3DBFE}" type="pres">
      <dgm:prSet presAssocID="{7A4CA347-293F-45CE-AE7F-A71247534367}" presName="spacer" presStyleCnt="0"/>
      <dgm:spPr/>
    </dgm:pt>
    <dgm:pt modelId="{AFA17DE0-9CDA-475B-90ED-D5DF0462683B}" type="pres">
      <dgm:prSet presAssocID="{4A253D87-459F-4B92-B5E3-5CE664AE0A9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EE0BC29-1702-4E11-B43E-26911C2BA3A8}" type="presOf" srcId="{8593FD3B-CA73-437F-BA6E-013E5B6A9041}" destId="{4D078817-9197-4A57-A384-42BDACB2167C}" srcOrd="0" destOrd="0" presId="urn:microsoft.com/office/officeart/2005/8/layout/vList2"/>
    <dgm:cxn modelId="{F04673EF-2196-4DAD-AA7D-06213769A7BD}" srcId="{7E3D30EF-4FFA-461A-A340-0BCCBBFD3BAF}" destId="{4A253D87-459F-4B92-B5E3-5CE664AE0A99}" srcOrd="2" destOrd="0" parTransId="{27580CC3-9DA5-466A-B78B-9D793899C3BF}" sibTransId="{8778E58D-DD7A-4F14-954E-7DE94B93EB63}"/>
    <dgm:cxn modelId="{782138C3-8287-4A0D-B186-35B4AAB1611C}" type="presOf" srcId="{4A253D87-459F-4B92-B5E3-5CE664AE0A99}" destId="{AFA17DE0-9CDA-475B-90ED-D5DF0462683B}" srcOrd="0" destOrd="0" presId="urn:microsoft.com/office/officeart/2005/8/layout/vList2"/>
    <dgm:cxn modelId="{974C8A36-41AC-4EA0-8529-352AC07FCC4A}" type="presOf" srcId="{A1BF3387-A729-4BD5-BD97-F4988E664701}" destId="{42A7BD48-5F95-42B8-86BA-F497A510B89C}" srcOrd="0" destOrd="0" presId="urn:microsoft.com/office/officeart/2005/8/layout/vList2"/>
    <dgm:cxn modelId="{B09605CC-518B-4908-AA17-4FC0DBA7FE56}" srcId="{7E3D30EF-4FFA-461A-A340-0BCCBBFD3BAF}" destId="{A1BF3387-A729-4BD5-BD97-F4988E664701}" srcOrd="1" destOrd="0" parTransId="{DE11BE5F-A3FC-433D-90FE-DEA67C06491F}" sibTransId="{7A4CA347-293F-45CE-AE7F-A71247534367}"/>
    <dgm:cxn modelId="{5476F425-135D-4CD7-AA12-DBC2011AF2D0}" srcId="{7E3D30EF-4FFA-461A-A340-0BCCBBFD3BAF}" destId="{8593FD3B-CA73-437F-BA6E-013E5B6A9041}" srcOrd="0" destOrd="0" parTransId="{0554C63B-EE23-4689-AA66-396F500258B1}" sibTransId="{5890E61D-0289-42B9-956D-B5C5982B06FB}"/>
    <dgm:cxn modelId="{5127215B-F49D-42D1-8422-2DC81D606B89}" type="presOf" srcId="{7E3D30EF-4FFA-461A-A340-0BCCBBFD3BAF}" destId="{C46CE6A8-3938-4A65-B781-DB949AFD7BD8}" srcOrd="0" destOrd="0" presId="urn:microsoft.com/office/officeart/2005/8/layout/vList2"/>
    <dgm:cxn modelId="{C7DD3801-40C3-4DC2-9632-27FD08D47DB2}" type="presParOf" srcId="{C46CE6A8-3938-4A65-B781-DB949AFD7BD8}" destId="{4D078817-9197-4A57-A384-42BDACB2167C}" srcOrd="0" destOrd="0" presId="urn:microsoft.com/office/officeart/2005/8/layout/vList2"/>
    <dgm:cxn modelId="{00BD0D18-A9EF-4C28-B680-01D2C4FBDC85}" type="presParOf" srcId="{C46CE6A8-3938-4A65-B781-DB949AFD7BD8}" destId="{207C060D-8A48-4377-ADA3-5794EF51C2D6}" srcOrd="1" destOrd="0" presId="urn:microsoft.com/office/officeart/2005/8/layout/vList2"/>
    <dgm:cxn modelId="{8CB50AE3-69E3-4572-B9E1-8C92DE492527}" type="presParOf" srcId="{C46CE6A8-3938-4A65-B781-DB949AFD7BD8}" destId="{42A7BD48-5F95-42B8-86BA-F497A510B89C}" srcOrd="2" destOrd="0" presId="urn:microsoft.com/office/officeart/2005/8/layout/vList2"/>
    <dgm:cxn modelId="{8F9CB947-3575-435E-A712-052BDAFC3863}" type="presParOf" srcId="{C46CE6A8-3938-4A65-B781-DB949AFD7BD8}" destId="{817D87D7-10FE-48E4-AA7A-335077F3DBFE}" srcOrd="3" destOrd="0" presId="urn:microsoft.com/office/officeart/2005/8/layout/vList2"/>
    <dgm:cxn modelId="{BF556B13-A59B-4F9A-9417-07C6A3C750F8}" type="presParOf" srcId="{C46CE6A8-3938-4A65-B781-DB949AFD7BD8}" destId="{AFA17DE0-9CDA-475B-90ED-D5DF0462683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D8DBE-2F46-4374-B7CB-E42E4927F27B}">
      <dsp:nvSpPr>
        <dsp:cNvPr id="0" name=""/>
        <dsp:cNvSpPr/>
      </dsp:nvSpPr>
      <dsp:spPr>
        <a:xfrm>
          <a:off x="0" y="242171"/>
          <a:ext cx="10565175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The purpose of this Capstone Project is to help people to get awareness of accidents occurrences and causes of severe car accidents.</a:t>
          </a:r>
          <a:endParaRPr lang="en-IN" sz="1900" kern="1200" dirty="0"/>
        </a:p>
      </dsp:txBody>
      <dsp:txXfrm>
        <a:off x="47748" y="289919"/>
        <a:ext cx="10469679" cy="882624"/>
      </dsp:txXfrm>
    </dsp:sp>
    <dsp:sp modelId="{31D8CB96-1D4D-45F2-851A-D089951649EC}">
      <dsp:nvSpPr>
        <dsp:cNvPr id="0" name=""/>
        <dsp:cNvSpPr/>
      </dsp:nvSpPr>
      <dsp:spPr>
        <a:xfrm>
          <a:off x="0" y="1275011"/>
          <a:ext cx="10565175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smtClean="0"/>
            <a:t>This project will help to predict the severity of accidents due to changing environmental conditions and vehicle conditions. </a:t>
          </a:r>
          <a:endParaRPr lang="en-IN" sz="1900" kern="1200"/>
        </a:p>
      </dsp:txBody>
      <dsp:txXfrm>
        <a:off x="47748" y="1322759"/>
        <a:ext cx="10469679" cy="882624"/>
      </dsp:txXfrm>
    </dsp:sp>
    <dsp:sp modelId="{0DCCF83E-EDF4-4EC8-A191-237515CE76C9}">
      <dsp:nvSpPr>
        <dsp:cNvPr id="0" name=""/>
        <dsp:cNvSpPr/>
      </dsp:nvSpPr>
      <dsp:spPr>
        <a:xfrm>
          <a:off x="0" y="2307851"/>
          <a:ext cx="10565175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Reducing traffic accidents is an important public safety challenge around the world.</a:t>
          </a:r>
          <a:endParaRPr lang="en-IN" sz="1900" kern="1200" dirty="0"/>
        </a:p>
      </dsp:txBody>
      <dsp:txXfrm>
        <a:off x="47748" y="2355599"/>
        <a:ext cx="10469679" cy="882624"/>
      </dsp:txXfrm>
    </dsp:sp>
    <dsp:sp modelId="{61C489FC-638C-4147-AA04-312CBBF45020}">
      <dsp:nvSpPr>
        <dsp:cNvPr id="0" name=""/>
        <dsp:cNvSpPr/>
      </dsp:nvSpPr>
      <dsp:spPr>
        <a:xfrm>
          <a:off x="0" y="3340691"/>
          <a:ext cx="10565175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Accident prediction is important for optimizing public transportation, enabling safer routes, and cost-effectively improving the transportation infrastructure, all in order to make the roads safer. </a:t>
          </a:r>
          <a:r>
            <a:rPr lang="en-IN" sz="1900" kern="1200" smtClean="0"/>
            <a:t>It will help people making smart and efficient decision on selecting safe road routes to avoid accidents and be cautious.</a:t>
          </a:r>
          <a:endParaRPr lang="en-IN" sz="1900" kern="1200"/>
        </a:p>
      </dsp:txBody>
      <dsp:txXfrm>
        <a:off x="47748" y="3388439"/>
        <a:ext cx="10469679" cy="8826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3EE48-43E3-4CC0-854E-A9B10E23A08A}">
      <dsp:nvSpPr>
        <dsp:cNvPr id="0" name=""/>
        <dsp:cNvSpPr/>
      </dsp:nvSpPr>
      <dsp:spPr>
        <a:xfrm>
          <a:off x="0" y="749564"/>
          <a:ext cx="9893147" cy="5176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hlinkClick xmlns:r="http://schemas.openxmlformats.org/officeDocument/2006/relationships" r:id="rId1"/>
            </a:rPr>
            <a:t>Data</a:t>
          </a:r>
          <a:r>
            <a:rPr lang="en-US" sz="2200" kern="1200" smtClean="0"/>
            <a:t> Collisions from Applied Data Science course is gathered from 2004 till present.</a:t>
          </a:r>
          <a:endParaRPr lang="en-IN" sz="2200" kern="1200"/>
        </a:p>
      </dsp:txBody>
      <dsp:txXfrm>
        <a:off x="25268" y="774832"/>
        <a:ext cx="9842611" cy="467079"/>
      </dsp:txXfrm>
    </dsp:sp>
    <dsp:sp modelId="{AC34CCB0-BC01-4A06-A284-46E83C5E1463}">
      <dsp:nvSpPr>
        <dsp:cNvPr id="0" name=""/>
        <dsp:cNvSpPr/>
      </dsp:nvSpPr>
      <dsp:spPr>
        <a:xfrm>
          <a:off x="0" y="1330539"/>
          <a:ext cx="9893147" cy="5176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hlinkClick xmlns:r="http://schemas.openxmlformats.org/officeDocument/2006/relationships" r:id="rId2"/>
            </a:rPr>
            <a:t>Metadata</a:t>
          </a:r>
          <a:r>
            <a:rPr lang="en-US" sz="2200" kern="1200" smtClean="0"/>
            <a:t> explaining each attribute is also collected from Applied Data Science Course.</a:t>
          </a:r>
          <a:endParaRPr lang="en-IN" sz="2200" kern="1200"/>
        </a:p>
      </dsp:txBody>
      <dsp:txXfrm>
        <a:off x="25268" y="1355807"/>
        <a:ext cx="9842611" cy="467079"/>
      </dsp:txXfrm>
    </dsp:sp>
    <dsp:sp modelId="{C46AE8DE-1656-40A0-918F-53336140A811}">
      <dsp:nvSpPr>
        <dsp:cNvPr id="0" name=""/>
        <dsp:cNvSpPr/>
      </dsp:nvSpPr>
      <dsp:spPr>
        <a:xfrm>
          <a:off x="0" y="1911514"/>
          <a:ext cx="9893147" cy="5176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smtClean="0"/>
            <a:t>In total, 1,94,673 rows and 38 features in the raw dataset.</a:t>
          </a:r>
          <a:endParaRPr lang="en-IN" sz="2200" kern="1200"/>
        </a:p>
      </dsp:txBody>
      <dsp:txXfrm>
        <a:off x="25268" y="1936782"/>
        <a:ext cx="9842611" cy="467079"/>
      </dsp:txXfrm>
    </dsp:sp>
    <dsp:sp modelId="{46249C5A-2C45-4F0D-A0DD-9093B1D82463}">
      <dsp:nvSpPr>
        <dsp:cNvPr id="0" name=""/>
        <dsp:cNvSpPr/>
      </dsp:nvSpPr>
      <dsp:spPr>
        <a:xfrm>
          <a:off x="0" y="2492490"/>
          <a:ext cx="9893147" cy="5176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smtClean="0"/>
            <a:t>Duplicate, highly similar or highly correlated features were dropped. </a:t>
          </a:r>
          <a:endParaRPr lang="en-IN" sz="2200" kern="1200"/>
        </a:p>
      </dsp:txBody>
      <dsp:txXfrm>
        <a:off x="25268" y="2517758"/>
        <a:ext cx="9842611" cy="467079"/>
      </dsp:txXfrm>
    </dsp:sp>
    <dsp:sp modelId="{53D58EDB-6227-4ADB-8BD6-682B73CB660F}">
      <dsp:nvSpPr>
        <dsp:cNvPr id="0" name=""/>
        <dsp:cNvSpPr/>
      </dsp:nvSpPr>
      <dsp:spPr>
        <a:xfrm>
          <a:off x="0" y="3073465"/>
          <a:ext cx="9893147" cy="5176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smtClean="0"/>
            <a:t>Seven features are chosen to predict the model</a:t>
          </a:r>
          <a:endParaRPr lang="en-IN" sz="2200" kern="1200"/>
        </a:p>
      </dsp:txBody>
      <dsp:txXfrm>
        <a:off x="25268" y="3098733"/>
        <a:ext cx="9842611" cy="4670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078817-9197-4A57-A384-42BDACB2167C}">
      <dsp:nvSpPr>
        <dsp:cNvPr id="0" name=""/>
        <dsp:cNvSpPr/>
      </dsp:nvSpPr>
      <dsp:spPr>
        <a:xfrm>
          <a:off x="0" y="6347"/>
          <a:ext cx="9601196" cy="104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smtClean="0"/>
            <a:t>● Built useful models to predict fatal or non fatal car accidents using Data Science.</a:t>
          </a:r>
          <a:endParaRPr lang="en-IN" sz="2800" kern="1200"/>
        </a:p>
      </dsp:txBody>
      <dsp:txXfrm>
        <a:off x="51175" y="57522"/>
        <a:ext cx="9498846" cy="945970"/>
      </dsp:txXfrm>
    </dsp:sp>
    <dsp:sp modelId="{42A7BD48-5F95-42B8-86BA-F497A510B89C}">
      <dsp:nvSpPr>
        <dsp:cNvPr id="0" name=""/>
        <dsp:cNvSpPr/>
      </dsp:nvSpPr>
      <dsp:spPr>
        <a:xfrm>
          <a:off x="0" y="1135308"/>
          <a:ext cx="9601196" cy="104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smtClean="0"/>
            <a:t>● Accuracy of the models has room for improvement. </a:t>
          </a:r>
          <a:endParaRPr lang="en-IN" sz="2800" kern="1200"/>
        </a:p>
      </dsp:txBody>
      <dsp:txXfrm>
        <a:off x="51175" y="1186483"/>
        <a:ext cx="9498846" cy="945970"/>
      </dsp:txXfrm>
    </dsp:sp>
    <dsp:sp modelId="{AFA17DE0-9CDA-475B-90ED-D5DF0462683B}">
      <dsp:nvSpPr>
        <dsp:cNvPr id="0" name=""/>
        <dsp:cNvSpPr/>
      </dsp:nvSpPr>
      <dsp:spPr>
        <a:xfrm>
          <a:off x="0" y="2264268"/>
          <a:ext cx="9601196" cy="104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smtClean="0"/>
            <a:t>● Capture accidents individual traits, to expand predictions efficiency. </a:t>
          </a:r>
          <a:endParaRPr lang="en-IN" sz="2800" kern="1200"/>
        </a:p>
      </dsp:txBody>
      <dsp:txXfrm>
        <a:off x="51175" y="2315443"/>
        <a:ext cx="9498846" cy="945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Predicting Car Accidents Severity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6082" y="3657600"/>
            <a:ext cx="6841985" cy="1320798"/>
          </a:xfrm>
        </p:spPr>
        <p:txBody>
          <a:bodyPr/>
          <a:lstStyle/>
          <a:p>
            <a:r>
              <a:rPr lang="en-IN" dirty="0" smtClean="0"/>
              <a:t>Applied Data Science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27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2198" y="848299"/>
            <a:ext cx="10223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Predicting </a:t>
            </a:r>
            <a:r>
              <a:rPr lang="en-IN" sz="2800" dirty="0" smtClean="0"/>
              <a:t>Car Accidents Severity is </a:t>
            </a:r>
            <a:r>
              <a:rPr lang="en-IN" sz="2800" dirty="0"/>
              <a:t>valuable </a:t>
            </a:r>
            <a:r>
              <a:rPr lang="en-IN" sz="2800" dirty="0" smtClean="0"/>
              <a:t>&amp;  Life Saving Predictor</a:t>
            </a:r>
            <a:endParaRPr lang="en-IN" sz="2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74933747"/>
              </p:ext>
            </p:extLst>
          </p:nvPr>
        </p:nvGraphicFramePr>
        <p:xfrm>
          <a:off x="782197" y="1498293"/>
          <a:ext cx="10565175" cy="456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609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9147" y="870333"/>
            <a:ext cx="76346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Data acquisition and cleaning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8904758"/>
              </p:ext>
            </p:extLst>
          </p:nvPr>
        </p:nvGraphicFramePr>
        <p:xfrm>
          <a:off x="848299" y="1531345"/>
          <a:ext cx="9893147" cy="4340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759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Dependent &amp; Independent Attributes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575415"/>
          </a:xfrm>
        </p:spPr>
        <p:txBody>
          <a:bodyPr/>
          <a:lstStyle/>
          <a:p>
            <a:r>
              <a:rPr lang="en-IN" dirty="0" smtClean="0"/>
              <a:t>Independent </a:t>
            </a:r>
            <a:r>
              <a:rPr lang="en-IN" dirty="0"/>
              <a:t>=["SPEEDING", "ADDRTYPE","WEATHER" ,"LIGHTCOND" ,"ROADCOND" ,"UNDERINFL" ,"STATUS"] </a:t>
            </a:r>
            <a:endParaRPr lang="en-IN" dirty="0" smtClean="0"/>
          </a:p>
          <a:p>
            <a:r>
              <a:rPr lang="en-IN" dirty="0" smtClean="0"/>
              <a:t>Dependent=[“SEVERITYCODE”]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93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333" y="1388534"/>
            <a:ext cx="4141933" cy="1371600"/>
          </a:xfrm>
        </p:spPr>
        <p:txBody>
          <a:bodyPr/>
          <a:lstStyle/>
          <a:p>
            <a:r>
              <a:rPr lang="en-IN" dirty="0"/>
              <a:t>Data Visualization For </a:t>
            </a:r>
            <a:r>
              <a:rPr lang="en-IN" dirty="0" smtClean="0"/>
              <a:t>Weather </a:t>
            </a:r>
            <a:r>
              <a:rPr lang="en-IN" dirty="0"/>
              <a:t>Conditions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6196" y="891173"/>
            <a:ext cx="5830084" cy="23663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32" y="2930488"/>
            <a:ext cx="4307595" cy="286438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928" y="3257494"/>
            <a:ext cx="5948352" cy="274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5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Visualization For Road Conditions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5087" y="1388534"/>
            <a:ext cx="5470525" cy="205879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553" y="3007605"/>
            <a:ext cx="3998714" cy="2461864"/>
          </a:xfrm>
        </p:spPr>
        <p:txBody>
          <a:bodyPr/>
          <a:lstStyle/>
          <a:p>
            <a:r>
              <a:rPr lang="en-IN" dirty="0" smtClean="0"/>
              <a:t>Speeding lead to fatal and non fatal accidents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394" y="3447330"/>
            <a:ext cx="4984934" cy="26339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48" y="3711808"/>
            <a:ext cx="46577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4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35" y="1399141"/>
            <a:ext cx="5333140" cy="20354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175" y="1329598"/>
            <a:ext cx="4921786" cy="2105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54" y="3542486"/>
            <a:ext cx="5309557" cy="2289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465" y="3580483"/>
            <a:ext cx="5029200" cy="21431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1753" y="848298"/>
            <a:ext cx="8790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Grouping independent attributes to understand impact through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vizualization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73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model 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489812"/>
            <a:ext cx="4718304" cy="616945"/>
          </a:xfrm>
        </p:spPr>
        <p:txBody>
          <a:bodyPr/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Attributes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Contribution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SPEEDING :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0.01516194        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ADDRTYPE: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0.04063198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0.01683888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LIGHTCOND: 0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.00290239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ROADCOND: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0.01409283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UNDERINFL: 0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.01969284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STATUS: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0.09589847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R^2 = 0.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590436694340428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Model Evaluation and Refinement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342" y="3166144"/>
            <a:ext cx="4718304" cy="2632605"/>
          </a:xfrm>
        </p:spPr>
        <p:txBody>
          <a:bodyPr>
            <a:normAutofit/>
          </a:bodyPr>
          <a:lstStyle/>
          <a:p>
            <a:pPr marL="285750" lvl="7" indent="-285750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samples: </a:t>
            </a:r>
            <a:r>
              <a:rPr lang="en-US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29201</a:t>
            </a:r>
          </a:p>
          <a:p>
            <a:pPr marL="285750" lvl="7" indent="-285750"/>
            <a:r>
              <a:rPr lang="en-US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samples: 165472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Ridge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en-I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0.562143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second order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polynomial:0.620513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36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5032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7993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98</TotalTime>
  <Words>308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Predicting Car Accidents Severity</vt:lpstr>
      <vt:lpstr>PowerPoint Presentation</vt:lpstr>
      <vt:lpstr>PowerPoint Presentation</vt:lpstr>
      <vt:lpstr>Dependent &amp; Independent Attributes</vt:lpstr>
      <vt:lpstr>Data Visualization For Weather Conditions</vt:lpstr>
      <vt:lpstr>Data Visualization For Road Conditions</vt:lpstr>
      <vt:lpstr>PowerPoint Presentation</vt:lpstr>
      <vt:lpstr>Regression model performance</vt:lpstr>
      <vt:lpstr>Conclusion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Car Accidents Severity</dc:title>
  <dc:creator>Rashmi Khushalani</dc:creator>
  <cp:lastModifiedBy>Rashmi Khushalani</cp:lastModifiedBy>
  <cp:revision>11</cp:revision>
  <dcterms:created xsi:type="dcterms:W3CDTF">2020-09-01T10:55:16Z</dcterms:created>
  <dcterms:modified xsi:type="dcterms:W3CDTF">2020-09-01T12:33:44Z</dcterms:modified>
</cp:coreProperties>
</file>