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5" r:id="rId1"/>
  </p:sldMasterIdLst>
  <p:notesMasterIdLst>
    <p:notesMasterId r:id="rId15"/>
  </p:notesMasterIdLst>
  <p:sldIdLst>
    <p:sldId id="256" r:id="rId2"/>
    <p:sldId id="257" r:id="rId3"/>
    <p:sldId id="258" r:id="rId4"/>
    <p:sldId id="268" r:id="rId5"/>
    <p:sldId id="263" r:id="rId6"/>
    <p:sldId id="259" r:id="rId7"/>
    <p:sldId id="260" r:id="rId8"/>
    <p:sldId id="261" r:id="rId9"/>
    <p:sldId id="262"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0412E4-A3EB-4C96-8989-1299FB60F65C}" v="8" dt="2023-04-26T17:25:22.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DA08B8-364C-4304-A216-F8ACCDEB6D98}" type="datetimeFigureOut">
              <a:rPr lang="en-IN" smtClean="0"/>
              <a:t>25-06-2025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6E625-A1D5-4B85-9115-A4698E0263A2}" type="slidenum">
              <a:rPr lang="en-IN" smtClean="0"/>
              <a:t>‹#›</a:t>
            </a:fld>
            <a:endParaRPr lang="en-IN"/>
          </a:p>
        </p:txBody>
      </p:sp>
    </p:spTree>
    <p:extLst>
      <p:ext uri="{BB962C8B-B14F-4D97-AF65-F5344CB8AC3E}">
        <p14:creationId xmlns:p14="http://schemas.microsoft.com/office/powerpoint/2010/main" val="264708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923F103-BC34-4FE4-A40E-EDDEECFDA5D0}" type="datetimeFigureOut">
              <a:rPr lang="en-US" smtClean="0"/>
              <a:pPr/>
              <a:t>6/25/2025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37189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6/25/2025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02933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08259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788340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08876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46957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6/25/2025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23646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6/25/2025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299337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6/25/2025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720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6/25/2025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3822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6/25/2025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6212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6/25/2025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5810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6/25/2025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0919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6/25/2025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3095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C8D7E02-BCB8-4D50-A234-369438C08659}" type="datetimeFigureOut">
              <a:rPr lang="en-US" smtClean="0"/>
              <a:t>6/25/2025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7618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6/25/2025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364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6/25/2025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8911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451C3-0FF4-47C4-B829-773ADF60F88C}" type="datetimeFigureOut">
              <a:rPr lang="en-US" smtClean="0"/>
              <a:t>6/25/2025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5723127"/>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A8E3-1851-1709-BC91-AF7A6CEBB2BF}"/>
              </a:ext>
            </a:extLst>
          </p:cNvPr>
          <p:cNvSpPr>
            <a:spLocks noGrp="1"/>
          </p:cNvSpPr>
          <p:nvPr>
            <p:ph type="ctrTitle"/>
          </p:nvPr>
        </p:nvSpPr>
        <p:spPr>
          <a:xfrm>
            <a:off x="1268361" y="363794"/>
            <a:ext cx="9232491" cy="835741"/>
          </a:xfrm>
        </p:spPr>
        <p:txBody>
          <a:bodyPr>
            <a:normAutofit/>
          </a:bodyPr>
          <a:lstStyle/>
          <a:p>
            <a:pPr algn="l"/>
            <a:r>
              <a:rPr lang="en-US" dirty="0">
                <a:latin typeface="Algerian" panose="04020705040A02060702" pitchFamily="82" charset="0"/>
              </a:rPr>
              <a:t>         </a:t>
            </a:r>
            <a:endParaRPr lang="en-IN" dirty="0">
              <a:latin typeface="Algerian" panose="04020705040A02060702" pitchFamily="82" charset="0"/>
            </a:endParaRPr>
          </a:p>
        </p:txBody>
      </p:sp>
      <p:sp>
        <p:nvSpPr>
          <p:cNvPr id="6" name="TextBox 5">
            <a:extLst>
              <a:ext uri="{FF2B5EF4-FFF2-40B4-BE49-F238E27FC236}">
                <a16:creationId xmlns:a16="http://schemas.microsoft.com/office/drawing/2014/main" id="{81AD48AE-27A1-A9B1-9DDB-93CFAD4E0469}"/>
              </a:ext>
            </a:extLst>
          </p:cNvPr>
          <p:cNvSpPr txBox="1"/>
          <p:nvPr/>
        </p:nvSpPr>
        <p:spPr>
          <a:xfrm>
            <a:off x="2241754" y="363794"/>
            <a:ext cx="7629833" cy="4801314"/>
          </a:xfrm>
          <a:prstGeom prst="rect">
            <a:avLst/>
          </a:prstGeom>
          <a:noFill/>
        </p:spPr>
        <p:txBody>
          <a:bodyPr wrap="square" rtlCol="0">
            <a:spAutoFit/>
          </a:bodyPr>
          <a:lstStyle/>
          <a:p>
            <a:r>
              <a:rPr lang="en-US" sz="5400" dirty="0">
                <a:latin typeface="Algerian" panose="04020705040A02060702" pitchFamily="82" charset="0"/>
              </a:rPr>
              <a:t>           </a:t>
            </a:r>
          </a:p>
          <a:p>
            <a:endParaRPr lang="en-US" sz="5400" dirty="0">
              <a:latin typeface="Algerian" panose="04020705040A02060702" pitchFamily="82" charset="0"/>
            </a:endParaRPr>
          </a:p>
          <a:p>
            <a:r>
              <a:rPr lang="en-US" sz="5400" dirty="0">
                <a:latin typeface="Algerian" panose="04020705040A02060702" pitchFamily="82" charset="0"/>
              </a:rPr>
              <a:t>    </a:t>
            </a:r>
            <a:r>
              <a:rPr lang="en-US" sz="7200" dirty="0">
                <a:latin typeface="Algerian" panose="04020705040A02060702" pitchFamily="82" charset="0"/>
              </a:rPr>
              <a:t>AUTOMATIC SMART   DUSTBIN</a:t>
            </a:r>
          </a:p>
          <a:p>
            <a:endParaRPr lang="en-US" sz="5400" dirty="0">
              <a:latin typeface="Algerian" panose="04020705040A02060702" pitchFamily="82" charset="0"/>
            </a:endParaRPr>
          </a:p>
        </p:txBody>
      </p:sp>
    </p:spTree>
    <p:extLst>
      <p:ext uri="{BB962C8B-B14F-4D97-AF65-F5344CB8AC3E}">
        <p14:creationId xmlns:p14="http://schemas.microsoft.com/office/powerpoint/2010/main" val="2121261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61CA8F-99CB-8C82-8BCD-15753BBD2F68}"/>
              </a:ext>
            </a:extLst>
          </p:cNvPr>
          <p:cNvSpPr txBox="1"/>
          <p:nvPr/>
        </p:nvSpPr>
        <p:spPr>
          <a:xfrm>
            <a:off x="412956" y="314632"/>
            <a:ext cx="8937521" cy="1077218"/>
          </a:xfrm>
          <a:prstGeom prst="rect">
            <a:avLst/>
          </a:prstGeom>
          <a:noFill/>
        </p:spPr>
        <p:txBody>
          <a:bodyPr wrap="square" rtlCol="0">
            <a:spAutoFit/>
          </a:bodyPr>
          <a:lstStyle/>
          <a:p>
            <a:r>
              <a:rPr lang="en-US" sz="3200" dirty="0">
                <a:latin typeface="Algerian" panose="04020705040A02060702" pitchFamily="82" charset="0"/>
              </a:rPr>
              <a:t>ARDUINO CODE :</a:t>
            </a:r>
            <a:endParaRPr lang="en-IN" sz="1200" dirty="0">
              <a:latin typeface="Algerian" panose="04020705040A02060702" pitchFamily="82" charset="0"/>
            </a:endParaRPr>
          </a:p>
          <a:p>
            <a:endParaRPr lang="en-US" sz="3200" dirty="0">
              <a:latin typeface="Algerian" panose="04020705040A02060702" pitchFamily="82" charset="0"/>
            </a:endParaRPr>
          </a:p>
        </p:txBody>
      </p:sp>
      <p:sp>
        <p:nvSpPr>
          <p:cNvPr id="4" name="TextBox 3">
            <a:extLst>
              <a:ext uri="{FF2B5EF4-FFF2-40B4-BE49-F238E27FC236}">
                <a16:creationId xmlns:a16="http://schemas.microsoft.com/office/drawing/2014/main" id="{D3CDCF13-A0DE-E5CC-9BCD-831473444763}"/>
              </a:ext>
            </a:extLst>
          </p:cNvPr>
          <p:cNvSpPr txBox="1"/>
          <p:nvPr/>
        </p:nvSpPr>
        <p:spPr>
          <a:xfrm>
            <a:off x="521110" y="1700981"/>
            <a:ext cx="11356258" cy="4893647"/>
          </a:xfrm>
          <a:prstGeom prst="rect">
            <a:avLst/>
          </a:prstGeom>
          <a:noFill/>
        </p:spPr>
        <p:txBody>
          <a:bodyPr wrap="square" rtlCol="0">
            <a:spAutoFit/>
          </a:bodyPr>
          <a:lstStyle/>
          <a:p>
            <a:r>
              <a:rPr lang="en-IN" sz="1200" dirty="0"/>
              <a:t>#include &lt;</a:t>
            </a:r>
            <a:r>
              <a:rPr lang="en-IN" sz="1200" dirty="0" err="1"/>
              <a:t>Servo.h</a:t>
            </a:r>
            <a:r>
              <a:rPr lang="en-IN" sz="1200" dirty="0"/>
              <a:t>&gt;  //servo library  </a:t>
            </a:r>
          </a:p>
          <a:p>
            <a:r>
              <a:rPr lang="en-IN" sz="1200" dirty="0"/>
              <a:t> int </a:t>
            </a:r>
            <a:r>
              <a:rPr lang="en-IN" sz="1200" dirty="0" err="1"/>
              <a:t>IRsensor</a:t>
            </a:r>
            <a:r>
              <a:rPr lang="en-IN" sz="1200" dirty="0"/>
              <a:t> = 7; // connect </a:t>
            </a:r>
            <a:r>
              <a:rPr lang="en-IN" sz="1200" dirty="0" err="1"/>
              <a:t>ir</a:t>
            </a:r>
            <a:r>
              <a:rPr lang="en-IN" sz="1200" dirty="0"/>
              <a:t> sensor to </a:t>
            </a:r>
            <a:r>
              <a:rPr lang="en-IN" sz="1200" dirty="0" err="1"/>
              <a:t>arduino</a:t>
            </a:r>
            <a:r>
              <a:rPr lang="en-IN" sz="1200" dirty="0"/>
              <a:t> digital 7 pin  </a:t>
            </a:r>
          </a:p>
          <a:p>
            <a:r>
              <a:rPr lang="en-IN" sz="1200" dirty="0"/>
              <a:t> Servo </a:t>
            </a:r>
            <a:r>
              <a:rPr lang="en-IN" sz="1200" dirty="0" err="1"/>
              <a:t>myservo</a:t>
            </a:r>
            <a:r>
              <a:rPr lang="en-IN" sz="1200" dirty="0"/>
              <a:t>;   //create servo object  </a:t>
            </a:r>
          </a:p>
          <a:p>
            <a:r>
              <a:rPr lang="en-IN" sz="1200" dirty="0"/>
              <a:t> int </a:t>
            </a:r>
            <a:r>
              <a:rPr lang="en-IN" sz="1200" dirty="0" err="1"/>
              <a:t>pos</a:t>
            </a:r>
            <a:r>
              <a:rPr lang="en-IN" sz="1200" dirty="0"/>
              <a:t>=0;      //set the default position to zero  </a:t>
            </a:r>
          </a:p>
          <a:p>
            <a:r>
              <a:rPr lang="en-IN" sz="1200" dirty="0"/>
              <a:t> void setup()  </a:t>
            </a:r>
          </a:p>
          <a:p>
            <a:r>
              <a:rPr lang="en-IN" sz="1200" dirty="0"/>
              <a:t> {  </a:t>
            </a:r>
          </a:p>
          <a:p>
            <a:r>
              <a:rPr lang="en-IN" sz="1200" dirty="0"/>
              <a:t>  </a:t>
            </a:r>
            <a:r>
              <a:rPr lang="en-IN" sz="1200" dirty="0" err="1"/>
              <a:t>Serial.begin</a:t>
            </a:r>
            <a:r>
              <a:rPr lang="en-IN" sz="1200" dirty="0"/>
              <a:t>(9600);  </a:t>
            </a:r>
          </a:p>
          <a:p>
            <a:r>
              <a:rPr lang="en-IN" sz="1200" dirty="0"/>
              <a:t>  </a:t>
            </a:r>
            <a:r>
              <a:rPr lang="en-IN" sz="1200" dirty="0" err="1"/>
              <a:t>pinMode</a:t>
            </a:r>
            <a:r>
              <a:rPr lang="en-IN" sz="1200" dirty="0"/>
              <a:t> (</a:t>
            </a:r>
            <a:r>
              <a:rPr lang="en-IN" sz="1200" dirty="0" err="1"/>
              <a:t>IRsensor</a:t>
            </a:r>
            <a:r>
              <a:rPr lang="en-IN" sz="1200" dirty="0"/>
              <a:t>, INPUT); // sensor pin INPUT  </a:t>
            </a:r>
          </a:p>
          <a:p>
            <a:r>
              <a:rPr lang="en-IN" sz="1200" dirty="0"/>
              <a:t>  </a:t>
            </a:r>
            <a:r>
              <a:rPr lang="en-IN" sz="1200" dirty="0" err="1"/>
              <a:t>myservo.attach</a:t>
            </a:r>
            <a:r>
              <a:rPr lang="en-IN" sz="1200" dirty="0"/>
              <a:t>(9);  </a:t>
            </a:r>
          </a:p>
          <a:p>
            <a:r>
              <a:rPr lang="en-IN" sz="1200" dirty="0"/>
              <a:t>  </a:t>
            </a:r>
            <a:r>
              <a:rPr lang="en-IN" sz="1200" dirty="0" err="1"/>
              <a:t>myservo.write</a:t>
            </a:r>
            <a:r>
              <a:rPr lang="en-IN" sz="1200" dirty="0"/>
              <a:t>(0);     //close cap on power on  </a:t>
            </a:r>
          </a:p>
          <a:p>
            <a:r>
              <a:rPr lang="en-IN" sz="1200" dirty="0"/>
              <a:t>  delay(100);    </a:t>
            </a:r>
          </a:p>
          <a:p>
            <a:r>
              <a:rPr lang="en-IN" sz="1200" dirty="0"/>
              <a:t> }  </a:t>
            </a:r>
          </a:p>
          <a:p>
            <a:r>
              <a:rPr lang="en-IN" sz="1200" dirty="0"/>
              <a:t> void loop()  </a:t>
            </a:r>
          </a:p>
          <a:p>
            <a:r>
              <a:rPr lang="en-IN" sz="1200" dirty="0"/>
              <a:t> {  </a:t>
            </a:r>
          </a:p>
          <a:p>
            <a:r>
              <a:rPr lang="en-IN" sz="1200" dirty="0"/>
              <a:t>  int value = </a:t>
            </a:r>
            <a:r>
              <a:rPr lang="en-IN" sz="1200" dirty="0" err="1"/>
              <a:t>digitalRead</a:t>
            </a:r>
            <a:r>
              <a:rPr lang="en-IN" sz="1200" dirty="0"/>
              <a:t> (</a:t>
            </a:r>
            <a:r>
              <a:rPr lang="en-IN" sz="1200" dirty="0" err="1"/>
              <a:t>IRsensor</a:t>
            </a:r>
            <a:r>
              <a:rPr lang="en-IN" sz="1200" dirty="0"/>
              <a:t>);  </a:t>
            </a:r>
          </a:p>
          <a:p>
            <a:r>
              <a:rPr lang="en-IN" sz="1200" dirty="0"/>
              <a:t>  if (value == 1)  </a:t>
            </a:r>
          </a:p>
          <a:p>
            <a:r>
              <a:rPr lang="en-IN" sz="1200" dirty="0"/>
              <a:t>   { </a:t>
            </a:r>
            <a:r>
              <a:rPr lang="en-IN" sz="1200" dirty="0" err="1"/>
              <a:t>Serial.print</a:t>
            </a:r>
            <a:r>
              <a:rPr lang="en-IN" sz="1200" dirty="0"/>
              <a:t>("HIGH-  Opening the lid of bin\n");  </a:t>
            </a:r>
          </a:p>
          <a:p>
            <a:r>
              <a:rPr lang="en-IN" sz="1200" dirty="0"/>
              <a:t>   </a:t>
            </a:r>
            <a:r>
              <a:rPr lang="en-IN" sz="1200" dirty="0" err="1"/>
              <a:t>myservo.write</a:t>
            </a:r>
            <a:r>
              <a:rPr lang="en-IN" sz="1200" dirty="0"/>
              <a:t>(90);  </a:t>
            </a:r>
          </a:p>
          <a:p>
            <a:r>
              <a:rPr lang="en-IN" sz="1200" dirty="0"/>
              <a:t>   delay(8000);  </a:t>
            </a:r>
          </a:p>
          <a:p>
            <a:r>
              <a:rPr lang="en-IN" sz="1200" dirty="0"/>
              <a:t>   }  </a:t>
            </a:r>
          </a:p>
          <a:p>
            <a:r>
              <a:rPr lang="en-IN" sz="1200" dirty="0"/>
              <a:t>  else  </a:t>
            </a:r>
          </a:p>
          <a:p>
            <a:r>
              <a:rPr lang="en-IN" sz="1200" dirty="0"/>
              <a:t>   { </a:t>
            </a:r>
            <a:r>
              <a:rPr lang="en-IN" sz="1200" dirty="0" err="1"/>
              <a:t>Serial.print</a:t>
            </a:r>
            <a:r>
              <a:rPr lang="en-IN" sz="1200" dirty="0"/>
              <a:t>("LOW-  lid remains close\n");  </a:t>
            </a:r>
          </a:p>
          <a:p>
            <a:r>
              <a:rPr lang="en-IN" sz="1200" dirty="0"/>
              <a:t>   </a:t>
            </a:r>
            <a:r>
              <a:rPr lang="en-IN" sz="1200" dirty="0" err="1"/>
              <a:t>myservo.write</a:t>
            </a:r>
            <a:r>
              <a:rPr lang="en-IN" sz="1200" dirty="0"/>
              <a:t>(0);  </a:t>
            </a:r>
          </a:p>
          <a:p>
            <a:r>
              <a:rPr lang="en-IN" sz="1200" dirty="0"/>
              <a:t>   delay(3000);  </a:t>
            </a:r>
          </a:p>
          <a:p>
            <a:r>
              <a:rPr lang="en-IN" sz="1200" dirty="0"/>
              <a:t>   }  </a:t>
            </a:r>
          </a:p>
          <a:p>
            <a:r>
              <a:rPr lang="en-IN" sz="1200" dirty="0"/>
              <a:t> } </a:t>
            </a:r>
          </a:p>
        </p:txBody>
      </p:sp>
    </p:spTree>
    <p:extLst>
      <p:ext uri="{BB962C8B-B14F-4D97-AF65-F5344CB8AC3E}">
        <p14:creationId xmlns:p14="http://schemas.microsoft.com/office/powerpoint/2010/main" val="3265727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74AC6E-328A-4166-AB64-0F43D04B6675}"/>
              </a:ext>
            </a:extLst>
          </p:cNvPr>
          <p:cNvSpPr txBox="1"/>
          <p:nvPr/>
        </p:nvSpPr>
        <p:spPr>
          <a:xfrm>
            <a:off x="309716" y="117987"/>
            <a:ext cx="11572568" cy="1446550"/>
          </a:xfrm>
          <a:prstGeom prst="rect">
            <a:avLst/>
          </a:prstGeom>
          <a:noFill/>
        </p:spPr>
        <p:txBody>
          <a:bodyPr wrap="square" rtlCol="0">
            <a:spAutoFit/>
          </a:bodyPr>
          <a:lstStyle/>
          <a:p>
            <a:r>
              <a:rPr lang="en-IN" sz="4400" dirty="0">
                <a:latin typeface="Algerian" panose="04020705040A02060702" pitchFamily="82" charset="0"/>
              </a:rPr>
              <a:t>ADVANTAGES:</a:t>
            </a:r>
          </a:p>
          <a:p>
            <a:endParaRPr lang="en-IN" sz="4400" dirty="0">
              <a:latin typeface="Algerian" panose="04020705040A02060702" pitchFamily="82" charset="0"/>
            </a:endParaRPr>
          </a:p>
        </p:txBody>
      </p:sp>
      <p:sp>
        <p:nvSpPr>
          <p:cNvPr id="4" name="TextBox 3">
            <a:extLst>
              <a:ext uri="{FF2B5EF4-FFF2-40B4-BE49-F238E27FC236}">
                <a16:creationId xmlns:a16="http://schemas.microsoft.com/office/drawing/2014/main" id="{C5569114-1994-609D-FC0F-8C349E6E65F3}"/>
              </a:ext>
            </a:extLst>
          </p:cNvPr>
          <p:cNvSpPr txBox="1"/>
          <p:nvPr/>
        </p:nvSpPr>
        <p:spPr>
          <a:xfrm>
            <a:off x="216310" y="1022555"/>
            <a:ext cx="11665974" cy="5447645"/>
          </a:xfrm>
          <a:prstGeom prst="rect">
            <a:avLst/>
          </a:prstGeom>
          <a:noFill/>
        </p:spPr>
        <p:txBody>
          <a:bodyPr wrap="square" rtlCol="0">
            <a:spAutoFit/>
          </a:bodyPr>
          <a:lstStyle/>
          <a:p>
            <a:pPr marL="285750" indent="-285750">
              <a:buFont typeface="Wingdings" panose="05000000000000000000" pitchFamily="2" charset="2"/>
              <a:buChar char="q"/>
            </a:pPr>
            <a:r>
              <a:rPr lang="en-IN" sz="4000" dirty="0"/>
              <a:t>The smart bin reduces our efforts and time</a:t>
            </a:r>
          </a:p>
          <a:p>
            <a:pPr marL="285750" indent="-285750">
              <a:buFont typeface="Wingdings" panose="05000000000000000000" pitchFamily="2" charset="2"/>
              <a:buChar char="q"/>
            </a:pPr>
            <a:r>
              <a:rPr lang="en-IN" sz="4000" dirty="0"/>
              <a:t>Truck collection visits enhance traffic and jamming , the smart trash container interrupts traffic and makes the street even cleaner</a:t>
            </a:r>
          </a:p>
          <a:p>
            <a:pPr marL="285750" indent="-285750">
              <a:buFont typeface="Wingdings" panose="05000000000000000000" pitchFamily="2" charset="2"/>
              <a:buChar char="q"/>
            </a:pPr>
            <a:r>
              <a:rPr lang="en-IN" sz="4000" dirty="0"/>
              <a:t>Few smart bins come with a </a:t>
            </a:r>
            <a:r>
              <a:rPr lang="en-IN" sz="4000" dirty="0" err="1"/>
              <a:t>WiFi</a:t>
            </a:r>
            <a:r>
              <a:rPr lang="en-IN" sz="4000" dirty="0"/>
              <a:t> facility increase in hotspot coverage for the public</a:t>
            </a:r>
          </a:p>
          <a:p>
            <a:pPr marL="285750" indent="-285750">
              <a:buFont typeface="Wingdings" panose="05000000000000000000" pitchFamily="2" charset="2"/>
              <a:buChar char="q"/>
            </a:pPr>
            <a:r>
              <a:rPr lang="en-IN" sz="4000" dirty="0"/>
              <a:t>This smart move improves street hygiene and safety</a:t>
            </a:r>
          </a:p>
          <a:p>
            <a:pPr marL="285750" indent="-285750">
              <a:buFont typeface="Wingdings" panose="05000000000000000000" pitchFamily="2" charset="2"/>
              <a:buChar char="q"/>
            </a:pPr>
            <a:r>
              <a:rPr lang="en-IN" sz="4000" dirty="0"/>
              <a:t>They also encourage recycling and reusability</a:t>
            </a:r>
          </a:p>
          <a:p>
            <a:pPr marL="285750" indent="-285750">
              <a:buFont typeface="Wingdings" panose="05000000000000000000" pitchFamily="2" charset="2"/>
              <a:buChar char="q"/>
            </a:pPr>
            <a:endParaRPr lang="en-IN" sz="2800" dirty="0"/>
          </a:p>
        </p:txBody>
      </p:sp>
    </p:spTree>
    <p:extLst>
      <p:ext uri="{BB962C8B-B14F-4D97-AF65-F5344CB8AC3E}">
        <p14:creationId xmlns:p14="http://schemas.microsoft.com/office/powerpoint/2010/main" val="3704788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BB095D-9048-34E5-D900-863EC57728E1}"/>
              </a:ext>
            </a:extLst>
          </p:cNvPr>
          <p:cNvSpPr txBox="1"/>
          <p:nvPr/>
        </p:nvSpPr>
        <p:spPr>
          <a:xfrm>
            <a:off x="245806" y="216309"/>
            <a:ext cx="11503742" cy="707886"/>
          </a:xfrm>
          <a:prstGeom prst="rect">
            <a:avLst/>
          </a:prstGeom>
          <a:noFill/>
        </p:spPr>
        <p:txBody>
          <a:bodyPr wrap="square" rtlCol="0">
            <a:spAutoFit/>
          </a:bodyPr>
          <a:lstStyle/>
          <a:p>
            <a:r>
              <a:rPr lang="en-IN" sz="4000" dirty="0">
                <a:latin typeface="Algerian" panose="04020705040A02060702" pitchFamily="82" charset="0"/>
              </a:rPr>
              <a:t>CONCLUSION:</a:t>
            </a:r>
          </a:p>
        </p:txBody>
      </p:sp>
      <p:sp>
        <p:nvSpPr>
          <p:cNvPr id="4" name="TextBox 3">
            <a:extLst>
              <a:ext uri="{FF2B5EF4-FFF2-40B4-BE49-F238E27FC236}">
                <a16:creationId xmlns:a16="http://schemas.microsoft.com/office/drawing/2014/main" id="{9A2B74AA-A0C4-AE9E-45D7-71BF219D5A11}"/>
              </a:ext>
            </a:extLst>
          </p:cNvPr>
          <p:cNvSpPr txBox="1"/>
          <p:nvPr/>
        </p:nvSpPr>
        <p:spPr>
          <a:xfrm>
            <a:off x="314632" y="1337187"/>
            <a:ext cx="11434916" cy="6924973"/>
          </a:xfrm>
          <a:prstGeom prst="rect">
            <a:avLst/>
          </a:prstGeom>
          <a:noFill/>
        </p:spPr>
        <p:txBody>
          <a:bodyPr wrap="square" rtlCol="0">
            <a:spAutoFit/>
          </a:bodyPr>
          <a:lstStyle/>
          <a:p>
            <a:pPr algn="l"/>
            <a:r>
              <a:rPr lang="en-US" sz="2000" b="0" i="0" dirty="0">
                <a:solidFill>
                  <a:schemeClr val="accent3">
                    <a:lumMod val="20000"/>
                    <a:lumOff val="80000"/>
                  </a:schemeClr>
                </a:solidFill>
                <a:effectLst/>
                <a:latin typeface="ff5"/>
              </a:rPr>
              <a:t>                                                      </a:t>
            </a:r>
            <a:r>
              <a:rPr lang="en-US" sz="3200" i="0" dirty="0">
                <a:solidFill>
                  <a:schemeClr val="accent3">
                    <a:lumMod val="20000"/>
                    <a:lumOff val="80000"/>
                  </a:schemeClr>
                </a:solidFill>
                <a:effectLst/>
                <a:latin typeface="ff5"/>
              </a:rPr>
              <a:t>Here we are going to make an evolution changes toward cleanliness. The combination of intelligent waste monitoring and trash compaction technologies, smart dustbins are better.</a:t>
            </a:r>
          </a:p>
          <a:p>
            <a:pPr algn="l"/>
            <a:r>
              <a:rPr lang="en-US" sz="3200" dirty="0">
                <a:solidFill>
                  <a:schemeClr val="accent3">
                    <a:lumMod val="20000"/>
                    <a:lumOff val="80000"/>
                  </a:schemeClr>
                </a:solidFill>
                <a:latin typeface="ff5"/>
              </a:rPr>
              <a:t>                                                      </a:t>
            </a:r>
            <a:r>
              <a:rPr lang="en-US" sz="3200" i="0" dirty="0">
                <a:solidFill>
                  <a:schemeClr val="accent3">
                    <a:lumMod val="20000"/>
                    <a:lumOff val="80000"/>
                  </a:schemeClr>
                </a:solidFill>
                <a:effectLst/>
                <a:latin typeface="ff5"/>
              </a:rPr>
              <a:t>For social it will help toward health and hygiene, </a:t>
            </a:r>
            <a:r>
              <a:rPr lang="en-US" sz="3200" i="0">
                <a:solidFill>
                  <a:schemeClr val="accent3">
                    <a:lumMod val="20000"/>
                    <a:lumOff val="80000"/>
                  </a:schemeClr>
                </a:solidFill>
                <a:effectLst/>
                <a:latin typeface="ff5"/>
              </a:rPr>
              <a:t>for business </a:t>
            </a:r>
            <a:r>
              <a:rPr lang="en-US" sz="3200" i="0" dirty="0">
                <a:solidFill>
                  <a:schemeClr val="accent3">
                    <a:lumMod val="20000"/>
                    <a:lumOff val="80000"/>
                  </a:schemeClr>
                </a:solidFill>
                <a:effectLst/>
                <a:latin typeface="ff5"/>
              </a:rPr>
              <a:t>we try to make it affordable to many as many possible. So that normal people to rich people can take benefit from it.</a:t>
            </a:r>
          </a:p>
          <a:p>
            <a:pPr algn="l"/>
            <a:r>
              <a:rPr lang="en-US" sz="3200" i="0" dirty="0">
                <a:solidFill>
                  <a:schemeClr val="accent3">
                    <a:lumMod val="20000"/>
                    <a:lumOff val="80000"/>
                  </a:schemeClr>
                </a:solidFill>
                <a:effectLst/>
                <a:latin typeface="ff5"/>
              </a:rPr>
              <a:t>                                                      So our next work will be adding one more sensor which will sense whether our dustbin is full or not. This will bring something changes in term of cleanliness as well technology</a:t>
            </a:r>
          </a:p>
          <a:p>
            <a:pPr algn="l"/>
            <a:endParaRPr lang="en-US" sz="3200" i="0" dirty="0">
              <a:solidFill>
                <a:srgbClr val="000000"/>
              </a:solidFill>
              <a:effectLst/>
              <a:latin typeface="ff5"/>
            </a:endParaRPr>
          </a:p>
          <a:p>
            <a:pPr algn="l"/>
            <a:endParaRPr lang="en-US" sz="2000" b="0" i="0" dirty="0">
              <a:solidFill>
                <a:srgbClr val="1D271C"/>
              </a:solidFill>
              <a:effectLst/>
              <a:latin typeface="ff5"/>
            </a:endParaRPr>
          </a:p>
          <a:p>
            <a:pPr algn="l"/>
            <a:r>
              <a:rPr lang="en-US" sz="2000" dirty="0">
                <a:solidFill>
                  <a:srgbClr val="1D271C"/>
                </a:solidFill>
                <a:latin typeface="ff5"/>
              </a:rPr>
              <a:t> </a:t>
            </a:r>
            <a:r>
              <a:rPr lang="en-US" sz="2000" b="0" i="0" dirty="0">
                <a:solidFill>
                  <a:srgbClr val="1D271C"/>
                </a:solidFill>
                <a:effectLst/>
                <a:latin typeface="ff5"/>
              </a:rPr>
              <a:t> </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197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9E2F9D-DF54-7231-0E9C-5EE966227A84}"/>
              </a:ext>
            </a:extLst>
          </p:cNvPr>
          <p:cNvSpPr txBox="1"/>
          <p:nvPr/>
        </p:nvSpPr>
        <p:spPr>
          <a:xfrm>
            <a:off x="1170039" y="2733368"/>
            <a:ext cx="9193162" cy="769441"/>
          </a:xfrm>
          <a:prstGeom prst="rect">
            <a:avLst/>
          </a:prstGeom>
          <a:noFill/>
        </p:spPr>
        <p:txBody>
          <a:bodyPr wrap="square" rtlCol="0">
            <a:spAutoFit/>
          </a:bodyPr>
          <a:lstStyle/>
          <a:p>
            <a:r>
              <a:rPr lang="en-IN" sz="4400" dirty="0">
                <a:latin typeface="Algerian" panose="04020705040A02060702" pitchFamily="82" charset="0"/>
              </a:rPr>
              <a:t>                      THANK YOU</a:t>
            </a:r>
          </a:p>
        </p:txBody>
      </p:sp>
    </p:spTree>
    <p:extLst>
      <p:ext uri="{BB962C8B-B14F-4D97-AF65-F5344CB8AC3E}">
        <p14:creationId xmlns:p14="http://schemas.microsoft.com/office/powerpoint/2010/main" val="3138210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97C3E3-3797-9034-E37E-848875307D48}"/>
              </a:ext>
            </a:extLst>
          </p:cNvPr>
          <p:cNvSpPr txBox="1"/>
          <p:nvPr/>
        </p:nvSpPr>
        <p:spPr>
          <a:xfrm>
            <a:off x="511277" y="383458"/>
            <a:ext cx="11326762" cy="6986528"/>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      AUTOMATIC  SMART  DUSTBIN USING ARDUINO</a:t>
            </a:r>
          </a:p>
          <a:p>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INTRODUCTION:</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main objective of the project is to keep our environment clean and eco friendly by designing a smart dustbin</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Used to collect and reduce waste efficiently</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whole process will allow workers to route pick up systematically on every filled up and keep the environment clean and hygiene</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This smart dustbin is built on the microcontroller based system having ultrasonic sensors</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4149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EBE4EF-EDBE-2A63-44AA-8E1B1687525B}"/>
              </a:ext>
            </a:extLst>
          </p:cNvPr>
          <p:cNvSpPr txBox="1"/>
          <p:nvPr/>
        </p:nvSpPr>
        <p:spPr>
          <a:xfrm>
            <a:off x="186812" y="255640"/>
            <a:ext cx="11818375" cy="6555641"/>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COMPONENTS:</a:t>
            </a:r>
          </a:p>
          <a:p>
            <a:pPr marL="571500" indent="-571500">
              <a:buFont typeface="Arial" panose="020B0604020202020204" pitchFamily="34" charset="0"/>
              <a:buChar char="•"/>
            </a:pPr>
            <a:r>
              <a:rPr lang="en-US" sz="2400" dirty="0">
                <a:latin typeface="Arial" panose="020B0604020202020204" pitchFamily="34" charset="0"/>
                <a:cs typeface="Arial" panose="020B0604020202020204" pitchFamily="34" charset="0"/>
              </a:rPr>
              <a:t>Arduino UNO</a:t>
            </a:r>
            <a:r>
              <a:rPr lang="en-US" sz="3600" dirty="0">
                <a:latin typeface="Arial" panose="020B0604020202020204" pitchFamily="34" charset="0"/>
                <a:cs typeface="Arial" panose="020B0604020202020204" pitchFamily="34" charset="0"/>
              </a:rPr>
              <a:t>:</a:t>
            </a:r>
          </a:p>
          <a:p>
            <a:pPr lvl="2"/>
            <a:r>
              <a:rPr lang="en-IN" sz="2000" b="1" kern="100" spc="10" dirty="0">
                <a:solidFill>
                  <a:schemeClr val="accent3">
                    <a:lumMod val="20000"/>
                    <a:lumOff val="80000"/>
                  </a:schemeClr>
                </a:solidFill>
                <a:effectLst/>
                <a:latin typeface="Open Sans" panose="020B0606030504020204" pitchFamily="34" charset="0"/>
                <a:ea typeface="Calibri" panose="020F0502020204030204" pitchFamily="34" charset="0"/>
                <a:cs typeface="Times New Roman" panose="02020603050405020304" pitchFamily="18" charset="0"/>
              </a:rPr>
              <a:t>Arduino UNO is a microcontroller board based on the ATmega328P. It has 14 digital input/output pins (of which 6 can be used as PWM outputs), 6 inputs, a 16 MHz ceramic resonator, a USB connection, a power jack, an ICSP header and a reset button. It contains everything needed to support the microcontroller; simply connect it to a computer with a USB cable or power it with a AC-to-DC adapter or battery to get started.</a:t>
            </a:r>
          </a:p>
          <a:p>
            <a:pPr marL="571500" indent="-571500">
              <a:buFont typeface="Arial" panose="020B0604020202020204" pitchFamily="34" charset="0"/>
              <a:buChar char="•"/>
            </a:pPr>
            <a:endParaRPr lang="en-IN" sz="2000" b="1" kern="100" spc="10" dirty="0">
              <a:solidFill>
                <a:schemeClr val="accent3">
                  <a:lumMod val="20000"/>
                  <a:lumOff val="80000"/>
                </a:schemeClr>
              </a:solidFill>
              <a:latin typeface="Open Sans" panose="020B0606030504020204" pitchFamily="34" charset="0"/>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endParaRPr lang="en-IN" sz="2000" b="1" kern="100" spc="10" dirty="0">
              <a:solidFill>
                <a:schemeClr val="accent3">
                  <a:lumMod val="20000"/>
                  <a:lumOff val="80000"/>
                </a:schemeClr>
              </a:solidFill>
              <a:effectLst/>
              <a:latin typeface="Open Sans" panose="020B0606030504020204" pitchFamily="34" charset="0"/>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endParaRPr lang="en-IN" sz="2000" b="1" kern="100" spc="10" dirty="0">
              <a:solidFill>
                <a:schemeClr val="accent3">
                  <a:lumMod val="20000"/>
                  <a:lumOff val="80000"/>
                </a:schemeClr>
              </a:solidFill>
              <a:effectLst/>
              <a:latin typeface="Open Sans" panose="020B0606030504020204" pitchFamily="34" charset="0"/>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r>
              <a:rPr lang="en-US" sz="2400" dirty="0">
                <a:solidFill>
                  <a:schemeClr val="accent3">
                    <a:lumMod val="20000"/>
                    <a:lumOff val="80000"/>
                  </a:schemeClr>
                </a:solidFill>
                <a:latin typeface="Arial" panose="020B0604020202020204" pitchFamily="34" charset="0"/>
                <a:cs typeface="Arial" panose="020B0604020202020204" pitchFamily="34" charset="0"/>
              </a:rPr>
              <a:t>Ultrasonic sensor:</a:t>
            </a:r>
          </a:p>
          <a:p>
            <a:pPr lvl="2"/>
            <a:r>
              <a:rPr lang="en-IN" sz="2000" b="1" dirty="0">
                <a:solidFill>
                  <a:schemeClr val="accent3">
                    <a:lumMod val="20000"/>
                    <a:lumOff val="80000"/>
                  </a:schemeClr>
                </a:solidFill>
                <a:effectLst/>
                <a:latin typeface="Georgia" panose="02040502050405020303" pitchFamily="18" charset="0"/>
                <a:ea typeface="Calibri" panose="020F0502020204030204" pitchFamily="34" charset="0"/>
                <a:cs typeface="Times New Roman" panose="02020603050405020304" pitchFamily="18" charset="0"/>
              </a:rPr>
              <a:t>Ultrasonic sensors work by sending out a sound wave at a frequency above the range of human hearing.  The transducer of the sensor acts as a microphone to receive and send the ultrasonic sound. Ultra sonic sensors use a single transducer to send a pulse and to receive the echo.  The sensor determines the distance to a target by measuring time lapses between the sending and receiving of the ultrasonic pulse</a:t>
            </a:r>
            <a:endParaRPr lang="en-US" sz="2000" dirty="0">
              <a:solidFill>
                <a:schemeClr val="accent3">
                  <a:lumMod val="20000"/>
                  <a:lumOff val="80000"/>
                </a:schemeClr>
              </a:solidFill>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0231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C6BF14-BBEC-6AF5-AE71-6E4DD99E4DEF}"/>
              </a:ext>
            </a:extLst>
          </p:cNvPr>
          <p:cNvSpPr txBox="1"/>
          <p:nvPr/>
        </p:nvSpPr>
        <p:spPr>
          <a:xfrm>
            <a:off x="688258" y="668594"/>
            <a:ext cx="10785987" cy="3600986"/>
          </a:xfrm>
          <a:prstGeom prst="rect">
            <a:avLst/>
          </a:prstGeom>
          <a:noFill/>
        </p:spPr>
        <p:txBody>
          <a:bodyPr wrap="square" rtlCol="0">
            <a:spAutoFit/>
          </a:bodyPr>
          <a:lstStyle/>
          <a:p>
            <a:endParaRPr lang="en-US" sz="2000" dirty="0">
              <a:solidFill>
                <a:schemeClr val="accent3">
                  <a:lumMod val="20000"/>
                  <a:lumOff val="80000"/>
                </a:schemeClr>
              </a:solidFill>
              <a:latin typeface="Arial" panose="020B0604020202020204" pitchFamily="34" charset="0"/>
              <a:cs typeface="Arial" panose="020B0604020202020204" pitchFamily="34" charset="0"/>
            </a:endParaRPr>
          </a:p>
          <a:p>
            <a:endParaRPr lang="en-US" sz="2000" dirty="0">
              <a:solidFill>
                <a:schemeClr val="accent3">
                  <a:lumMod val="20000"/>
                  <a:lumOff val="80000"/>
                </a:schemeClr>
              </a:solidFill>
              <a:latin typeface="Arial" panose="020B0604020202020204" pitchFamily="34" charset="0"/>
              <a:cs typeface="Arial" panose="020B0604020202020204" pitchFamily="34" charset="0"/>
            </a:endParaRPr>
          </a:p>
          <a:p>
            <a:endParaRPr lang="en-US" sz="2000" dirty="0">
              <a:solidFill>
                <a:schemeClr val="accent3">
                  <a:lumMod val="20000"/>
                  <a:lumOff val="80000"/>
                </a:schemeClr>
              </a:solidFill>
              <a:latin typeface="Arial" panose="020B0604020202020204" pitchFamily="34" charset="0"/>
              <a:cs typeface="Arial" panose="020B0604020202020204" pitchFamily="34" charset="0"/>
            </a:endParaRPr>
          </a:p>
          <a:p>
            <a:endParaRPr lang="en-US" sz="2000" dirty="0">
              <a:solidFill>
                <a:schemeClr val="accent3">
                  <a:lumMod val="20000"/>
                  <a:lumOff val="80000"/>
                </a:schemeClr>
              </a:solidFill>
              <a:latin typeface="Arial" panose="020B0604020202020204" pitchFamily="34" charset="0"/>
              <a:cs typeface="Arial" panose="020B0604020202020204" pitchFamily="34" charset="0"/>
            </a:endParaRPr>
          </a:p>
          <a:p>
            <a:r>
              <a:rPr lang="en-US" sz="2000" dirty="0">
                <a:solidFill>
                  <a:schemeClr val="accent3">
                    <a:lumMod val="20000"/>
                    <a:lumOff val="80000"/>
                  </a:schemeClr>
                </a:solidFill>
                <a:latin typeface="Arial" panose="020B0604020202020204" pitchFamily="34" charset="0"/>
                <a:cs typeface="Arial" panose="020B0604020202020204" pitchFamily="34" charset="0"/>
              </a:rPr>
              <a:t>Servo motor:</a:t>
            </a:r>
          </a:p>
          <a:p>
            <a:endParaRPr lang="en-US" sz="2000" b="1" kern="100" dirty="0">
              <a:solidFill>
                <a:schemeClr val="accent3">
                  <a:lumMod val="20000"/>
                  <a:lumOff val="80000"/>
                </a:schemeClr>
              </a:solidFill>
              <a:effectLst/>
              <a:latin typeface="Arial" panose="020B0604020202020204" pitchFamily="34" charset="0"/>
              <a:ea typeface="Calibri" panose="020F0502020204030204" pitchFamily="34" charset="0"/>
              <a:cs typeface="Arial" panose="020B0604020202020204" pitchFamily="34" charset="0"/>
            </a:endParaRPr>
          </a:p>
          <a:p>
            <a:r>
              <a:rPr lang="en-IN" sz="1800" b="1" kern="100" dirty="0">
                <a:solidFill>
                  <a:schemeClr val="accent3">
                    <a:lumMod val="20000"/>
                    <a:lumOff val="80000"/>
                  </a:schemeClr>
                </a:solidFill>
                <a:effectLst/>
                <a:latin typeface="Georgia" panose="02040502050405020303" pitchFamily="18" charset="0"/>
                <a:ea typeface="Calibri" panose="020F0502020204030204" pitchFamily="34" charset="0"/>
                <a:cs typeface="Times New Roman" panose="02020603050405020304" pitchFamily="18" charset="0"/>
              </a:rPr>
              <a:t>A servo motor is an electrical device which can push or rotate an object with great precision. If you want to rotate an object at some specific angles or distance, then you use servo motor. It is just made up of simple motor which run through servo mechanism. If motor is used is DC powered then it is called DC servo motor, and if it is AC powered motor then it is called AC servo motor</a:t>
            </a:r>
            <a:r>
              <a:rPr lang="en-IN" sz="1600" kern="100" dirty="0">
                <a:solidFill>
                  <a:schemeClr val="accent3">
                    <a:lumMod val="20000"/>
                    <a:lumOff val="80000"/>
                  </a:schemeClr>
                </a:solidFill>
                <a:effectLst/>
                <a:latin typeface="Georgia" panose="02040502050405020303" pitchFamily="18" charset="0"/>
                <a:ea typeface="Calibri" panose="020F0502020204030204" pitchFamily="34" charset="0"/>
                <a:cs typeface="Times New Roman" panose="02020603050405020304" pitchFamily="18" charset="0"/>
              </a:rPr>
              <a:t>.</a:t>
            </a:r>
            <a:endParaRPr lang="en-IN" sz="1600" kern="100" dirty="0">
              <a:solidFill>
                <a:schemeClr val="accent3">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4912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34A4B5-56CB-142F-2239-C7813C981332}"/>
              </a:ext>
            </a:extLst>
          </p:cNvPr>
          <p:cNvSpPr txBox="1"/>
          <p:nvPr/>
        </p:nvSpPr>
        <p:spPr>
          <a:xfrm>
            <a:off x="245806" y="324465"/>
            <a:ext cx="11710220" cy="2554545"/>
          </a:xfrm>
          <a:prstGeom prst="rect">
            <a:avLst/>
          </a:prstGeom>
          <a:noFill/>
        </p:spPr>
        <p:txBody>
          <a:bodyPr wrap="square" rtlCol="0">
            <a:spAutoFit/>
          </a:bodyPr>
          <a:lstStyle/>
          <a:p>
            <a:pPr marL="285750" indent="-285750">
              <a:buFont typeface="Arial" panose="020B0604020202020204" pitchFamily="34" charset="0"/>
              <a:buChar char="•"/>
            </a:pPr>
            <a:r>
              <a:rPr lang="en-US" sz="3200" dirty="0"/>
              <a:t>Dustbin</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Jumper Wires</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Adapter</a:t>
            </a:r>
            <a:endParaRPr lang="en-IN" sz="3200" dirty="0"/>
          </a:p>
        </p:txBody>
      </p:sp>
      <p:pic>
        <p:nvPicPr>
          <p:cNvPr id="3074" name="Picture 2" descr="Image result for components of automatic smart dustbin">
            <a:extLst>
              <a:ext uri="{FF2B5EF4-FFF2-40B4-BE49-F238E27FC236}">
                <a16:creationId xmlns:a16="http://schemas.microsoft.com/office/drawing/2014/main" id="{CC818E50-F6ED-3A69-71F8-1DAA59D58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0" y="324465"/>
            <a:ext cx="6193708" cy="5643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661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mart Dustbin Using Arduino">
            <a:extLst>
              <a:ext uri="{FF2B5EF4-FFF2-40B4-BE49-F238E27FC236}">
                <a16:creationId xmlns:a16="http://schemas.microsoft.com/office/drawing/2014/main" id="{7401B5E5-57FE-7EE5-5A84-38F8BC1C0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123" y="1199535"/>
            <a:ext cx="11287432" cy="52152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5FD13F4-F3AB-ECCA-5686-A00476B973E0}"/>
              </a:ext>
            </a:extLst>
          </p:cNvPr>
          <p:cNvSpPr txBox="1"/>
          <p:nvPr/>
        </p:nvSpPr>
        <p:spPr>
          <a:xfrm>
            <a:off x="285135" y="206477"/>
            <a:ext cx="11906865" cy="646331"/>
          </a:xfrm>
          <a:prstGeom prst="rect">
            <a:avLst/>
          </a:prstGeom>
          <a:noFill/>
        </p:spPr>
        <p:txBody>
          <a:bodyPr wrap="square" rtlCol="0">
            <a:spAutoFit/>
          </a:bodyPr>
          <a:lstStyle/>
          <a:p>
            <a:r>
              <a:rPr lang="en-US" sz="3600" dirty="0">
                <a:latin typeface="Algerian" panose="04020705040A02060702" pitchFamily="82" charset="0"/>
              </a:rPr>
              <a:t>BLOCK DIAGRAM:</a:t>
            </a:r>
            <a:endParaRPr lang="en-IN" sz="3600" dirty="0">
              <a:latin typeface="Algerian" panose="04020705040A02060702" pitchFamily="82" charset="0"/>
            </a:endParaRPr>
          </a:p>
        </p:txBody>
      </p:sp>
    </p:spTree>
    <p:extLst>
      <p:ext uri="{BB962C8B-B14F-4D97-AF65-F5344CB8AC3E}">
        <p14:creationId xmlns:p14="http://schemas.microsoft.com/office/powerpoint/2010/main" val="1598937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96792C-81CC-20E3-0449-2F4193A6CF27}"/>
              </a:ext>
            </a:extLst>
          </p:cNvPr>
          <p:cNvSpPr txBox="1"/>
          <p:nvPr/>
        </p:nvSpPr>
        <p:spPr>
          <a:xfrm>
            <a:off x="373626" y="196645"/>
            <a:ext cx="10146890" cy="707886"/>
          </a:xfrm>
          <a:prstGeom prst="rect">
            <a:avLst/>
          </a:prstGeom>
          <a:noFill/>
        </p:spPr>
        <p:txBody>
          <a:bodyPr wrap="square" rtlCol="0">
            <a:spAutoFit/>
          </a:bodyPr>
          <a:lstStyle/>
          <a:p>
            <a:r>
              <a:rPr lang="en-US" sz="4000" dirty="0">
                <a:latin typeface="Algerian" panose="04020705040A02060702" pitchFamily="82" charset="0"/>
              </a:rPr>
              <a:t>CIRCUIT DIAGRAM:</a:t>
            </a:r>
            <a:endParaRPr lang="en-IN" sz="4000" dirty="0">
              <a:latin typeface="Algerian" panose="04020705040A02060702" pitchFamily="82" charset="0"/>
            </a:endParaRPr>
          </a:p>
        </p:txBody>
      </p:sp>
      <p:pic>
        <p:nvPicPr>
          <p:cNvPr id="4" name="Picture 3">
            <a:extLst>
              <a:ext uri="{FF2B5EF4-FFF2-40B4-BE49-F238E27FC236}">
                <a16:creationId xmlns:a16="http://schemas.microsoft.com/office/drawing/2014/main" id="{01503946-C4BB-2E21-5F67-AEE4C789CCAB}"/>
              </a:ext>
            </a:extLst>
          </p:cNvPr>
          <p:cNvPicPr>
            <a:picLocks noChangeAspect="1"/>
          </p:cNvPicPr>
          <p:nvPr/>
        </p:nvPicPr>
        <p:blipFill>
          <a:blip r:embed="rId2"/>
          <a:stretch>
            <a:fillRect/>
          </a:stretch>
        </p:blipFill>
        <p:spPr>
          <a:xfrm>
            <a:off x="373626" y="1148080"/>
            <a:ext cx="11375922" cy="5419868"/>
          </a:xfrm>
          <a:prstGeom prst="rect">
            <a:avLst/>
          </a:prstGeom>
        </p:spPr>
      </p:pic>
    </p:spTree>
    <p:extLst>
      <p:ext uri="{BB962C8B-B14F-4D97-AF65-F5344CB8AC3E}">
        <p14:creationId xmlns:p14="http://schemas.microsoft.com/office/powerpoint/2010/main" val="1874160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C10734-6DEE-9DCF-0C7A-E47E56CEBCE8}"/>
              </a:ext>
            </a:extLst>
          </p:cNvPr>
          <p:cNvSpPr txBox="1"/>
          <p:nvPr/>
        </p:nvSpPr>
        <p:spPr>
          <a:xfrm>
            <a:off x="255639" y="206477"/>
            <a:ext cx="11661058" cy="7109639"/>
          </a:xfrm>
          <a:prstGeom prst="rect">
            <a:avLst/>
          </a:prstGeom>
          <a:noFill/>
        </p:spPr>
        <p:txBody>
          <a:bodyPr wrap="square" rtlCol="0">
            <a:spAutoFit/>
          </a:bodyPr>
          <a:lstStyle/>
          <a:p>
            <a:r>
              <a:rPr lang="en-US" sz="4000" dirty="0">
                <a:latin typeface="Algerian" panose="04020705040A02060702" pitchFamily="82" charset="0"/>
              </a:rPr>
              <a:t>Working:</a:t>
            </a:r>
          </a:p>
          <a:p>
            <a:endParaRPr lang="en-US" sz="3200" dirty="0">
              <a:latin typeface="Algerian" panose="04020705040A02060702" pitchFamily="82" charset="0"/>
            </a:endParaRPr>
          </a:p>
          <a:p>
            <a:pPr algn="l" rtl="0">
              <a:buFont typeface="Arial" panose="020B0604020202020204" pitchFamily="34" charset="0"/>
              <a:buChar char="•"/>
            </a:pPr>
            <a:r>
              <a:rPr lang="en-US" sz="3200" b="0" i="0" dirty="0">
                <a:solidFill>
                  <a:schemeClr val="accent3">
                    <a:lumMod val="20000"/>
                    <a:lumOff val="80000"/>
                  </a:schemeClr>
                </a:solidFill>
                <a:effectLst/>
                <a:latin typeface="Roboto" panose="02000000000000000000" pitchFamily="2" charset="0"/>
              </a:rPr>
              <a:t>The smart dustbin uses an Ultrasonic sensor to detect objects in front. </a:t>
            </a:r>
          </a:p>
          <a:p>
            <a:pPr algn="l" rtl="0">
              <a:buFont typeface="Arial" panose="020B0604020202020204" pitchFamily="34" charset="0"/>
              <a:buChar char="•"/>
            </a:pPr>
            <a:r>
              <a:rPr lang="en-US" sz="3200" b="0" i="0" dirty="0">
                <a:solidFill>
                  <a:schemeClr val="accent3">
                    <a:lumMod val="20000"/>
                    <a:lumOff val="80000"/>
                  </a:schemeClr>
                </a:solidFill>
                <a:effectLst/>
                <a:latin typeface="Roboto" panose="02000000000000000000" pitchFamily="2" charset="0"/>
              </a:rPr>
              <a:t>It then sends the signals to Arduino Uno. The Arduino understands the signal and sends a signal to the Servomotor which opens the flap on top of the dustbin.</a:t>
            </a:r>
          </a:p>
          <a:p>
            <a:pPr algn="l" rtl="0">
              <a:buFont typeface="Arial" panose="020B0604020202020204" pitchFamily="34" charset="0"/>
              <a:buChar char="•"/>
            </a:pPr>
            <a:r>
              <a:rPr lang="en-US" sz="3200" b="0" i="0" dirty="0">
                <a:solidFill>
                  <a:schemeClr val="accent3">
                    <a:lumMod val="20000"/>
                    <a:lumOff val="80000"/>
                  </a:schemeClr>
                </a:solidFill>
                <a:effectLst/>
                <a:latin typeface="Roboto" panose="02000000000000000000" pitchFamily="2" charset="0"/>
              </a:rPr>
              <a:t>Here we have programmed it to open the flap for only 8 seconds after 8 seconds the flap automatically closes. You can change that time just by making minor changes to the code in Arduino uno.</a:t>
            </a:r>
          </a:p>
          <a:p>
            <a:pPr algn="l" rtl="0">
              <a:buFont typeface="Arial" panose="020B0604020202020204" pitchFamily="34" charset="0"/>
              <a:buChar char="•"/>
            </a:pPr>
            <a:r>
              <a:rPr lang="en-US" sz="3200" b="0" i="0" dirty="0">
                <a:solidFill>
                  <a:schemeClr val="accent3">
                    <a:lumMod val="20000"/>
                    <a:lumOff val="80000"/>
                  </a:schemeClr>
                </a:solidFill>
                <a:effectLst/>
                <a:latin typeface="Roboto" panose="02000000000000000000" pitchFamily="2" charset="0"/>
              </a:rPr>
              <a:t>Lid will open for a given time and then it will close automatically</a:t>
            </a:r>
          </a:p>
          <a:p>
            <a:r>
              <a:rPr lang="en-US" sz="3200" dirty="0">
                <a:latin typeface="Algerian" panose="04020705040A02060702" pitchFamily="82" charset="0"/>
              </a:rPr>
              <a:t>     </a:t>
            </a:r>
            <a:endParaRPr lang="en-IN" sz="3200" dirty="0">
              <a:latin typeface="Algerian" panose="04020705040A02060702" pitchFamily="82" charset="0"/>
            </a:endParaRPr>
          </a:p>
        </p:txBody>
      </p:sp>
    </p:spTree>
    <p:extLst>
      <p:ext uri="{BB962C8B-B14F-4D97-AF65-F5344CB8AC3E}">
        <p14:creationId xmlns:p14="http://schemas.microsoft.com/office/powerpoint/2010/main" val="3954656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57BD815-A304-BC6F-DC3D-D1B3532A9E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276" y="287593"/>
            <a:ext cx="11217515" cy="6309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429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243</TotalTime>
  <Words>785</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Algerian</vt:lpstr>
      <vt:lpstr>Arial</vt:lpstr>
      <vt:lpstr>Calibri</vt:lpstr>
      <vt:lpstr>Calibri Light</vt:lpstr>
      <vt:lpstr>ff5</vt:lpstr>
      <vt:lpstr>Georgia</vt:lpstr>
      <vt:lpstr>Open Sans</vt:lpstr>
      <vt:lpstr>Roboto</vt:lpstr>
      <vt:lpstr>Wingdings</vt:lpstr>
      <vt:lpstr>Celestial</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RMD ENGINEERING COLLEGE</dc:title>
  <dc:creator>Rashmi Suresh</dc:creator>
  <cp:lastModifiedBy>Rashmi Suresh</cp:lastModifiedBy>
  <cp:revision>2</cp:revision>
  <dcterms:created xsi:type="dcterms:W3CDTF">2023-04-26T14:29:16Z</dcterms:created>
  <dcterms:modified xsi:type="dcterms:W3CDTF">2025-06-25T15:15:15Z</dcterms:modified>
</cp:coreProperties>
</file>