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2"/>
  </p:notesMasterIdLst>
  <p:handoutMasterIdLst>
    <p:handoutMasterId r:id="rId13"/>
  </p:handoutMasterIdLst>
  <p:sldIdLst>
    <p:sldId id="338" r:id="rId5"/>
    <p:sldId id="327" r:id="rId6"/>
    <p:sldId id="315" r:id="rId7"/>
    <p:sldId id="329" r:id="rId8"/>
    <p:sldId id="302" r:id="rId9"/>
    <p:sldId id="339" r:id="rId10"/>
    <p:sldId id="30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p:scale>
          <a:sx n="81" d="100"/>
          <a:sy n="81" d="100"/>
        </p:scale>
        <p:origin x="-216" y="-78"/>
      </p:cViewPr>
      <p:guideLst>
        <p:guide orient="horz" pos="1968"/>
        <p:guide orient="horz" pos="3912"/>
        <p:guide orient="horz" pos="1656"/>
        <p:guide pos="408"/>
        <p:guide pos="7272"/>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7/11/2024</a:t>
            </a:fld>
            <a:endParaRPr lang="en-US" dirty="0"/>
          </a:p>
        </p:txBody>
      </p:sp>
      <p:sp>
        <p:nvSpPr>
          <p:cNvPr id="4" name="Footer Placeholder 3">
            <a:extLst>
              <a:ext uri="{FF2B5EF4-FFF2-40B4-BE49-F238E27FC236}">
                <a16:creationId xmlns=""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7/11/2024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dirty="0"/>
              <a:t>Click icon to add picture</a:t>
            </a:r>
          </a:p>
        </p:txBody>
      </p:sp>
      <p:sp>
        <p:nvSpPr>
          <p:cNvPr id="2" name="Title 1">
            <a:extLst>
              <a:ext uri="{FF2B5EF4-FFF2-40B4-BE49-F238E27FC236}">
                <a16:creationId xmlns=""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dirty="0"/>
              <a:t>Click icon to add picture</a:t>
            </a:r>
          </a:p>
        </p:txBody>
      </p:sp>
      <p:sp>
        <p:nvSpPr>
          <p:cNvPr id="27" name="Text Placeholder 26">
            <a:extLst>
              <a:ext uri="{FF2B5EF4-FFF2-40B4-BE49-F238E27FC236}">
                <a16:creationId xmlns=""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dirty="0"/>
              <a:t>Click icon to add picture</a:t>
            </a:r>
          </a:p>
        </p:txBody>
      </p:sp>
      <p:sp>
        <p:nvSpPr>
          <p:cNvPr id="2" name="Title 1">
            <a:extLst>
              <a:ext uri="{FF2B5EF4-FFF2-40B4-BE49-F238E27FC236}">
                <a16:creationId xmlns=""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38" name="Picture Placeholder 37">
            <a:extLst>
              <a:ext uri="{FF2B5EF4-FFF2-40B4-BE49-F238E27FC236}">
                <a16:creationId xmlns=""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40" name="Picture Placeholder 39">
            <a:extLst>
              <a:ext uri="{FF2B5EF4-FFF2-40B4-BE49-F238E27FC236}">
                <a16:creationId xmlns=""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41" name="Picture Placeholder 40">
            <a:extLst>
              <a:ext uri="{FF2B5EF4-FFF2-40B4-BE49-F238E27FC236}">
                <a16:creationId xmlns=""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8" name="Title 1">
            <a:extLst>
              <a:ext uri="{FF2B5EF4-FFF2-40B4-BE49-F238E27FC236}">
                <a16:creationId xmlns=""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dirty="0"/>
              <a:t>Click icon to add picture</a:t>
            </a:r>
          </a:p>
        </p:txBody>
      </p:sp>
      <p:sp>
        <p:nvSpPr>
          <p:cNvPr id="2" name="Rectangle 1" descr="Tall office building looking up">
            <a:extLst>
              <a:ext uri="{FF2B5EF4-FFF2-40B4-BE49-F238E27FC236}">
                <a16:creationId xmlns=""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7/11/2024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7/11/2024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7/11/2024</a:t>
            </a:fld>
            <a:endParaRPr lang="en-US" sz="1100" dirty="0">
              <a:solidFill>
                <a:schemeClr val="accent2"/>
              </a:solidFill>
            </a:endParaRPr>
          </a:p>
        </p:txBody>
      </p:sp>
      <p:sp>
        <p:nvSpPr>
          <p:cNvPr id="29" name="Footer Placeholder 4">
            <a:extLst>
              <a:ext uri="{FF2B5EF4-FFF2-40B4-BE49-F238E27FC236}">
                <a16:creationId xmlns=""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7201737A-B873-4D1D-8A41-5ABF5184BC8F}"/>
              </a:ext>
            </a:extLst>
          </p:cNvPr>
          <p:cNvSpPr>
            <a:spLocks noGrp="1"/>
          </p:cNvSpPr>
          <p:nvPr>
            <p:ph type="body" sz="quarter" idx="11"/>
          </p:nvPr>
        </p:nvSpPr>
        <p:spPr>
          <a:xfrm>
            <a:off x="5773610" y="4517137"/>
            <a:ext cx="3400089" cy="861497"/>
          </a:xfrm>
        </p:spPr>
        <p:txBody>
          <a:bodyPr/>
          <a:lstStyle/>
          <a:p>
            <a:pPr algn="r"/>
            <a:r>
              <a:rPr lang="en-US" b="0" dirty="0" smtClean="0">
                <a:solidFill>
                  <a:schemeClr val="tx1"/>
                </a:solidFill>
              </a:rPr>
              <a:t>Rashmi</a:t>
            </a:r>
            <a:r>
              <a:rPr lang="en-US" b="0" dirty="0" smtClean="0">
                <a:solidFill>
                  <a:schemeClr val="tx1"/>
                </a:solidFill>
              </a:rPr>
              <a:t> </a:t>
            </a:r>
            <a:r>
              <a:rPr lang="en-US" b="0" dirty="0" smtClean="0">
                <a:solidFill>
                  <a:schemeClr val="tx1"/>
                </a:solidFill>
              </a:rPr>
              <a:t>Thakre</a:t>
            </a:r>
            <a:endParaRPr lang="en-IN" b="0" dirty="0">
              <a:solidFill>
                <a:schemeClr val="tx1"/>
              </a:solidFill>
            </a:endParaRPr>
          </a:p>
        </p:txBody>
      </p:sp>
      <p:sp>
        <p:nvSpPr>
          <p:cNvPr id="4" name="Title 3">
            <a:extLst>
              <a:ext uri="{FF2B5EF4-FFF2-40B4-BE49-F238E27FC236}">
                <a16:creationId xmlns="" xmlns:a16="http://schemas.microsoft.com/office/drawing/2014/main" id="{92056599-CDAA-4367-BEF8-31D6E32518C8}"/>
              </a:ext>
            </a:extLst>
          </p:cNvPr>
          <p:cNvSpPr>
            <a:spLocks noGrp="1"/>
          </p:cNvSpPr>
          <p:nvPr>
            <p:ph type="title"/>
          </p:nvPr>
        </p:nvSpPr>
        <p:spPr>
          <a:xfrm>
            <a:off x="457200" y="3035636"/>
            <a:ext cx="10058401" cy="1239724"/>
          </a:xfrm>
        </p:spPr>
        <p:txBody>
          <a:bodyPr>
            <a:normAutofit/>
          </a:bodyPr>
          <a:lstStyle/>
          <a:p>
            <a:r>
              <a:rPr lang="en-GB" sz="3200" dirty="0" smtClean="0"/>
              <a:t>Project Title </a:t>
            </a:r>
            <a:r>
              <a:rPr lang="en-GB" sz="3200" dirty="0" smtClean="0"/>
              <a:t>– </a:t>
            </a:r>
            <a:r>
              <a:rPr lang="en-US" sz="3200" dirty="0" smtClean="0"/>
              <a:t>Retail </a:t>
            </a:r>
            <a:r>
              <a:rPr lang="en-US" sz="3200" dirty="0"/>
              <a:t>Insights </a:t>
            </a:r>
            <a:r>
              <a:rPr lang="en-US" sz="3200" dirty="0" smtClean="0"/>
              <a:t>from Superstore </a:t>
            </a:r>
            <a:r>
              <a:rPr lang="en-US" sz="3200" dirty="0"/>
              <a:t>Data</a:t>
            </a:r>
            <a:endParaRPr lang="en-IN" sz="3200" dirty="0"/>
          </a:p>
        </p:txBody>
      </p:sp>
      <p:sp>
        <p:nvSpPr>
          <p:cNvPr id="15" name="Text Placeholder 1">
            <a:extLst>
              <a:ext uri="{FF2B5EF4-FFF2-40B4-BE49-F238E27FC236}">
                <a16:creationId xmlns=""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a:bodyPr>
          <a:lstStyle/>
          <a:p>
            <a:pPr>
              <a:lnSpc>
                <a:spcPct val="150000"/>
              </a:lnSpc>
            </a:pPr>
            <a:r>
              <a:rPr lang="en-US" sz="1600" dirty="0">
                <a:solidFill>
                  <a:schemeClr val="tx1"/>
                </a:solidFill>
              </a:rPr>
              <a:t>The primary goal is to analyze the superstore's historical data to derive actionable insights that can improve business strategies, enhance customer satisfaction, and boost overall profitability. This involves understanding sales trends, identifying key performance drivers, and uncovering potential areas for improvement</a:t>
            </a:r>
            <a:r>
              <a:rPr lang="en-US" sz="1600" dirty="0" smtClean="0">
                <a:solidFill>
                  <a:schemeClr val="tx1"/>
                </a:solidFill>
              </a:rPr>
              <a:t>.</a:t>
            </a:r>
          </a:p>
          <a:p>
            <a:pPr>
              <a:lnSpc>
                <a:spcPct val="150000"/>
              </a:lnSpc>
            </a:pPr>
            <a:r>
              <a:rPr lang="en-US" sz="1600" dirty="0">
                <a:solidFill>
                  <a:schemeClr val="tx1"/>
                </a:solidFill>
              </a:rPr>
              <a:t>To derive actionable insights from Superstore retail data to optimize operational efficiency and enhance profitability</a:t>
            </a:r>
            <a:r>
              <a:rPr lang="en-US" sz="1600" dirty="0"/>
              <a:t>.</a:t>
            </a:r>
            <a:endParaRPr lang="en-IN" sz="1600" dirty="0"/>
          </a:p>
        </p:txBody>
      </p:sp>
      <p:sp>
        <p:nvSpPr>
          <p:cNvPr id="4" name="Title 3">
            <a:extLst>
              <a:ext uri="{FF2B5EF4-FFF2-40B4-BE49-F238E27FC236}">
                <a16:creationId xmlns=""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smtClean="0"/>
              <a:t>Project Description</a:t>
            </a:r>
            <a:br>
              <a:rPr lang="en-GB" dirty="0" smtClean="0"/>
            </a:br>
            <a:r>
              <a:rPr lang="en-GB" dirty="0"/>
              <a:t/>
            </a:r>
            <a:br>
              <a:rPr lang="en-GB" dirty="0"/>
            </a:br>
            <a:r>
              <a:rPr lang="en-US" sz="1800" b="0" dirty="0" smtClean="0"/>
              <a:t>This </a:t>
            </a:r>
            <a:r>
              <a:rPr lang="en-US" sz="1800" b="0" dirty="0"/>
              <a:t>project aims to analyze Superstore's retail data to uncover actionable insights that can drive better business </a:t>
            </a:r>
            <a:r>
              <a:rPr lang="en-US" sz="1800" b="0" dirty="0" smtClean="0"/>
              <a:t>decisions. </a:t>
            </a:r>
            <a:br>
              <a:rPr lang="en-US" sz="1800" b="0" dirty="0" smtClean="0"/>
            </a:br>
            <a:r>
              <a:rPr lang="en-US" sz="1800" b="0" dirty="0"/>
              <a:t/>
            </a:r>
            <a:br>
              <a:rPr lang="en-US" sz="1800" b="0" dirty="0"/>
            </a:br>
            <a:r>
              <a:rPr lang="en-US" sz="1800" b="0" dirty="0" smtClean="0"/>
              <a:t>Evaluate </a:t>
            </a:r>
            <a:r>
              <a:rPr lang="en-US" sz="1800" b="0" dirty="0"/>
              <a:t>overall sales performance across different regions, categories, and time periods.</a:t>
            </a:r>
            <a:br>
              <a:rPr lang="en-US" sz="1800" b="0" dirty="0"/>
            </a:br>
            <a:r>
              <a:rPr lang="en-US" sz="1800" b="0" dirty="0"/>
              <a:t>Identify top-performing and underperforming products and categories</a:t>
            </a:r>
            <a:r>
              <a:rPr lang="en-US" sz="1800" b="0" dirty="0" smtClean="0"/>
              <a:t>.</a:t>
            </a:r>
            <a:br>
              <a:rPr lang="en-US" sz="1800" b="0" dirty="0" smtClean="0"/>
            </a:br>
            <a:r>
              <a:rPr lang="en-US" sz="1800" b="0" dirty="0" smtClean="0"/>
              <a:t/>
            </a:r>
            <a:br>
              <a:rPr lang="en-US" sz="1800" b="0" dirty="0" smtClean="0"/>
            </a:br>
            <a:r>
              <a:rPr lang="en-US" sz="1800" b="0" dirty="0"/>
              <a:t>Use historical data to forecast future sales and inventory needs</a:t>
            </a:r>
            <a:r>
              <a:rPr lang="en-US" sz="1800" b="0" dirty="0" smtClean="0"/>
              <a:t>. Identify </a:t>
            </a:r>
            <a:r>
              <a:rPr lang="en-US" sz="1800" b="0" dirty="0"/>
              <a:t>emerging market trends and adapt business strategies accordingly</a:t>
            </a:r>
            <a:r>
              <a:rPr lang="en-US" sz="1800" b="0" dirty="0" smtClean="0"/>
              <a:t>.</a:t>
            </a:r>
            <a:r>
              <a:rPr lang="en-US" sz="2000" b="0" dirty="0" smtClean="0"/>
              <a:t/>
            </a:r>
            <a:br>
              <a:rPr lang="en-US" sz="2000" b="0" dirty="0" smtClean="0"/>
            </a:br>
            <a:r>
              <a:rPr lang="en-US" dirty="0"/>
              <a:t/>
            </a:r>
            <a:br>
              <a:rPr lang="en-US" dirty="0"/>
            </a:br>
            <a:endParaRPr lang="en-IN" dirty="0"/>
          </a:p>
        </p:txBody>
      </p:sp>
      <p:pic>
        <p:nvPicPr>
          <p:cNvPr id="5" name="Picture 4">
            <a:extLst>
              <a:ext uri="{FF2B5EF4-FFF2-40B4-BE49-F238E27FC236}">
                <a16:creationId xmlns=""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fontScale="85000" lnSpcReduction="20000"/>
          </a:bodyPr>
          <a:lstStyle/>
          <a:p>
            <a:pPr marL="0" indent="0">
              <a:buNone/>
            </a:pPr>
            <a:r>
              <a:rPr lang="en-US" sz="1600" b="1" dirty="0" smtClean="0">
                <a:solidFill>
                  <a:schemeClr val="tx1"/>
                </a:solidFill>
              </a:rPr>
              <a:t>1 Sales </a:t>
            </a:r>
            <a:r>
              <a:rPr lang="en-US" sz="1600" b="1" dirty="0">
                <a:solidFill>
                  <a:schemeClr val="tx1"/>
                </a:solidFill>
              </a:rPr>
              <a:t>and Marketing Teams:</a:t>
            </a:r>
          </a:p>
          <a:p>
            <a:r>
              <a:rPr lang="en-US" sz="1600" b="1" dirty="0">
                <a:solidFill>
                  <a:schemeClr val="tx1"/>
                </a:solidFill>
              </a:rPr>
              <a:t>Purpose</a:t>
            </a:r>
            <a:r>
              <a:rPr lang="en-US" sz="1600" dirty="0">
                <a:solidFill>
                  <a:schemeClr val="tx1"/>
                </a:solidFill>
              </a:rPr>
              <a:t>: To develop and execute sales strategies, marketing campaigns, and promotions.</a:t>
            </a:r>
          </a:p>
          <a:p>
            <a:r>
              <a:rPr lang="en-US" sz="1600" b="1" dirty="0">
                <a:solidFill>
                  <a:schemeClr val="tx1"/>
                </a:solidFill>
              </a:rPr>
              <a:t>Insights Needed</a:t>
            </a:r>
            <a:r>
              <a:rPr lang="en-US" sz="1600" dirty="0">
                <a:solidFill>
                  <a:schemeClr val="tx1"/>
                </a:solidFill>
              </a:rPr>
              <a:t>: Customer segmentation, purchasing behavior, product performance, and campaign effectiveness.</a:t>
            </a:r>
          </a:p>
          <a:p>
            <a:pPr marL="0" indent="0">
              <a:buNone/>
            </a:pPr>
            <a:r>
              <a:rPr lang="en-US" sz="1600" b="1" dirty="0" smtClean="0">
                <a:solidFill>
                  <a:schemeClr val="tx1"/>
                </a:solidFill>
              </a:rPr>
              <a:t>2 Customer </a:t>
            </a:r>
            <a:r>
              <a:rPr lang="en-US" sz="1600" b="1" dirty="0">
                <a:solidFill>
                  <a:schemeClr val="tx1"/>
                </a:solidFill>
              </a:rPr>
              <a:t>Service and Experience Teams</a:t>
            </a:r>
            <a:r>
              <a:rPr lang="en-US" sz="1600" dirty="0">
                <a:solidFill>
                  <a:schemeClr val="tx1"/>
                </a:solidFill>
              </a:rPr>
              <a:t>:</a:t>
            </a:r>
          </a:p>
          <a:p>
            <a:r>
              <a:rPr lang="en-US" sz="1600" b="1" dirty="0">
                <a:solidFill>
                  <a:schemeClr val="tx1"/>
                </a:solidFill>
              </a:rPr>
              <a:t>Purpose</a:t>
            </a:r>
            <a:r>
              <a:rPr lang="en-US" sz="1600" dirty="0">
                <a:solidFill>
                  <a:schemeClr val="tx1"/>
                </a:solidFill>
              </a:rPr>
              <a:t>: To enhance customer satisfaction, address customer issues, and improve overall customer experience.</a:t>
            </a:r>
          </a:p>
          <a:p>
            <a:r>
              <a:rPr lang="en-US" sz="1600" b="1" dirty="0">
                <a:solidFill>
                  <a:schemeClr val="tx1"/>
                </a:solidFill>
              </a:rPr>
              <a:t>Insights Needed</a:t>
            </a:r>
            <a:r>
              <a:rPr lang="en-US" sz="1600" dirty="0">
                <a:solidFill>
                  <a:schemeClr val="tx1"/>
                </a:solidFill>
              </a:rPr>
              <a:t>: Customer demographics, feedback, and service performance metrics.</a:t>
            </a:r>
          </a:p>
          <a:p>
            <a:pPr marL="0" indent="0">
              <a:buNone/>
            </a:pPr>
            <a:r>
              <a:rPr lang="en-US" sz="1500" b="1" dirty="0" smtClean="0">
                <a:solidFill>
                  <a:schemeClr val="tx1"/>
                </a:solidFill>
              </a:rPr>
              <a:t>3 IT </a:t>
            </a:r>
            <a:r>
              <a:rPr lang="en-US" sz="1500" b="1" dirty="0">
                <a:solidFill>
                  <a:schemeClr val="tx1"/>
                </a:solidFill>
              </a:rPr>
              <a:t>and Data Analytics </a:t>
            </a:r>
            <a:r>
              <a:rPr lang="en-US" sz="1500" b="1" dirty="0" smtClean="0">
                <a:solidFill>
                  <a:schemeClr val="tx1"/>
                </a:solidFill>
              </a:rPr>
              <a:t>Teams</a:t>
            </a:r>
            <a:r>
              <a:rPr lang="en-US" sz="1500" dirty="0" smtClean="0">
                <a:solidFill>
                  <a:schemeClr val="tx1"/>
                </a:solidFill>
              </a:rPr>
              <a:t>:</a:t>
            </a:r>
          </a:p>
          <a:p>
            <a:r>
              <a:rPr lang="en-US" sz="1500" b="1" dirty="0" smtClean="0">
                <a:solidFill>
                  <a:schemeClr val="tx1"/>
                </a:solidFill>
              </a:rPr>
              <a:t>Purpose</a:t>
            </a:r>
            <a:r>
              <a:rPr lang="en-US" sz="1500" dirty="0">
                <a:solidFill>
                  <a:schemeClr val="tx1"/>
                </a:solidFill>
              </a:rPr>
              <a:t>: To support data infrastructure, perform advanced analytics, and maintain data </a:t>
            </a:r>
            <a:r>
              <a:rPr lang="en-US" sz="1500" dirty="0" smtClean="0">
                <a:solidFill>
                  <a:schemeClr val="tx1"/>
                </a:solidFill>
              </a:rPr>
              <a:t>accuracy.</a:t>
            </a:r>
          </a:p>
          <a:p>
            <a:r>
              <a:rPr lang="en-US" sz="1500" b="1" dirty="0" smtClean="0">
                <a:solidFill>
                  <a:schemeClr val="tx1"/>
                </a:solidFill>
              </a:rPr>
              <a:t>Insights </a:t>
            </a:r>
            <a:r>
              <a:rPr lang="en-US" sz="1500" b="1" dirty="0">
                <a:solidFill>
                  <a:schemeClr val="tx1"/>
                </a:solidFill>
              </a:rPr>
              <a:t>Needed</a:t>
            </a:r>
            <a:r>
              <a:rPr lang="en-US" sz="1500" dirty="0">
                <a:solidFill>
                  <a:schemeClr val="tx1"/>
                </a:solidFill>
              </a:rPr>
              <a:t>: Data quality reports, technical performance metrics, and analytical model outputs.</a:t>
            </a:r>
          </a:p>
          <a:p>
            <a:pPr marL="0" indent="0">
              <a:buNone/>
            </a:pPr>
            <a:r>
              <a:rPr lang="en-US" sz="1500" dirty="0">
                <a:solidFill>
                  <a:schemeClr val="tx1"/>
                </a:solidFill>
              </a:rPr>
              <a:t>Each of these end users can leverage the insights from Superstore data analysis to optimize </a:t>
            </a:r>
            <a:r>
              <a:rPr lang="en-US" sz="1500" dirty="0" smtClean="0">
                <a:solidFill>
                  <a:schemeClr val="tx1"/>
                </a:solidFill>
              </a:rPr>
              <a:t>their specific </a:t>
            </a:r>
            <a:r>
              <a:rPr lang="en-US" sz="1500" dirty="0">
                <a:solidFill>
                  <a:schemeClr val="tx1"/>
                </a:solidFill>
              </a:rPr>
              <a:t>areas of responsibility, ultimately contributing to the overall success and efficiency of the retail organization.</a:t>
            </a:r>
          </a:p>
          <a:p>
            <a:pPr algn="just">
              <a:lnSpc>
                <a:spcPct val="150000"/>
              </a:lnSpc>
            </a:pPr>
            <a:endParaRPr lang="en-IN" sz="1500" dirty="0"/>
          </a:p>
        </p:txBody>
      </p:sp>
      <p:sp>
        <p:nvSpPr>
          <p:cNvPr id="4" name="Title 3">
            <a:extLst>
              <a:ext uri="{FF2B5EF4-FFF2-40B4-BE49-F238E27FC236}">
                <a16:creationId xmlns=""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
                                            <p:txEl>
                                              <p:pRg st="8" end="8"/>
                                            </p:txEl>
                                          </p:spTgt>
                                        </p:tgtEl>
                                        <p:attrNameLst>
                                          <p:attrName>style.visibility</p:attrName>
                                        </p:attrNameLst>
                                      </p:cBhvr>
                                      <p:to>
                                        <p:strVal val="visible"/>
                                      </p:to>
                                    </p:set>
                                    <p:animEffect transition="in" filter="fade">
                                      <p:cBhvr>
                                        <p:cTn id="70" dur="1000"/>
                                        <p:tgtEl>
                                          <p:spTgt spid="2">
                                            <p:txEl>
                                              <p:pRg st="8" end="8"/>
                                            </p:txEl>
                                          </p:spTgt>
                                        </p:tgtEl>
                                      </p:cBhvr>
                                    </p:animEffect>
                                    <p:anim calcmode="lin" valueType="num">
                                      <p:cBhvr>
                                        <p:cTn id="71"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2">
                                            <p:txEl>
                                              <p:pRg st="9" end="9"/>
                                            </p:txEl>
                                          </p:spTgt>
                                        </p:tgtEl>
                                        <p:attrNameLst>
                                          <p:attrName>style.visibility</p:attrName>
                                        </p:attrNameLst>
                                      </p:cBhvr>
                                      <p:to>
                                        <p:strVal val="visible"/>
                                      </p:to>
                                    </p:set>
                                    <p:animEffect transition="in" filter="fade">
                                      <p:cBhvr>
                                        <p:cTn id="77" dur="1000"/>
                                        <p:tgtEl>
                                          <p:spTgt spid="2">
                                            <p:txEl>
                                              <p:pRg st="9" end="9"/>
                                            </p:txEl>
                                          </p:spTgt>
                                        </p:tgtEl>
                                      </p:cBhvr>
                                    </p:animEffect>
                                    <p:anim calcmode="lin" valueType="num">
                                      <p:cBhvr>
                                        <p:cTn id="78"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 xmlns:a16="http://schemas.microsoft.com/office/drawing/2014/main" id="{B21C28F5-3CA3-4B78-B5C9-550C00BB3174}"/>
              </a:ext>
            </a:extLst>
          </p:cNvPr>
          <p:cNvSpPr>
            <a:spLocks noGrp="1"/>
          </p:cNvSpPr>
          <p:nvPr>
            <p:ph type="body" sz="quarter" idx="12"/>
          </p:nvPr>
        </p:nvSpPr>
        <p:spPr>
          <a:xfrm>
            <a:off x="1340187" y="1586736"/>
            <a:ext cx="9027702" cy="5243448"/>
          </a:xfrm>
        </p:spPr>
        <p:txBody>
          <a:bodyPr>
            <a:normAutofit/>
          </a:bodyPr>
          <a:lstStyle/>
          <a:p>
            <a:r>
              <a:rPr lang="en-US" sz="1400" b="1" dirty="0"/>
              <a:t>Data Collection</a:t>
            </a:r>
            <a:r>
              <a:rPr lang="en-US" sz="1400" dirty="0"/>
              <a:t>:</a:t>
            </a:r>
          </a:p>
          <a:p>
            <a:r>
              <a:rPr lang="en-US" sz="1400" dirty="0"/>
              <a:t>Gather historical sales data, customer information, inventory records, and other relevant datasets from the Superstore’s database.</a:t>
            </a:r>
          </a:p>
          <a:p>
            <a:r>
              <a:rPr lang="en-US" sz="1400" b="1" dirty="0"/>
              <a:t>Data Cleaning and Preprocessing</a:t>
            </a:r>
            <a:r>
              <a:rPr lang="en-US" sz="1400" dirty="0"/>
              <a:t>:</a:t>
            </a:r>
          </a:p>
          <a:p>
            <a:r>
              <a:rPr lang="en-US" sz="1400" dirty="0"/>
              <a:t>Clean and preprocess the data to handle missing values, outliers, and inconsistencies.</a:t>
            </a:r>
          </a:p>
          <a:p>
            <a:r>
              <a:rPr lang="en-US" sz="1400" b="1" dirty="0"/>
              <a:t>Data Analysis and Visualization</a:t>
            </a:r>
            <a:r>
              <a:rPr lang="en-US" sz="1400" dirty="0"/>
              <a:t>:</a:t>
            </a:r>
          </a:p>
          <a:p>
            <a:r>
              <a:rPr lang="en-US" sz="1400" dirty="0"/>
              <a:t>Use statistical analysis and data visualization tools to explore and interpret the data.</a:t>
            </a:r>
          </a:p>
          <a:p>
            <a:r>
              <a:rPr lang="en-US" sz="1400" dirty="0"/>
              <a:t>Generate visual dashboards and reports to present the findings.</a:t>
            </a:r>
          </a:p>
          <a:p>
            <a:pPr lvl="1">
              <a:lnSpc>
                <a:spcPct val="150000"/>
              </a:lnSpc>
            </a:pPr>
            <a:r>
              <a:rPr lang="en-US" sz="1800" b="1" dirty="0" smtClean="0"/>
              <a:t>Using Power Bi, Data can be analyzed and can be depicted pictorially.</a:t>
            </a:r>
            <a:endParaRPr lang="en-IN" sz="1800" b="1" dirty="0"/>
          </a:p>
        </p:txBody>
      </p:sp>
      <p:sp>
        <p:nvSpPr>
          <p:cNvPr id="9" name="Title 8">
            <a:extLst>
              <a:ext uri="{FF2B5EF4-FFF2-40B4-BE49-F238E27FC236}">
                <a16:creationId xmlns=""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smtClean="0"/>
              <a:t>Technology Used</a:t>
            </a:r>
            <a:endParaRPr lang="en-US" dirty="0"/>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7">
                                            <p:txEl>
                                              <p:pRg st="6" end="6"/>
                                            </p:txEl>
                                          </p:spTgt>
                                        </p:tgtEl>
                                        <p:attrNameLst>
                                          <p:attrName>style.visibility</p:attrName>
                                        </p:attrNameLst>
                                      </p:cBhvr>
                                      <p:to>
                                        <p:strVal val="visible"/>
                                      </p:to>
                                    </p:set>
                                    <p:animEffect transition="in" filter="fade">
                                      <p:cBhvr>
                                        <p:cTn id="56" dur="1000"/>
                                        <p:tgtEl>
                                          <p:spTgt spid="7">
                                            <p:txEl>
                                              <p:pRg st="6" end="6"/>
                                            </p:txEl>
                                          </p:spTgt>
                                        </p:tgtEl>
                                      </p:cBhvr>
                                    </p:animEffect>
                                    <p:anim calcmode="lin" valueType="num">
                                      <p:cBhvr>
                                        <p:cTn id="57"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6" end="6"/>
                                            </p:txEl>
                                          </p:spTgt>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7">
                                            <p:txEl>
                                              <p:pRg st="7" end="7"/>
                                            </p:txEl>
                                          </p:spTgt>
                                        </p:tgtEl>
                                        <p:attrNameLst>
                                          <p:attrName>style.visibility</p:attrName>
                                        </p:attrNameLst>
                                      </p:cBhvr>
                                      <p:to>
                                        <p:strVal val="visible"/>
                                      </p:to>
                                    </p:set>
                                    <p:animEffect transition="in" filter="fade">
                                      <p:cBhvr>
                                        <p:cTn id="61" dur="1000"/>
                                        <p:tgtEl>
                                          <p:spTgt spid="7">
                                            <p:txEl>
                                              <p:pRg st="7" end="7"/>
                                            </p:txEl>
                                          </p:spTgt>
                                        </p:tgtEl>
                                      </p:cBhvr>
                                    </p:animEffect>
                                    <p:anim calcmode="lin" valueType="num">
                                      <p:cBhvr>
                                        <p:cTn id="62"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 xmlns:a16="http://schemas.microsoft.com/office/drawing/2014/main" id="{E25373E9-1A26-4A40-9897-E42DE485D8E3}"/>
              </a:ext>
            </a:extLst>
          </p:cNvPr>
          <p:cNvSpPr txBox="1">
            <a:spLocks/>
          </p:cNvSpPr>
          <p:nvPr/>
        </p:nvSpPr>
        <p:spPr>
          <a:xfrm>
            <a:off x="890954" y="5437834"/>
            <a:ext cx="2981643" cy="830997"/>
          </a:xfrm>
          <a:prstGeom prst="rect">
            <a:avLst/>
          </a:prstGeom>
        </p:spPr>
        <p:txBody>
          <a:bodyPr vert="horz" lIns="91440" tIns="45720" rIns="91440" bIns="45720" rtlCol="0" anchor="t">
            <a:normAutofit fontScale="32500" lnSpcReduction="20000"/>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7000" dirty="0"/>
              <a:t> </a:t>
            </a:r>
            <a:r>
              <a:rPr lang="en-GB" sz="7000" b="0" u="sng" dirty="0">
                <a:solidFill>
                  <a:srgbClr val="0070C0"/>
                </a:solidFill>
                <a:hlinkClick r:id="rId3" action="ppaction://hlinkfile">
                  <a:extLst>
                    <a:ext uri="{A12FA001-AC4F-418D-AE19-62706E023703}">
                      <ahyp:hlinkClr xmlns:ahyp="http://schemas.microsoft.com/office/drawing/2018/hyperlinkcolor" xmlns="" val="tx"/>
                    </a:ext>
                  </a:extLst>
                </a:hlinkClick>
              </a:rPr>
              <a:t>Demo </a:t>
            </a:r>
            <a:r>
              <a:rPr lang="en-GB" sz="7000" b="0" u="sng" dirty="0" smtClean="0">
                <a:solidFill>
                  <a:srgbClr val="0070C0"/>
                </a:solidFill>
                <a:hlinkClick r:id="rId3" action="ppaction://hlinkfile">
                  <a:extLst>
                    <a:ext uri="{A12FA001-AC4F-418D-AE19-62706E023703}">
                      <ahyp:hlinkClr xmlns:ahyp="http://schemas.microsoft.com/office/drawing/2018/hyperlinkcolor" xmlns="" val="tx"/>
                    </a:ext>
                  </a:extLst>
                </a:hlinkClick>
              </a:rPr>
              <a:t>Link</a:t>
            </a:r>
            <a:endParaRPr lang="en-GB" sz="7000" b="0" u="sng" dirty="0" smtClean="0">
              <a:solidFill>
                <a:srgbClr val="0070C0"/>
              </a:solidFill>
            </a:endParaRPr>
          </a:p>
          <a:p>
            <a:r>
              <a:rPr lang="en-IN" sz="3100" b="0" u="sng" dirty="0">
                <a:solidFill>
                  <a:srgbClr val="0070C0"/>
                </a:solidFill>
              </a:rPr>
              <a:t>https://1drv.ms/u/c/0987458977133b8c/EaeWuhwbTiJFjUDEEV5Gv5kBQuVhLLrfxU-qU_dSFHODfQ?e=otUlgm</a:t>
            </a:r>
            <a:endParaRPr lang="en-IN" sz="3100" b="0" u="sng" dirty="0">
              <a:solidFill>
                <a:srgbClr val="0070C0"/>
              </a:solidFill>
            </a:endParaRPr>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t="4531" b="6329"/>
          <a:stretch/>
        </p:blipFill>
        <p:spPr>
          <a:xfrm>
            <a:off x="890954" y="1079089"/>
            <a:ext cx="8135815" cy="4077391"/>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88C20CF-C1EE-4092-B52D-FD4AB2AB2508}"/>
              </a:ext>
            </a:extLst>
          </p:cNvPr>
          <p:cNvSpPr>
            <a:spLocks noGrp="1"/>
          </p:cNvSpPr>
          <p:nvPr>
            <p:ph type="title"/>
          </p:nvPr>
        </p:nvSpPr>
        <p:spPr>
          <a:xfrm>
            <a:off x="-316492" y="1784838"/>
            <a:ext cx="11340000" cy="700114"/>
          </a:xfrm>
          <a:prstGeom prst="rect">
            <a:avLst/>
          </a:prstGeom>
        </p:spPr>
        <p:txBody>
          <a:bodyPr anchor="ctr">
            <a:normAutofit fontScale="90000"/>
          </a:bodyPr>
          <a:lstStyle/>
          <a:p>
            <a:pPr algn="ctr"/>
            <a:r>
              <a:rPr lang="en-US" sz="4800" b="1" dirty="0" smtClean="0">
                <a:solidFill>
                  <a:schemeClr val="tx1"/>
                </a:solidFill>
              </a:rPr>
              <a:t>Thank you</a:t>
            </a:r>
            <a:endParaRPr lang="en-US" sz="4800" b="1" dirty="0">
              <a:solidFill>
                <a:schemeClr val="tx1"/>
              </a:solidFill>
            </a:endParaRPr>
          </a:p>
        </p:txBody>
      </p:sp>
      <p:sp>
        <p:nvSpPr>
          <p:cNvPr id="31" name="Text Placeholder 30">
            <a:extLst>
              <a:ext uri="{FF2B5EF4-FFF2-40B4-BE49-F238E27FC236}">
                <a16:creationId xmlns=""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 xmlns:a16="http://schemas.microsoft.com/office/drawing/2014/main" id="{BC277FD7-925B-4C3D-A364-118403201507}"/>
              </a:ext>
            </a:extLst>
          </p:cNvPr>
          <p:cNvSpPr>
            <a:spLocks noGrp="1"/>
          </p:cNvSpPr>
          <p:nvPr>
            <p:ph type="body" sz="quarter" idx="12"/>
          </p:nvPr>
        </p:nvSpPr>
        <p:spPr>
          <a:xfrm>
            <a:off x="1209653" y="3111591"/>
            <a:ext cx="8451557" cy="2954216"/>
          </a:xfrm>
        </p:spPr>
        <p:txBody>
          <a:bodyPr>
            <a:normAutofit/>
          </a:bodyPr>
          <a:lstStyle/>
          <a:p>
            <a:r>
              <a:rPr lang="en-US" sz="1600" b="0" dirty="0">
                <a:solidFill>
                  <a:schemeClr val="tx1"/>
                </a:solidFill>
              </a:rPr>
              <a:t>By leveraging data analytics and machine learning techniques, this project aims to transform raw data into meaningful insights that can drive strategic decisions and enhance the overall performance of the Superstore.</a:t>
            </a:r>
            <a:endParaRPr lang="en-IN" sz="1600" b="0" dirty="0">
              <a:solidFill>
                <a:schemeClr val="tx1"/>
              </a:solidFill>
            </a:endParaRPr>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71af3243-3dd4-4a8d-8c0d-dd76da1f02a5"/>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593</TotalTime>
  <Words>363</Words>
  <Application>Microsoft Office PowerPoint</Application>
  <PresentationFormat>Custom</PresentationFormat>
  <Paragraphs>34</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Facet</vt:lpstr>
      <vt:lpstr>Project Title – Retail Insights from Superstore Data</vt:lpstr>
      <vt:lpstr>PROBLEM  STATEMENT</vt:lpstr>
      <vt:lpstr>Project Description  This project aims to analyze Superstore's retail data to uncover actionable insights that can drive better business decisions.   Evaluate overall sales performance across different regions, categories, and time periods. Identify top-performing and underperforming products and categories.  Use historical data to forecast future sales and inventory needs. Identify emerging market trends and adapt business strategies accordingly.  </vt:lpstr>
      <vt:lpstr>WHO ARE THE END USERS?</vt:lpstr>
      <vt:lpstr>Technology Used</vt:lpstr>
      <vt:lpstr>RESULTS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hp</cp:lastModifiedBy>
  <cp:revision>78</cp:revision>
  <dcterms:created xsi:type="dcterms:W3CDTF">2021-07-11T13:13:15Z</dcterms:created>
  <dcterms:modified xsi:type="dcterms:W3CDTF">2024-07-11T14:36:13Z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