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81" d="100"/>
          <a:sy n="81" d="100"/>
        </p:scale>
        <p:origin x="-216" y="216"/>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7/12/2024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dirty="0"/>
              <a:t>Click icon to add picture</a:t>
            </a:r>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7/12/2024</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6219086" y="4646091"/>
            <a:ext cx="3400089" cy="861497"/>
          </a:xfrm>
        </p:spPr>
        <p:txBody>
          <a:bodyPr/>
          <a:lstStyle/>
          <a:p>
            <a:pPr algn="r"/>
            <a:r>
              <a:rPr lang="en-US" b="0" dirty="0" smtClean="0">
                <a:solidFill>
                  <a:schemeClr val="tx1"/>
                </a:solidFill>
              </a:rPr>
              <a:t>Rashmi</a:t>
            </a:r>
            <a:r>
              <a:rPr lang="en-US" b="0" dirty="0" smtClean="0">
                <a:solidFill>
                  <a:schemeClr val="tx1"/>
                </a:solidFill>
              </a:rPr>
              <a:t> </a:t>
            </a:r>
            <a:r>
              <a:rPr lang="en-US" b="0" dirty="0" smtClean="0">
                <a:solidFill>
                  <a:schemeClr val="tx1"/>
                </a:solidFill>
              </a:rPr>
              <a:t>Thakre</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675957" y="3047015"/>
            <a:ext cx="9824335" cy="743448"/>
          </a:xfrm>
        </p:spPr>
        <p:txBody>
          <a:bodyPr>
            <a:normAutofit/>
          </a:bodyPr>
          <a:lstStyle/>
          <a:p>
            <a:r>
              <a:rPr lang="en-GB" sz="3200" dirty="0" smtClean="0"/>
              <a:t>Project Title </a:t>
            </a:r>
            <a:r>
              <a:rPr lang="en-GB" sz="3200" dirty="0" smtClean="0"/>
              <a:t>–Real Time Analysis of Bank </a:t>
            </a:r>
            <a:r>
              <a:rPr lang="en-GB" sz="3200" dirty="0"/>
              <a:t>C</a:t>
            </a:r>
            <a:r>
              <a:rPr lang="en-GB" sz="3200" dirty="0" smtClean="0"/>
              <a:t>ustomers </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675957" y="1728752"/>
            <a:ext cx="6796259" cy="4466491"/>
          </a:xfrm>
        </p:spPr>
        <p:txBody>
          <a:bodyPr>
            <a:normAutofit fontScale="55000" lnSpcReduction="20000"/>
          </a:bodyPr>
          <a:lstStyle/>
          <a:p>
            <a:pPr>
              <a:lnSpc>
                <a:spcPct val="150000"/>
              </a:lnSpc>
            </a:pPr>
            <a:r>
              <a:rPr lang="en-US" sz="2800" b="1" dirty="0"/>
              <a:t>The banking industry faces significant challenges in understanding and responding to customer needs in real time. Traditional methods of customer analysis are often slow and reactive, resulting in missed opportunities for enhancing customer experience, increasing retention rates, and preventing fraud</a:t>
            </a:r>
            <a:r>
              <a:rPr lang="en-US" sz="2800" b="1" dirty="0" smtClean="0"/>
              <a:t>.</a:t>
            </a:r>
          </a:p>
          <a:p>
            <a:pPr>
              <a:lnSpc>
                <a:spcPct val="150000"/>
              </a:lnSpc>
            </a:pPr>
            <a:r>
              <a:rPr lang="en-US" sz="2800" b="1" dirty="0" smtClean="0"/>
              <a:t> </a:t>
            </a:r>
            <a:r>
              <a:rPr lang="en-US" sz="2800" b="1" dirty="0"/>
              <a:t>This project aims to develop a comprehensive real-time analysis system for bank customers that leverages advanced data analytics and machine learning techniques to provide actionable insights. The system will enable banks to monitor customer behavior, detect anomalies, predict future actions, and deliver personalized services in real time, thereby improving customer satisfaction, optimizing operations, and enhancing overall business performance</a:t>
            </a:r>
            <a:endParaRPr lang="en-IN" sz="2800" b="1"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smtClean="0"/>
              <a:t>Project </a:t>
            </a:r>
            <a:r>
              <a:rPr lang="en-GB" dirty="0" smtClean="0"/>
              <a:t>Description</a:t>
            </a:r>
            <a:r>
              <a:rPr lang="en-GB" dirty="0"/>
              <a:t/>
            </a:r>
            <a:br>
              <a:rPr lang="en-GB" dirty="0"/>
            </a:br>
            <a:r>
              <a:rPr lang="en-GB" sz="1600" dirty="0" smtClean="0"/>
              <a:t/>
            </a:r>
            <a:br>
              <a:rPr lang="en-GB" sz="1600" dirty="0" smtClean="0"/>
            </a:br>
            <a:r>
              <a:rPr lang="en-US" sz="1600" dirty="0" smtClean="0"/>
              <a:t>Identify </a:t>
            </a:r>
            <a:r>
              <a:rPr lang="en-US" sz="1600" dirty="0"/>
              <a:t>and categorize customers based on real-time behavior and transaction data to tailor services and marketing efforts effectively</a:t>
            </a:r>
            <a:r>
              <a:rPr lang="en-US" sz="1600" dirty="0" smtClean="0"/>
              <a:t>.</a:t>
            </a:r>
            <a:br>
              <a:rPr lang="en-US" sz="1600" dirty="0" smtClean="0"/>
            </a:br>
            <a:r>
              <a:rPr lang="en-US" sz="1600" dirty="0" smtClean="0"/>
              <a:t>Implement </a:t>
            </a:r>
            <a:r>
              <a:rPr lang="en-US" sz="1600" dirty="0"/>
              <a:t>machine learning algorithms to detect and alert for fraudulent activities as they occur</a:t>
            </a:r>
            <a:r>
              <a:rPr lang="en-US" sz="1600" dirty="0" smtClean="0"/>
              <a:t>.</a:t>
            </a:r>
            <a:br>
              <a:rPr lang="en-US" sz="1600" dirty="0" smtClean="0"/>
            </a:br>
            <a:r>
              <a:rPr lang="en-US" sz="1600" dirty="0" smtClean="0"/>
              <a:t/>
            </a:r>
            <a:br>
              <a:rPr lang="en-US" sz="1600" dirty="0" smtClean="0"/>
            </a:br>
            <a:r>
              <a:rPr lang="en-US" sz="1600" dirty="0" smtClean="0"/>
              <a:t>Predict </a:t>
            </a:r>
            <a:r>
              <a:rPr lang="en-US" sz="1600" dirty="0"/>
              <a:t>which customers are likely to leave the bank using real-time data to take proactive measures</a:t>
            </a:r>
            <a:r>
              <a:rPr lang="en-US" sz="1600" dirty="0" smtClean="0"/>
              <a:t>.</a:t>
            </a:r>
            <a:br>
              <a:rPr lang="en-US" sz="1600" dirty="0" smtClean="0"/>
            </a:br>
            <a:r>
              <a:rPr lang="en-US" sz="1600" dirty="0" smtClean="0"/>
              <a:t/>
            </a:r>
            <a:br>
              <a:rPr lang="en-US" sz="1600" dirty="0" smtClean="0"/>
            </a:br>
            <a:r>
              <a:rPr lang="en-US" sz="1600" dirty="0" smtClean="0"/>
              <a:t>Deliver </a:t>
            </a:r>
            <a:r>
              <a:rPr lang="en-US" sz="1600" dirty="0"/>
              <a:t>personalized offers and services to customers based on their real-time activity and preferences</a:t>
            </a:r>
            <a:r>
              <a:rPr lang="en-US" sz="1600" dirty="0" smtClean="0"/>
              <a:t>.</a:t>
            </a:r>
            <a:br>
              <a:rPr lang="en-US" sz="1600" dirty="0" smtClean="0"/>
            </a:br>
            <a:r>
              <a:rPr lang="en-US" sz="1600" dirty="0" smtClean="0"/>
              <a:t/>
            </a:r>
            <a:br>
              <a:rPr lang="en-US" sz="1600" dirty="0" smtClean="0"/>
            </a:br>
            <a:r>
              <a:rPr lang="en-US" sz="1600" dirty="0" smtClean="0"/>
              <a:t>Enhance </a:t>
            </a:r>
            <a:r>
              <a:rPr lang="en-US" sz="1600" dirty="0"/>
              <a:t>the efficiency of banking operations by providing real-time insights into customer </a:t>
            </a:r>
            <a:r>
              <a:rPr lang="en-US" sz="1600" dirty="0" smtClean="0"/>
              <a:t>interaction and transactions.</a:t>
            </a:r>
            <a:br>
              <a:rPr lang="en-US" sz="1600" dirty="0" smtClean="0"/>
            </a:br>
            <a:r>
              <a:rPr lang="en-US" sz="1600" dirty="0" smtClean="0"/>
              <a:t/>
            </a:r>
            <a:br>
              <a:rPr lang="en-US" sz="1600" dirty="0" smtClean="0"/>
            </a:br>
            <a:r>
              <a:rPr lang="en-US" sz="1600" dirty="0" smtClean="0"/>
              <a:t>Ensuring </a:t>
            </a:r>
            <a:r>
              <a:rPr lang="en-US" sz="1600" dirty="0"/>
              <a:t>customer data privacy and compliance with regulations while performing real-time analysis.</a:t>
            </a:r>
            <a:r>
              <a:rPr lang="en-GB" sz="1600" dirty="0"/>
              <a:t/>
            </a:r>
            <a:br>
              <a:rPr lang="en-GB" sz="1600" dirty="0"/>
            </a:br>
            <a:endParaRPr lang="en-IN" sz="1600"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793632"/>
            <a:ext cx="7930272" cy="4187752"/>
          </a:xfrm>
        </p:spPr>
        <p:txBody>
          <a:bodyPr>
            <a:normAutofit fontScale="92500" lnSpcReduction="10000"/>
          </a:bodyPr>
          <a:lstStyle/>
          <a:p>
            <a:r>
              <a:rPr lang="en-US" sz="1700" b="1" dirty="0"/>
              <a:t>Bank Management:</a:t>
            </a:r>
            <a:endParaRPr lang="en-US" sz="1700" dirty="0"/>
          </a:p>
          <a:p>
            <a:r>
              <a:rPr lang="en-US" sz="1700" b="1" dirty="0"/>
              <a:t>Executives:</a:t>
            </a:r>
            <a:r>
              <a:rPr lang="en-US" sz="1700" dirty="0"/>
              <a:t> Use the insights for strategic decision-making, improving customer satisfaction, and optimizing overall business performance.</a:t>
            </a:r>
          </a:p>
          <a:p>
            <a:r>
              <a:rPr lang="en-US" sz="1700" b="1" dirty="0"/>
              <a:t>Branch Managers:</a:t>
            </a:r>
            <a:r>
              <a:rPr lang="en-US" sz="1700" dirty="0"/>
              <a:t> Gain insights into branch-specific customer behavior to tailor services and manage operations more effectively.</a:t>
            </a:r>
          </a:p>
          <a:p>
            <a:r>
              <a:rPr lang="en-US" sz="1700" b="1" dirty="0"/>
              <a:t>Customer Service Representatives:</a:t>
            </a:r>
            <a:endParaRPr lang="en-US" sz="1700" dirty="0"/>
          </a:p>
          <a:p>
            <a:r>
              <a:rPr lang="en-US" sz="1700" dirty="0"/>
              <a:t>Use real-time data to address customer inquiries and issues promptly and accurately, enhancing the customer experience.</a:t>
            </a:r>
          </a:p>
          <a:p>
            <a:r>
              <a:rPr lang="en-US" sz="1600" b="1" dirty="0"/>
              <a:t>IT and Data Science Teams:</a:t>
            </a:r>
            <a:endParaRPr lang="en-US" sz="1600" dirty="0"/>
          </a:p>
          <a:p>
            <a:r>
              <a:rPr lang="en-US" sz="1600" b="1" dirty="0"/>
              <a:t>Develop, maintain, and improve the real-time analysis system, ensuring it operates efficiently and effectively</a:t>
            </a:r>
            <a:r>
              <a:rPr lang="en-US" sz="1600" b="1" dirty="0" smtClean="0"/>
              <a:t>.</a:t>
            </a:r>
          </a:p>
          <a:p>
            <a:pPr marL="0" indent="0">
              <a:buNone/>
            </a:pPr>
            <a:r>
              <a:rPr lang="en-US" sz="1600" b="1" dirty="0"/>
              <a:t>These end users will benefit from the enhanced insights and operational efficiencies provided by a real-time customer analysis system, ultimately leading to improved customer satisfaction, increased loyalty, and better overall business performance</a:t>
            </a:r>
            <a:r>
              <a:rPr lang="en-US" sz="1600" dirty="0"/>
              <a:t>.</a:t>
            </a:r>
          </a:p>
          <a:p>
            <a:pPr algn="just">
              <a:lnSpc>
                <a:spcPct val="150000"/>
              </a:lnSpc>
            </a:pPr>
            <a:endParaRPr lang="en-IN" sz="18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0" y="3847976"/>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863600" y="1242658"/>
            <a:ext cx="9027702" cy="5243448"/>
          </a:xfrm>
        </p:spPr>
        <p:txBody>
          <a:bodyPr>
            <a:normAutofit fontScale="92500"/>
          </a:bodyPr>
          <a:lstStyle/>
          <a:p>
            <a:pPr lvl="1">
              <a:lnSpc>
                <a:spcPct val="150000"/>
              </a:lnSpc>
            </a:pPr>
            <a:r>
              <a:rPr lang="en-IN" sz="1600" b="1" dirty="0"/>
              <a:t>Data Collection and </a:t>
            </a:r>
            <a:r>
              <a:rPr lang="en-IN" sz="1600" b="1" dirty="0" smtClean="0"/>
              <a:t>Integration</a:t>
            </a:r>
          </a:p>
          <a:p>
            <a:pPr lvl="1">
              <a:lnSpc>
                <a:spcPct val="150000"/>
              </a:lnSpc>
            </a:pPr>
            <a:r>
              <a:rPr lang="en-US" sz="1600" dirty="0"/>
              <a:t>For real-time data streaming and message brokering to handle high-throughput data ingestion from various sources</a:t>
            </a:r>
            <a:r>
              <a:rPr lang="en-US" sz="1600" dirty="0" smtClean="0"/>
              <a:t>.</a:t>
            </a:r>
          </a:p>
          <a:p>
            <a:pPr lvl="1">
              <a:lnSpc>
                <a:spcPct val="150000"/>
              </a:lnSpc>
            </a:pPr>
            <a:r>
              <a:rPr lang="en-IN" sz="1600" b="1" dirty="0"/>
              <a:t>Data Storage and </a:t>
            </a:r>
            <a:r>
              <a:rPr lang="en-IN" sz="1600" b="1" dirty="0" smtClean="0"/>
              <a:t>Management</a:t>
            </a:r>
          </a:p>
          <a:p>
            <a:pPr lvl="1">
              <a:lnSpc>
                <a:spcPct val="150000"/>
              </a:lnSpc>
            </a:pPr>
            <a:r>
              <a:rPr lang="en-US" sz="1600" dirty="0"/>
              <a:t>For storing large volumes of unstructured and semi-structured data</a:t>
            </a:r>
            <a:r>
              <a:rPr lang="en-US" sz="1600" dirty="0" smtClean="0"/>
              <a:t>.</a:t>
            </a:r>
          </a:p>
          <a:p>
            <a:pPr lvl="1">
              <a:lnSpc>
                <a:spcPct val="150000"/>
              </a:lnSpc>
            </a:pPr>
            <a:r>
              <a:rPr lang="en-IN" sz="1600" dirty="0"/>
              <a:t>Data Processing and </a:t>
            </a:r>
            <a:r>
              <a:rPr lang="en-IN" sz="1600" dirty="0" smtClean="0"/>
              <a:t>Analytics</a:t>
            </a:r>
          </a:p>
          <a:p>
            <a:pPr lvl="1">
              <a:lnSpc>
                <a:spcPct val="150000"/>
              </a:lnSpc>
            </a:pPr>
            <a:r>
              <a:rPr lang="en-US" sz="1600" dirty="0"/>
              <a:t>For distributed data processing and real-time stream analytics</a:t>
            </a:r>
            <a:r>
              <a:rPr lang="en-US" sz="1600" dirty="0" smtClean="0"/>
              <a:t>.</a:t>
            </a:r>
          </a:p>
          <a:p>
            <a:pPr lvl="1">
              <a:lnSpc>
                <a:spcPct val="150000"/>
              </a:lnSpc>
            </a:pPr>
            <a:r>
              <a:rPr lang="en-IN" sz="1600" dirty="0"/>
              <a:t>Visualization and </a:t>
            </a:r>
            <a:r>
              <a:rPr lang="en-IN" sz="1600" dirty="0" smtClean="0"/>
              <a:t>Reporting</a:t>
            </a:r>
          </a:p>
          <a:p>
            <a:pPr lvl="1">
              <a:lnSpc>
                <a:spcPct val="150000"/>
              </a:lnSpc>
            </a:pPr>
            <a:r>
              <a:rPr lang="en-US" sz="1600" b="1" dirty="0"/>
              <a:t>Power BI:</a:t>
            </a:r>
            <a:r>
              <a:rPr lang="en-US" sz="1600" dirty="0"/>
              <a:t> For creating interactive dashboards and visualizations</a:t>
            </a:r>
            <a:r>
              <a:rPr lang="en-US" sz="1600" dirty="0" smtClean="0"/>
              <a:t>.</a:t>
            </a:r>
          </a:p>
          <a:p>
            <a:pPr lvl="1">
              <a:lnSpc>
                <a:spcPct val="150000"/>
              </a:lnSpc>
            </a:pPr>
            <a:r>
              <a:rPr lang="en-US" sz="1600" dirty="0"/>
              <a:t>Using these technologies, a robust real-time analysis system can be developed to provide valuable insights into customer behavior, detect fraud, predict churn, and personalize services, enhancing the overall customer experience and operational efficiency of the bank.</a:t>
            </a:r>
            <a:endParaRPr lang="en-IN" sz="1600" dirty="0" smtClean="0"/>
          </a:p>
          <a:p>
            <a:pPr lvl="1">
              <a:lnSpc>
                <a:spcPct val="150000"/>
              </a:lnSpc>
            </a:pPr>
            <a:endParaRPr lang="en-IN" sz="1600" b="1"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fade">
                                      <p:cBhvr>
                                        <p:cTn id="54" dur="1000"/>
                                        <p:tgtEl>
                                          <p:spTgt spid="7">
                                            <p:txEl>
                                              <p:pRg st="8" end="8"/>
                                            </p:txEl>
                                          </p:spTgt>
                                        </p:tgtEl>
                                      </p:cBhvr>
                                    </p:animEffect>
                                    <p:anim calcmode="lin" valueType="num">
                                      <p:cBhvr>
                                        <p:cTn id="5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605457" y="5321944"/>
            <a:ext cx="4412020" cy="1149976"/>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a:t>
            </a:r>
            <a:r>
              <a:rPr lang="en-GB" sz="2000" b="0" u="sng" dirty="0" smtClean="0">
                <a:solidFill>
                  <a:srgbClr val="0070C0"/>
                </a:solidFill>
                <a:hlinkClick r:id="rId3" action="ppaction://hlinkfile">
                  <a:extLst>
                    <a:ext uri="{A12FA001-AC4F-418D-AE19-62706E023703}">
                      <ahyp:hlinkClr xmlns:ahyp="http://schemas.microsoft.com/office/drawing/2018/hyperlinkcolor" xmlns="" val="tx"/>
                    </a:ext>
                  </a:extLst>
                </a:hlinkClick>
              </a:rPr>
              <a:t>Link</a:t>
            </a:r>
            <a:endParaRPr lang="en-GB" sz="2000" b="0" u="sng" dirty="0" smtClean="0">
              <a:solidFill>
                <a:srgbClr val="0070C0"/>
              </a:solidFill>
            </a:endParaRPr>
          </a:p>
          <a:p>
            <a:endParaRPr lang="en-GB" sz="2000" b="0" u="sng" dirty="0" smtClean="0">
              <a:solidFill>
                <a:srgbClr val="0070C0"/>
              </a:solidFill>
            </a:endParaRPr>
          </a:p>
          <a:p>
            <a:r>
              <a:rPr lang="en-GB" sz="2000" b="0" u="sng" dirty="0">
                <a:solidFill>
                  <a:srgbClr val="0070C0"/>
                </a:solidFill>
              </a:rPr>
              <a:t>https://1drv.ms/u/c/0987458977133b8c/EWKM4ifRvUFNp9ypuHMZkOoBAblQ1N3ZgfFomcU4H-JVuw?e=GKMYb2</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4705" b="14112"/>
          <a:stretch/>
        </p:blipFill>
        <p:spPr>
          <a:xfrm>
            <a:off x="832338" y="1488831"/>
            <a:ext cx="8135816" cy="368396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316492" y="1749669"/>
            <a:ext cx="11340000" cy="700114"/>
          </a:xfrm>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1113693" y="3476150"/>
            <a:ext cx="9413630" cy="1720091"/>
          </a:xfrm>
        </p:spPr>
        <p:txBody>
          <a:bodyPr>
            <a:normAutofit/>
          </a:bodyPr>
          <a:lstStyle/>
          <a:p>
            <a:r>
              <a:rPr lang="en-US" sz="1600" dirty="0">
                <a:solidFill>
                  <a:schemeClr val="tx1"/>
                </a:solidFill>
              </a:rPr>
              <a:t>This problem statement encapsulates the key goals and challenges of implementing a real-time customer analysis system in a banking context.</a:t>
            </a:r>
            <a:endParaRPr lang="en-IN" sz="1600" dirty="0">
              <a:solidFill>
                <a:schemeClr val="tx1"/>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573</TotalTime>
  <Words>391</Words>
  <Application>Microsoft Office PowerPoint</Application>
  <PresentationFormat>Custom</PresentationFormat>
  <Paragraphs>34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Project Title –Real Time Analysis of Bank Customers </vt:lpstr>
      <vt:lpstr>PROBLEM  STATEMENT</vt:lpstr>
      <vt:lpstr>Project Description  Identify and categorize customers based on real-time behavior and transaction data to tailor services and marketing efforts effectively. Implement machine learning algorithms to detect and alert for fraudulent activities as they occur.  Predict which customers are likely to leave the bank using real-time data to take proactive measures.  Deliver personalized offers and services to customers based on their real-time activity and preferences.  Enhance the efficiency of banking operations by providing real-time insights into customer interaction and transactions.  Ensuring customer data privacy and compliance with regulations while performing real-time analysis. </vt:lpstr>
      <vt:lpstr>WHO ARE THE END USERS?</vt:lpstr>
      <vt:lpstr>Technology Used</vt:lpstr>
      <vt:lpstr>RESULTS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77</cp:revision>
  <dcterms:created xsi:type="dcterms:W3CDTF">2021-07-11T13:13:15Z</dcterms:created>
  <dcterms:modified xsi:type="dcterms:W3CDTF">2024-07-12T12:35:16Z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