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58" r:id="rId3"/>
    <p:sldId id="259" r:id="rId4"/>
    <p:sldId id="260" r:id="rId5"/>
    <p:sldId id="262" r:id="rId6"/>
    <p:sldId id="263" r:id="rId7"/>
    <p:sldId id="261" r:id="rId8"/>
    <p:sldId id="264" r:id="rId9"/>
    <p:sldId id="265" r:id="rId10"/>
    <p:sldId id="266" r:id="rId11"/>
    <p:sldId id="267"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12" autoAdjust="0"/>
    <p:restoredTop sz="94660"/>
  </p:normalViewPr>
  <p:slideViewPr>
    <p:cSldViewPr>
      <p:cViewPr varScale="1">
        <p:scale>
          <a:sx n="69" d="100"/>
          <a:sy n="69" d="100"/>
        </p:scale>
        <p:origin x="-1362"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F5BBB140-0217-47D5-A932-318599A36E84}" type="datetimeFigureOut">
              <a:rPr lang="en-US" smtClean="0"/>
              <a:t>21-Jan-24</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DFB474C0-2EAC-47CA-89DC-D58C0786FAFA}" type="slidenum">
              <a:rPr lang="en-US" smtClean="0"/>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5BBB140-0217-47D5-A932-318599A36E84}" type="datetimeFigureOut">
              <a:rPr lang="en-US" smtClean="0"/>
              <a:t>21-Jan-24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FB474C0-2EAC-47CA-89DC-D58C0786FAF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5BBB140-0217-47D5-A932-318599A36E84}" type="datetimeFigureOut">
              <a:rPr lang="en-US" smtClean="0"/>
              <a:t>21-Jan-24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FB474C0-2EAC-47CA-89DC-D58C0786FAF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5BBB140-0217-47D5-A932-318599A36E84}" type="datetimeFigureOut">
              <a:rPr lang="en-US" smtClean="0"/>
              <a:t>21-Jan-24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FB474C0-2EAC-47CA-89DC-D58C0786FAFA}"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F5BBB140-0217-47D5-A932-318599A36E84}" type="datetimeFigureOut">
              <a:rPr lang="en-US" smtClean="0"/>
              <a:t>21-Jan-24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FB474C0-2EAC-47CA-89DC-D58C0786FAFA}" type="slidenum">
              <a:rPr lang="en-US" smtClean="0"/>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F5BBB140-0217-47D5-A932-318599A36E84}" type="datetimeFigureOut">
              <a:rPr lang="en-US" smtClean="0"/>
              <a:t>21-Jan-24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DFB474C0-2EAC-47CA-89DC-D58C0786FAFA}"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F5BBB140-0217-47D5-A932-318599A36E84}" type="datetimeFigureOut">
              <a:rPr lang="en-US" smtClean="0"/>
              <a:t>21-Jan-24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DFB474C0-2EAC-47CA-89DC-D58C0786FAFA}"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F5BBB140-0217-47D5-A932-318599A36E84}" type="datetimeFigureOut">
              <a:rPr lang="en-US" smtClean="0"/>
              <a:t>21-Jan-24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DFB474C0-2EAC-47CA-89DC-D58C0786FAF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F5BBB140-0217-47D5-A932-318599A36E84}" type="datetimeFigureOut">
              <a:rPr lang="en-US" smtClean="0"/>
              <a:t>21-Jan-24</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DFB474C0-2EAC-47CA-89DC-D58C0786FAFA}" type="slidenum">
              <a:rPr lang="en-US" smtClean="0"/>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F5BBB140-0217-47D5-A932-318599A36E84}" type="datetimeFigureOut">
              <a:rPr lang="en-US" smtClean="0"/>
              <a:t>21-Jan-24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DFB474C0-2EAC-47CA-89DC-D58C0786FAFA}"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F5BBB140-0217-47D5-A932-318599A36E84}" type="datetimeFigureOut">
              <a:rPr lang="en-US" smtClean="0"/>
              <a:t>21-Jan-24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DFB474C0-2EAC-47CA-89DC-D58C0786FAFA}" type="slidenum">
              <a:rPr lang="en-US" smtClean="0"/>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F5BBB140-0217-47D5-A932-318599A36E84}" type="datetimeFigureOut">
              <a:rPr lang="en-US" smtClean="0"/>
              <a:t>21-Jan-24</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DFB474C0-2EAC-47CA-89DC-D58C0786FAFA}" type="slidenum">
              <a:rPr lang="en-US" smtClean="0"/>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sz="4400" b="1" dirty="0" smtClean="0">
                <a:latin typeface="Times New Roman" pitchFamily="18" charset="0"/>
                <a:cs typeface="Times New Roman" pitchFamily="18" charset="0"/>
              </a:rPr>
              <a:t>MINI-PROJECT</a:t>
            </a:r>
            <a:endParaRPr lang="en-US" sz="4400" b="1" dirty="0">
              <a:latin typeface="Times New Roman" pitchFamily="18" charset="0"/>
              <a:cs typeface="Times New Roman" pitchFamily="18" charset="0"/>
            </a:endParaRPr>
          </a:p>
        </p:txBody>
      </p:sp>
      <p:sp>
        <p:nvSpPr>
          <p:cNvPr id="3" name="Subtitle 2"/>
          <p:cNvSpPr>
            <a:spLocks noGrp="1"/>
          </p:cNvSpPr>
          <p:nvPr>
            <p:ph type="subTitle" idx="1"/>
          </p:nvPr>
        </p:nvSpPr>
        <p:spPr>
          <a:xfrm>
            <a:off x="1371600" y="2133600"/>
            <a:ext cx="7391400" cy="4724400"/>
          </a:xfrm>
        </p:spPr>
        <p:txBody>
          <a:bodyPr/>
          <a:lstStyle/>
          <a:p>
            <a:pPr algn="ctr"/>
            <a:r>
              <a:rPr lang="en-US" b="1" dirty="0" smtClean="0">
                <a:latin typeface="Times New Roman" pitchFamily="18" charset="0"/>
                <a:cs typeface="Times New Roman" pitchFamily="18" charset="0"/>
              </a:rPr>
              <a:t>PROJECT TITLE : </a:t>
            </a:r>
          </a:p>
          <a:p>
            <a:pPr algn="ctr"/>
            <a:r>
              <a:rPr lang="en-US" dirty="0" smtClean="0">
                <a:latin typeface="Times New Roman" pitchFamily="18" charset="0"/>
                <a:cs typeface="Times New Roman" pitchFamily="18" charset="0"/>
              </a:rPr>
              <a:t>Hand-Written Digit Recognition Using Deep Learning</a:t>
            </a:r>
          </a:p>
          <a:p>
            <a:pPr algn="ctr"/>
            <a:endParaRPr lang="en-US" dirty="0">
              <a:latin typeface="Times New Roman" pitchFamily="18" charset="0"/>
              <a:cs typeface="Times New Roman" pitchFamily="18" charset="0"/>
            </a:endParaRPr>
          </a:p>
          <a:p>
            <a:pPr algn="ctr"/>
            <a:endParaRPr lang="en-US" dirty="0" smtClean="0">
              <a:latin typeface="Times New Roman" pitchFamily="18" charset="0"/>
              <a:cs typeface="Times New Roman" pitchFamily="18" charset="0"/>
            </a:endParaRPr>
          </a:p>
          <a:p>
            <a:r>
              <a:rPr lang="en-US" sz="2400" b="1" dirty="0" smtClean="0">
                <a:latin typeface="Times New Roman" pitchFamily="18" charset="0"/>
                <a:cs typeface="Times New Roman" pitchFamily="18" charset="0"/>
              </a:rPr>
              <a:t>Presented By:                             Under the Guidance of:                                      </a:t>
            </a:r>
          </a:p>
          <a:p>
            <a:r>
              <a:rPr lang="en-US" sz="2400" dirty="0" err="1" smtClean="0">
                <a:latin typeface="Times New Roman" pitchFamily="18" charset="0"/>
                <a:cs typeface="Times New Roman" pitchFamily="18" charset="0"/>
              </a:rPr>
              <a:t>Rashmi</a:t>
            </a:r>
            <a:r>
              <a:rPr lang="en-US" sz="2400" dirty="0" smtClean="0">
                <a:latin typeface="Times New Roman" pitchFamily="18" charset="0"/>
                <a:cs typeface="Times New Roman" pitchFamily="18" charset="0"/>
              </a:rPr>
              <a:t> A R                                  </a:t>
            </a:r>
            <a:r>
              <a:rPr lang="en-US" sz="2400" dirty="0" err="1" smtClean="0">
                <a:latin typeface="Times New Roman" pitchFamily="18" charset="0"/>
                <a:cs typeface="Times New Roman" pitchFamily="18" charset="0"/>
              </a:rPr>
              <a:t>Ms.Urooj</a:t>
            </a:r>
            <a:r>
              <a:rPr lang="en-US" sz="2400" dirty="0" smtClean="0">
                <a:latin typeface="Times New Roman" pitchFamily="18" charset="0"/>
                <a:cs typeface="Times New Roman" pitchFamily="18" charset="0"/>
              </a:rPr>
              <a:t> </a:t>
            </a:r>
          </a:p>
          <a:p>
            <a:r>
              <a:rPr lang="en-US" sz="2400" dirty="0" smtClean="0">
                <a:latin typeface="Times New Roman" pitchFamily="18" charset="0"/>
                <a:cs typeface="Times New Roman" pitchFamily="18" charset="0"/>
              </a:rPr>
              <a:t>STB03-T0026                              Trainer</a:t>
            </a:r>
          </a:p>
          <a:p>
            <a:endParaRPr lang="en-US" dirty="0" smtClean="0">
              <a:latin typeface="Times New Roman" pitchFamily="18" charset="0"/>
              <a:cs typeface="Times New Roman" pitchFamily="18" charset="0"/>
            </a:endParaRPr>
          </a:p>
          <a:p>
            <a:pPr algn="ctr"/>
            <a:endParaRPr lang="en-US" dirty="0">
              <a:latin typeface="Times New Roman" pitchFamily="18" charset="0"/>
              <a:cs typeface="Times New Roman" pitchFamily="18" charset="0"/>
            </a:endParaRPr>
          </a:p>
          <a:p>
            <a:pPr algn="ctr"/>
            <a:endParaRPr lang="en-US" dirty="0" smtClean="0">
              <a:latin typeface="Times New Roman" pitchFamily="18" charset="0"/>
              <a:cs typeface="Times New Roman" pitchFamily="18" charset="0"/>
            </a:endParaRPr>
          </a:p>
          <a:p>
            <a:pPr algn="ctr"/>
            <a:endParaRPr lang="en-US"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22930803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0782"/>
            <a:ext cx="7498080" cy="1143000"/>
          </a:xfrm>
        </p:spPr>
        <p:txBody>
          <a:bodyPr>
            <a:normAutofit fontScale="90000"/>
          </a:bodyPr>
          <a:lstStyle/>
          <a:p>
            <a:pPr algn="ctr"/>
            <a:r>
              <a:rPr lang="en-US" b="1" dirty="0" smtClean="0">
                <a:effectLst/>
                <a:latin typeface="Times New Roman" pitchFamily="18" charset="0"/>
                <a:cs typeface="Times New Roman" pitchFamily="18" charset="0"/>
              </a:rPr>
              <a:t>Conclusion</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1295400" y="685800"/>
            <a:ext cx="7562088" cy="5410200"/>
          </a:xfrm>
        </p:spPr>
        <p:txBody>
          <a:bodyPr>
            <a:noAutofit/>
          </a:bodyPr>
          <a:lstStyle/>
          <a:p>
            <a:pPr marL="82296" indent="0" algn="just">
              <a:lnSpc>
                <a:spcPct val="120000"/>
              </a:lnSpc>
              <a:buNone/>
            </a:pPr>
            <a:r>
              <a:rPr lang="en-US" sz="2200" dirty="0">
                <a:latin typeface="Times New Roman" pitchFamily="18" charset="0"/>
                <a:cs typeface="Times New Roman" pitchFamily="18" charset="0"/>
              </a:rPr>
              <a:t>In conclusion, the Handwritten Digit Recognition Project demonstrates the power of Python, leveraging its extensive ecosystem for data science and machine learning. The project's core, a Convolutional Neural Network (CNN), showcases the effectiveness of deep learning in accurately classifying handwritten digits. The seamless integration of </a:t>
            </a:r>
            <a:r>
              <a:rPr lang="en-US" sz="2200" dirty="0" err="1">
                <a:latin typeface="Times New Roman" pitchFamily="18" charset="0"/>
                <a:cs typeface="Times New Roman" pitchFamily="18" charset="0"/>
              </a:rPr>
              <a:t>TensorFlow</a:t>
            </a:r>
            <a:r>
              <a:rPr lang="en-US" sz="2200" dirty="0">
                <a:latin typeface="Times New Roman" pitchFamily="18" charset="0"/>
                <a:cs typeface="Times New Roman" pitchFamily="18" charset="0"/>
              </a:rPr>
              <a:t> as the backend for </a:t>
            </a:r>
            <a:r>
              <a:rPr lang="en-US" sz="2200" dirty="0" err="1">
                <a:latin typeface="Times New Roman" pitchFamily="18" charset="0"/>
                <a:cs typeface="Times New Roman" pitchFamily="18" charset="0"/>
              </a:rPr>
              <a:t>Keras</a:t>
            </a:r>
            <a:r>
              <a:rPr lang="en-US" sz="2200" dirty="0">
                <a:latin typeface="Times New Roman" pitchFamily="18" charset="0"/>
                <a:cs typeface="Times New Roman" pitchFamily="18" charset="0"/>
              </a:rPr>
              <a:t> simplifies the model development process. Through the application of computer vision techniques, the project not only achieves high accuracy in recognizing diverse handwritten styles but also underscores the broader potential of machine learning in automating tasks such as optical character recognition. This project stands as a testament to the synergy of Python, deep learning, </a:t>
            </a:r>
            <a:r>
              <a:rPr lang="en-US" sz="2200" dirty="0" err="1">
                <a:latin typeface="Times New Roman" pitchFamily="18" charset="0"/>
                <a:cs typeface="Times New Roman" pitchFamily="18" charset="0"/>
              </a:rPr>
              <a:t>TensorFlow</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Keras</a:t>
            </a:r>
            <a:r>
              <a:rPr lang="en-US" sz="2200" dirty="0">
                <a:latin typeface="Times New Roman" pitchFamily="18" charset="0"/>
                <a:cs typeface="Times New Roman" pitchFamily="18" charset="0"/>
              </a:rPr>
              <a:t>, and computer vision in solving real-world image recognition challenges.</a:t>
            </a:r>
          </a:p>
          <a:p>
            <a:pPr marL="82296" indent="0">
              <a:buNone/>
            </a:pPr>
            <a:r>
              <a:rPr lang="en-US" sz="2200" dirty="0">
                <a:latin typeface="Times New Roman" pitchFamily="18" charset="0"/>
                <a:cs typeface="Times New Roman" pitchFamily="18" charset="0"/>
              </a:rPr>
              <a:t/>
            </a:r>
            <a:br>
              <a:rPr lang="en-US" sz="2200" dirty="0">
                <a:latin typeface="Times New Roman" pitchFamily="18" charset="0"/>
                <a:cs typeface="Times New Roman" pitchFamily="18" charset="0"/>
              </a:rPr>
            </a:br>
            <a:endParaRPr lang="en-US" sz="2200" dirty="0">
              <a:latin typeface="Times New Roman" pitchFamily="18" charset="0"/>
              <a:cs typeface="Times New Roman" pitchFamily="18" charset="0"/>
            </a:endParaRPr>
          </a:p>
        </p:txBody>
      </p:sp>
    </p:spTree>
    <p:extLst>
      <p:ext uri="{BB962C8B-B14F-4D97-AF65-F5344CB8AC3E}">
        <p14:creationId xmlns:p14="http://schemas.microsoft.com/office/powerpoint/2010/main" val="28896757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0" y="2590800"/>
            <a:ext cx="5715000" cy="1905000"/>
          </a:xfrm>
        </p:spPr>
        <p:style>
          <a:lnRef idx="2">
            <a:schemeClr val="accent5"/>
          </a:lnRef>
          <a:fillRef idx="1">
            <a:schemeClr val="lt1"/>
          </a:fillRef>
          <a:effectRef idx="0">
            <a:schemeClr val="accent5"/>
          </a:effectRef>
          <a:fontRef idx="minor">
            <a:schemeClr val="dk1"/>
          </a:fontRef>
        </p:style>
        <p:txBody>
          <a:bodyPr>
            <a:normAutofit/>
          </a:bodyPr>
          <a:lstStyle/>
          <a:p>
            <a:pPr marL="82296" indent="0" algn="ctr">
              <a:buNone/>
            </a:pPr>
            <a:r>
              <a:rPr lang="en-US" sz="8000" dirty="0" smtClean="0">
                <a:solidFill>
                  <a:schemeClr val="tx2">
                    <a:lumMod val="60000"/>
                    <a:lumOff val="40000"/>
                  </a:schemeClr>
                </a:solidFill>
                <a:effectLst>
                  <a:outerShdw blurRad="38100" dist="38100" dir="2700000" algn="tl">
                    <a:srgbClr val="000000">
                      <a:alpha val="43137"/>
                    </a:srgbClr>
                  </a:outerShdw>
                </a:effectLst>
                <a:latin typeface="Times New Roman" pitchFamily="18" charset="0"/>
                <a:cs typeface="Times New Roman" pitchFamily="18" charset="0"/>
              </a:rPr>
              <a:t>  Thank You</a:t>
            </a:r>
            <a:endParaRPr lang="en-US" sz="8000" dirty="0">
              <a:solidFill>
                <a:schemeClr val="tx2">
                  <a:lumMod val="60000"/>
                  <a:lumOff val="40000"/>
                </a:schemeClr>
              </a:solidFill>
              <a:effectLst>
                <a:outerShdw blurRad="38100" dist="38100" dir="2700000" algn="tl">
                  <a:srgbClr val="000000">
                    <a:alpha val="43137"/>
                  </a:srgbClr>
                </a:outerShdw>
              </a:effectLst>
              <a:latin typeface="Times New Roman" pitchFamily="18" charset="0"/>
              <a:cs typeface="Times New Roman" pitchFamily="18" charset="0"/>
            </a:endParaRPr>
          </a:p>
        </p:txBody>
      </p:sp>
    </p:spTree>
    <p:extLst>
      <p:ext uri="{BB962C8B-B14F-4D97-AF65-F5344CB8AC3E}">
        <p14:creationId xmlns:p14="http://schemas.microsoft.com/office/powerpoint/2010/main" val="40725860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152400"/>
            <a:ext cx="7467600" cy="1679682"/>
          </a:xfrm>
        </p:spPr>
        <p:txBody>
          <a:bodyPr/>
          <a:lstStyle/>
          <a:p>
            <a:pPr algn="ctr"/>
            <a:r>
              <a:rPr lang="en-US" b="1" dirty="0" smtClean="0">
                <a:effectLst/>
                <a:latin typeface="Times New Roman" pitchFamily="18" charset="0"/>
                <a:cs typeface="Times New Roman" pitchFamily="18" charset="0"/>
              </a:rPr>
              <a:t>Objective:</a:t>
            </a:r>
            <a:r>
              <a:rPr lang="en-US" dirty="0" smtClean="0"/>
              <a:t/>
            </a:r>
            <a:br>
              <a:rPr lang="en-US" dirty="0" smtClean="0"/>
            </a:br>
            <a:endParaRPr lang="en-US" dirty="0"/>
          </a:p>
        </p:txBody>
      </p:sp>
      <p:sp>
        <p:nvSpPr>
          <p:cNvPr id="3" name="Subtitle 2"/>
          <p:cNvSpPr>
            <a:spLocks noGrp="1"/>
          </p:cNvSpPr>
          <p:nvPr>
            <p:ph type="subTitle" idx="1"/>
          </p:nvPr>
        </p:nvSpPr>
        <p:spPr>
          <a:xfrm>
            <a:off x="1447800" y="1143000"/>
            <a:ext cx="7391400" cy="4648200"/>
          </a:xfrm>
        </p:spPr>
        <p:txBody>
          <a:bodyPr>
            <a:noAutofit/>
          </a:bodyPr>
          <a:lstStyle/>
          <a:p>
            <a:pPr algn="just">
              <a:lnSpc>
                <a:spcPct val="150000"/>
              </a:lnSpc>
            </a:pPr>
            <a:r>
              <a:rPr lang="en-US" sz="2400" dirty="0">
                <a:solidFill>
                  <a:srgbClr val="374151"/>
                </a:solidFill>
                <a:latin typeface="Times New Roman" pitchFamily="18" charset="0"/>
                <a:cs typeface="Times New Roman" pitchFamily="18" charset="0"/>
              </a:rPr>
              <a:t>The objective of the Handwritten Digit Recognition Project is to create a robust Convolutional Neural Network (CNN) capable of accurately identifying and classifying handwritten digits. Utilizing the MNIST dataset, the project aims to achieve high </a:t>
            </a:r>
            <a:r>
              <a:rPr lang="en-US" sz="2400" dirty="0" smtClean="0">
                <a:solidFill>
                  <a:srgbClr val="374151"/>
                </a:solidFill>
                <a:latin typeface="Times New Roman" pitchFamily="18" charset="0"/>
                <a:cs typeface="Times New Roman" pitchFamily="18" charset="0"/>
              </a:rPr>
              <a:t>accuracy. The </a:t>
            </a:r>
            <a:r>
              <a:rPr lang="en-US" sz="2400" dirty="0">
                <a:solidFill>
                  <a:srgbClr val="374151"/>
                </a:solidFill>
                <a:latin typeface="Times New Roman" pitchFamily="18" charset="0"/>
                <a:cs typeface="Times New Roman" pitchFamily="18" charset="0"/>
              </a:rPr>
              <a:t>focus is on designing a model that can handle diverse writing styles and contribute to advancements in image recognition.</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9755691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b="1" dirty="0" smtClean="0">
                <a:effectLst/>
                <a:latin typeface="Times New Roman" pitchFamily="18" charset="0"/>
                <a:cs typeface="Times New Roman" pitchFamily="18" charset="0"/>
              </a:rPr>
              <a:t>Dataset Used:</a:t>
            </a:r>
            <a:r>
              <a:rPr lang="en-US" dirty="0" smtClean="0"/>
              <a:t/>
            </a:r>
            <a:br>
              <a:rPr lang="en-US" dirty="0" smtClean="0"/>
            </a:br>
            <a:endParaRPr lang="en-US" dirty="0"/>
          </a:p>
        </p:txBody>
      </p:sp>
      <p:sp>
        <p:nvSpPr>
          <p:cNvPr id="3" name="Subtitle 2"/>
          <p:cNvSpPr>
            <a:spLocks noGrp="1"/>
          </p:cNvSpPr>
          <p:nvPr>
            <p:ph type="subTitle" idx="1"/>
          </p:nvPr>
        </p:nvSpPr>
        <p:spPr>
          <a:xfrm>
            <a:off x="1371600" y="1524000"/>
            <a:ext cx="7467600" cy="5029200"/>
          </a:xfrm>
        </p:spPr>
        <p:txBody>
          <a:bodyPr>
            <a:noAutofit/>
          </a:bodyPr>
          <a:lstStyle/>
          <a:p>
            <a:pPr algn="just"/>
            <a:r>
              <a:rPr lang="en-US" sz="2400" b="1" dirty="0">
                <a:latin typeface="Times New Roman" pitchFamily="18" charset="0"/>
                <a:cs typeface="Times New Roman" pitchFamily="18" charset="0"/>
              </a:rPr>
              <a:t>MNIST Dataset</a:t>
            </a:r>
          </a:p>
          <a:p>
            <a:pPr algn="just"/>
            <a:r>
              <a:rPr lang="en-US" sz="2400" dirty="0">
                <a:latin typeface="Times New Roman" pitchFamily="18" charset="0"/>
                <a:cs typeface="Times New Roman" pitchFamily="18" charset="0"/>
              </a:rPr>
              <a:t>Samples provided from MNIST (Modified National Institute of Standards and Technology) dataset includes handwritten digits total of 70,000 images consisting of 60,000 examples in training set and 10,000 examples in testing set, both with labeled images from 10 digits (0 to 9). </a:t>
            </a:r>
          </a:p>
          <a:p>
            <a:pPr algn="just"/>
            <a:r>
              <a:rPr lang="en-US" sz="2400" dirty="0" smtClean="0">
                <a:latin typeface="Times New Roman" pitchFamily="18" charset="0"/>
                <a:cs typeface="Times New Roman" pitchFamily="18" charset="0"/>
              </a:rPr>
              <a:t>Handwritten </a:t>
            </a:r>
            <a:r>
              <a:rPr lang="en-US" sz="2400" dirty="0">
                <a:latin typeface="Times New Roman" pitchFamily="18" charset="0"/>
                <a:cs typeface="Times New Roman" pitchFamily="18" charset="0"/>
              </a:rPr>
              <a:t>digits are images in the form of 28*28 gray scale intensities of images representing an image along with the first column to be a label (0 to 9) for every image. </a:t>
            </a:r>
            <a:endParaRPr lang="en-US" sz="2300" dirty="0">
              <a:latin typeface="Times New Roman" pitchFamily="18" charset="0"/>
              <a:cs typeface="Times New Roman" pitchFamily="18" charset="0"/>
            </a:endParaRPr>
          </a:p>
        </p:txBody>
      </p:sp>
    </p:spTree>
    <p:extLst>
      <p:ext uri="{BB962C8B-B14F-4D97-AF65-F5344CB8AC3E}">
        <p14:creationId xmlns:p14="http://schemas.microsoft.com/office/powerpoint/2010/main" val="30296673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p:cNvSpPr>
            <a:spLocks noGrp="1"/>
          </p:cNvSpPr>
          <p:nvPr>
            <p:ph type="subTitle" idx="1"/>
          </p:nvPr>
        </p:nvSpPr>
        <p:spPr>
          <a:xfrm>
            <a:off x="1447800" y="533400"/>
            <a:ext cx="7391400" cy="5181600"/>
          </a:xfrm>
        </p:spPr>
        <p:txBody>
          <a:bodyPr>
            <a:normAutofit/>
          </a:bodyPr>
          <a:lstStyle/>
          <a:p>
            <a:pPr algn="just"/>
            <a:r>
              <a:rPr lang="en-US" sz="2400" dirty="0" smtClean="0">
                <a:latin typeface="Times New Roman" pitchFamily="18" charset="0"/>
                <a:cs typeface="Times New Roman" pitchFamily="18" charset="0"/>
              </a:rPr>
              <a:t>The features of the dataset are as follows:</a:t>
            </a:r>
            <a:endParaRPr lang="en-US" sz="2400" dirty="0">
              <a:latin typeface="Times New Roman" pitchFamily="18" charset="0"/>
              <a:cs typeface="Times New Roman" pitchFamily="18" charset="0"/>
            </a:endParaRPr>
          </a:p>
          <a:p>
            <a:pPr marL="484632" indent="-457200" algn="just">
              <a:buFont typeface="+mj-lt"/>
              <a:buAutoNum type="arabicPeriod"/>
            </a:pPr>
            <a:r>
              <a:rPr lang="en-US" sz="2400" dirty="0">
                <a:latin typeface="Times New Roman" pitchFamily="18" charset="0"/>
                <a:cs typeface="Times New Roman" pitchFamily="18" charset="0"/>
              </a:rPr>
              <a:t>Pixels are arranged row-wise, ranging from 0 to 255, as from RGB color code.</a:t>
            </a:r>
          </a:p>
          <a:p>
            <a:pPr marL="484632" indent="-457200" algn="just">
              <a:buFont typeface="+mj-lt"/>
              <a:buAutoNum type="arabicPeriod"/>
            </a:pPr>
            <a:r>
              <a:rPr lang="en-US" sz="2400" dirty="0">
                <a:latin typeface="Times New Roman" pitchFamily="18" charset="0"/>
                <a:cs typeface="Times New Roman" pitchFamily="18" charset="0"/>
              </a:rPr>
              <a:t>Background as white (0 value from RGB) and foreground as black (255 value from RGB).</a:t>
            </a:r>
          </a:p>
          <a:p>
            <a:pPr marL="484632" indent="-457200" algn="just">
              <a:buFont typeface="+mj-lt"/>
              <a:buAutoNum type="arabicPeriod"/>
            </a:pPr>
            <a:r>
              <a:rPr lang="en-US" sz="2400" dirty="0">
                <a:latin typeface="Times New Roman" pitchFamily="18" charset="0"/>
                <a:cs typeface="Times New Roman" pitchFamily="18" charset="0"/>
              </a:rPr>
              <a:t>Labels of digits classified from 0 to 9</a:t>
            </a:r>
            <a:r>
              <a:rPr lang="en-US" sz="2400" dirty="0" smtClean="0">
                <a:latin typeface="Times New Roman" pitchFamily="18" charset="0"/>
                <a:cs typeface="Times New Roman" pitchFamily="18" charset="0"/>
              </a:rPr>
              <a:t>.</a:t>
            </a:r>
          </a:p>
          <a:p>
            <a:pPr algn="just"/>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There are four files of training and testing are:</a:t>
            </a:r>
          </a:p>
          <a:p>
            <a:pPr marL="541782" indent="-514350" algn="just">
              <a:buFont typeface="+mj-lt"/>
              <a:buAutoNum type="arabicPeriod"/>
            </a:pPr>
            <a:r>
              <a:rPr lang="en-US" sz="2400" dirty="0">
                <a:latin typeface="Times New Roman" pitchFamily="18" charset="0"/>
                <a:cs typeface="Times New Roman" pitchFamily="18" charset="0"/>
              </a:rPr>
              <a:t>Training set images </a:t>
            </a:r>
            <a:r>
              <a:rPr lang="en-US" sz="2400" dirty="0" smtClean="0">
                <a:latin typeface="Times New Roman" pitchFamily="18" charset="0"/>
                <a:cs typeface="Times New Roman" pitchFamily="18" charset="0"/>
              </a:rPr>
              <a:t>files</a:t>
            </a:r>
            <a:endParaRPr lang="en-US" sz="2400" dirty="0">
              <a:latin typeface="Times New Roman" pitchFamily="18" charset="0"/>
              <a:cs typeface="Times New Roman" pitchFamily="18" charset="0"/>
            </a:endParaRPr>
          </a:p>
          <a:p>
            <a:pPr marL="541782" indent="-514350" algn="just">
              <a:buFont typeface="+mj-lt"/>
              <a:buAutoNum type="arabicPeriod"/>
            </a:pPr>
            <a:r>
              <a:rPr lang="en-US" sz="2400" dirty="0">
                <a:latin typeface="Times New Roman" pitchFamily="18" charset="0"/>
                <a:cs typeface="Times New Roman" pitchFamily="18" charset="0"/>
              </a:rPr>
              <a:t>Training set labels file </a:t>
            </a:r>
            <a:endParaRPr lang="en-US" sz="2400" dirty="0" smtClean="0">
              <a:latin typeface="Times New Roman" pitchFamily="18" charset="0"/>
              <a:cs typeface="Times New Roman" pitchFamily="18" charset="0"/>
            </a:endParaRPr>
          </a:p>
          <a:p>
            <a:pPr marL="541782" indent="-514350" algn="just">
              <a:buFont typeface="+mj-lt"/>
              <a:buAutoNum type="arabicPeriod"/>
            </a:pPr>
            <a:r>
              <a:rPr lang="en-US" sz="2400" dirty="0" smtClean="0">
                <a:latin typeface="Times New Roman" pitchFamily="18" charset="0"/>
                <a:cs typeface="Times New Roman" pitchFamily="18" charset="0"/>
              </a:rPr>
              <a:t>Test </a:t>
            </a:r>
            <a:r>
              <a:rPr lang="en-US" sz="2400" dirty="0">
                <a:latin typeface="Times New Roman" pitchFamily="18" charset="0"/>
                <a:cs typeface="Times New Roman" pitchFamily="18" charset="0"/>
              </a:rPr>
              <a:t>set images files </a:t>
            </a:r>
          </a:p>
          <a:p>
            <a:pPr marL="541782" indent="-514350" algn="just">
              <a:buFont typeface="+mj-lt"/>
              <a:buAutoNum type="arabicPeriod"/>
            </a:pPr>
            <a:r>
              <a:rPr lang="en-US" sz="2400" dirty="0" smtClean="0">
                <a:latin typeface="Times New Roman" pitchFamily="18" charset="0"/>
                <a:cs typeface="Times New Roman" pitchFamily="18" charset="0"/>
              </a:rPr>
              <a:t>Test </a:t>
            </a:r>
            <a:r>
              <a:rPr lang="en-US" sz="2400" dirty="0">
                <a:latin typeface="Times New Roman" pitchFamily="18" charset="0"/>
                <a:cs typeface="Times New Roman" pitchFamily="18" charset="0"/>
              </a:rPr>
              <a:t>set label files </a:t>
            </a:r>
          </a:p>
        </p:txBody>
      </p:sp>
    </p:spTree>
    <p:extLst>
      <p:ext uri="{BB962C8B-B14F-4D97-AF65-F5344CB8AC3E}">
        <p14:creationId xmlns:p14="http://schemas.microsoft.com/office/powerpoint/2010/main" val="36878953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533400"/>
            <a:ext cx="7467600" cy="990600"/>
          </a:xfrm>
        </p:spPr>
        <p:txBody>
          <a:bodyPr>
            <a:normAutofit fontScale="90000"/>
          </a:bodyPr>
          <a:lstStyle/>
          <a:p>
            <a:pPr algn="ctr"/>
            <a:r>
              <a:rPr lang="en-US" sz="4400" b="1" dirty="0" smtClean="0">
                <a:effectLst/>
                <a:latin typeface="Times New Roman" pitchFamily="18" charset="0"/>
                <a:cs typeface="Times New Roman" pitchFamily="18" charset="0"/>
              </a:rPr>
              <a:t>Tech Stack Used</a:t>
            </a:r>
            <a:r>
              <a:rPr lang="en-US" b="1" dirty="0"/>
              <a:t/>
            </a:r>
            <a:br>
              <a:rPr lang="en-US" b="1" dirty="0"/>
            </a:br>
            <a:endParaRPr lang="en-US" dirty="0"/>
          </a:p>
        </p:txBody>
      </p:sp>
      <p:sp>
        <p:nvSpPr>
          <p:cNvPr id="3" name="Content Placeholder 2"/>
          <p:cNvSpPr>
            <a:spLocks noGrp="1"/>
          </p:cNvSpPr>
          <p:nvPr>
            <p:ph idx="1"/>
          </p:nvPr>
        </p:nvSpPr>
        <p:spPr>
          <a:xfrm>
            <a:off x="1295400" y="1371600"/>
            <a:ext cx="7498080" cy="4800600"/>
          </a:xfrm>
        </p:spPr>
        <p:txBody>
          <a:bodyPr>
            <a:normAutofit fontScale="70000" lnSpcReduction="20000"/>
          </a:bodyPr>
          <a:lstStyle/>
          <a:p>
            <a:pPr algn="just"/>
            <a:r>
              <a:rPr lang="en-US" sz="3400" b="1" dirty="0" smtClean="0">
                <a:latin typeface="Times New Roman" pitchFamily="18" charset="0"/>
                <a:cs typeface="Times New Roman" pitchFamily="18" charset="0"/>
              </a:rPr>
              <a:t>Python:</a:t>
            </a:r>
            <a:endParaRPr lang="en-US" sz="3400" dirty="0" smtClean="0">
              <a:latin typeface="Times New Roman" pitchFamily="18" charset="0"/>
              <a:cs typeface="Times New Roman" pitchFamily="18" charset="0"/>
            </a:endParaRPr>
          </a:p>
          <a:p>
            <a:pPr marL="402336" lvl="1" indent="0" algn="just">
              <a:buNone/>
            </a:pPr>
            <a:r>
              <a:rPr lang="en-US" sz="3400" dirty="0" smtClean="0">
                <a:latin typeface="Times New Roman" pitchFamily="18" charset="0"/>
                <a:cs typeface="Times New Roman" pitchFamily="18" charset="0"/>
              </a:rPr>
              <a:t>Python serves as the primary programming language, providing a versatile and rich ecosystem of libraries for data manipulation, model development, and evaluation in the Handwritten Digit Recognition Project.</a:t>
            </a:r>
          </a:p>
          <a:p>
            <a:pPr marL="402336" lvl="1" indent="0" algn="just">
              <a:buNone/>
            </a:pPr>
            <a:endParaRPr lang="en-US" sz="3400" dirty="0" smtClean="0">
              <a:latin typeface="Times New Roman" pitchFamily="18" charset="0"/>
              <a:cs typeface="Times New Roman" pitchFamily="18" charset="0"/>
            </a:endParaRPr>
          </a:p>
          <a:p>
            <a:pPr algn="just"/>
            <a:r>
              <a:rPr lang="en-US" sz="3400" b="1" dirty="0" smtClean="0">
                <a:latin typeface="Times New Roman" pitchFamily="18" charset="0"/>
                <a:cs typeface="Times New Roman" pitchFamily="18" charset="0"/>
              </a:rPr>
              <a:t>Deep </a:t>
            </a:r>
            <a:r>
              <a:rPr lang="en-US" sz="3400" b="1" dirty="0">
                <a:latin typeface="Times New Roman" pitchFamily="18" charset="0"/>
                <a:cs typeface="Times New Roman" pitchFamily="18" charset="0"/>
              </a:rPr>
              <a:t>Learning (CNN</a:t>
            </a:r>
            <a:r>
              <a:rPr lang="en-US" sz="3400" b="1" dirty="0" smtClean="0">
                <a:latin typeface="Times New Roman" pitchFamily="18" charset="0"/>
                <a:cs typeface="Times New Roman" pitchFamily="18" charset="0"/>
              </a:rPr>
              <a:t>):</a:t>
            </a:r>
            <a:endParaRPr lang="en-US" sz="3400" dirty="0" smtClean="0">
              <a:latin typeface="Times New Roman" pitchFamily="18" charset="0"/>
              <a:cs typeface="Times New Roman" pitchFamily="18" charset="0"/>
            </a:endParaRPr>
          </a:p>
          <a:p>
            <a:pPr marL="402336" lvl="1" indent="0" algn="just">
              <a:buNone/>
            </a:pPr>
            <a:r>
              <a:rPr lang="en-US" sz="3400" dirty="0" smtClean="0">
                <a:latin typeface="Times New Roman" pitchFamily="18" charset="0"/>
                <a:cs typeface="Times New Roman" pitchFamily="18" charset="0"/>
              </a:rPr>
              <a:t>Convolutional Neural Networks (CNNs) form the core of the project's model architecture. CNNs are designed to automatically and adaptively learn spatial hierarchies of features, making them effective for image recognition tasks like handwritten digit classification.</a:t>
            </a:r>
          </a:p>
          <a:p>
            <a:pPr marL="82296" indent="0">
              <a:buNone/>
            </a:pPr>
            <a:r>
              <a:rPr lang="en-US" dirty="0"/>
              <a:t/>
            </a:r>
            <a:br>
              <a:rPr lang="en-US" dirty="0"/>
            </a:br>
            <a:endParaRPr lang="en-US" dirty="0"/>
          </a:p>
        </p:txBody>
      </p:sp>
    </p:spTree>
    <p:extLst>
      <p:ext uri="{BB962C8B-B14F-4D97-AF65-F5344CB8AC3E}">
        <p14:creationId xmlns:p14="http://schemas.microsoft.com/office/powerpoint/2010/main" val="35776276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1600" y="381000"/>
            <a:ext cx="7498080" cy="5943600"/>
          </a:xfrm>
        </p:spPr>
        <p:txBody>
          <a:bodyPr>
            <a:normAutofit fontScale="92500" lnSpcReduction="10000"/>
          </a:bodyPr>
          <a:lstStyle/>
          <a:p>
            <a:pPr algn="just"/>
            <a:r>
              <a:rPr lang="en-US" sz="2600" b="1" dirty="0" err="1">
                <a:latin typeface="Times New Roman" pitchFamily="18" charset="0"/>
                <a:cs typeface="Times New Roman" pitchFamily="18" charset="0"/>
              </a:rPr>
              <a:t>TensorFlow</a:t>
            </a:r>
            <a:r>
              <a:rPr lang="en-US" sz="2600" b="1" dirty="0">
                <a:latin typeface="Times New Roman" pitchFamily="18" charset="0"/>
                <a:cs typeface="Times New Roman" pitchFamily="18" charset="0"/>
              </a:rPr>
              <a:t> and </a:t>
            </a:r>
            <a:r>
              <a:rPr lang="en-US" sz="2600" b="1" dirty="0" err="1">
                <a:latin typeface="Times New Roman" pitchFamily="18" charset="0"/>
                <a:cs typeface="Times New Roman" pitchFamily="18" charset="0"/>
              </a:rPr>
              <a:t>Keras</a:t>
            </a:r>
            <a:r>
              <a:rPr lang="en-US" sz="2600" b="1" dirty="0">
                <a:latin typeface="Times New Roman" pitchFamily="18" charset="0"/>
                <a:cs typeface="Times New Roman" pitchFamily="18" charset="0"/>
              </a:rPr>
              <a:t>:</a:t>
            </a:r>
            <a:endParaRPr lang="en-US" sz="2600" dirty="0">
              <a:latin typeface="Times New Roman" pitchFamily="18" charset="0"/>
              <a:cs typeface="Times New Roman" pitchFamily="18" charset="0"/>
            </a:endParaRPr>
          </a:p>
          <a:p>
            <a:pPr marL="402336" lvl="1" indent="0" algn="just">
              <a:buNone/>
            </a:pPr>
            <a:r>
              <a:rPr lang="en-US" sz="2600" dirty="0" err="1">
                <a:latin typeface="Times New Roman" pitchFamily="18" charset="0"/>
                <a:cs typeface="Times New Roman" pitchFamily="18" charset="0"/>
              </a:rPr>
              <a:t>TensorFlow</a:t>
            </a:r>
            <a:r>
              <a:rPr lang="en-US" sz="2600" dirty="0">
                <a:latin typeface="Times New Roman" pitchFamily="18" charset="0"/>
                <a:cs typeface="Times New Roman" pitchFamily="18" charset="0"/>
              </a:rPr>
              <a:t> is employed as the backend for </a:t>
            </a:r>
            <a:r>
              <a:rPr lang="en-US" sz="2600" dirty="0" err="1">
                <a:latin typeface="Times New Roman" pitchFamily="18" charset="0"/>
                <a:cs typeface="Times New Roman" pitchFamily="18" charset="0"/>
              </a:rPr>
              <a:t>Keras</a:t>
            </a:r>
            <a:r>
              <a:rPr lang="en-US" sz="2600" dirty="0">
                <a:latin typeface="Times New Roman" pitchFamily="18" charset="0"/>
                <a:cs typeface="Times New Roman" pitchFamily="18" charset="0"/>
              </a:rPr>
              <a:t>, facilitating efficient computation and optimization of neural networks. </a:t>
            </a:r>
            <a:r>
              <a:rPr lang="en-US" sz="2600" dirty="0" err="1">
                <a:latin typeface="Times New Roman" pitchFamily="18" charset="0"/>
                <a:cs typeface="Times New Roman" pitchFamily="18" charset="0"/>
              </a:rPr>
              <a:t>Keras</a:t>
            </a:r>
            <a:r>
              <a:rPr lang="en-US" sz="2600" dirty="0">
                <a:latin typeface="Times New Roman" pitchFamily="18" charset="0"/>
                <a:cs typeface="Times New Roman" pitchFamily="18" charset="0"/>
              </a:rPr>
              <a:t>, a high-level neural networks API, simplifies model construction, training, and evaluation, enhancing the development workflow in the Handwritten Digit Recognition Project</a:t>
            </a:r>
            <a:r>
              <a:rPr lang="en-US" sz="2600" dirty="0" smtClean="0">
                <a:latin typeface="Times New Roman" pitchFamily="18" charset="0"/>
                <a:cs typeface="Times New Roman" pitchFamily="18" charset="0"/>
              </a:rPr>
              <a:t>.</a:t>
            </a:r>
          </a:p>
          <a:p>
            <a:pPr marL="402336" lvl="1" indent="0" algn="just">
              <a:buNone/>
            </a:pPr>
            <a:endParaRPr lang="en-US" sz="2600" dirty="0">
              <a:latin typeface="Times New Roman" pitchFamily="18" charset="0"/>
              <a:cs typeface="Times New Roman" pitchFamily="18" charset="0"/>
            </a:endParaRPr>
          </a:p>
          <a:p>
            <a:pPr algn="just"/>
            <a:r>
              <a:rPr lang="en-US" sz="2600" b="1" dirty="0">
                <a:latin typeface="Times New Roman" pitchFamily="18" charset="0"/>
                <a:cs typeface="Times New Roman" pitchFamily="18" charset="0"/>
              </a:rPr>
              <a:t>Computer Vision:</a:t>
            </a:r>
            <a:endParaRPr lang="en-US" sz="2600" dirty="0">
              <a:latin typeface="Times New Roman" pitchFamily="18" charset="0"/>
              <a:cs typeface="Times New Roman" pitchFamily="18" charset="0"/>
            </a:endParaRPr>
          </a:p>
          <a:p>
            <a:pPr marL="402336" lvl="1" indent="0" algn="just">
              <a:buNone/>
            </a:pPr>
            <a:r>
              <a:rPr lang="en-US" sz="2600" dirty="0">
                <a:latin typeface="Times New Roman" pitchFamily="18" charset="0"/>
                <a:cs typeface="Times New Roman" pitchFamily="18" charset="0"/>
              </a:rPr>
              <a:t>Computer vision techniques are utilized to preprocess and manipulate the image data. This includes resizing images to a standard format, normalization, and potentially applying data augmentation methods to enhance the model's ability to generalize to various writing styles in the context of handwritten digit recognition.</a:t>
            </a:r>
          </a:p>
          <a:p>
            <a:pPr marL="82296" indent="0">
              <a:buNone/>
            </a:pPr>
            <a:endParaRPr lang="en-US" dirty="0"/>
          </a:p>
        </p:txBody>
      </p:sp>
    </p:spTree>
    <p:extLst>
      <p:ext uri="{BB962C8B-B14F-4D97-AF65-F5344CB8AC3E}">
        <p14:creationId xmlns:p14="http://schemas.microsoft.com/office/powerpoint/2010/main" val="30315473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533400"/>
            <a:ext cx="7467600" cy="990600"/>
          </a:xfrm>
        </p:spPr>
        <p:txBody>
          <a:bodyPr>
            <a:normAutofit fontScale="90000"/>
          </a:bodyPr>
          <a:lstStyle/>
          <a:p>
            <a:pPr algn="ctr"/>
            <a:r>
              <a:rPr lang="en-US" sz="4400" b="1" dirty="0" smtClean="0">
                <a:effectLst/>
                <a:latin typeface="Times New Roman" pitchFamily="18" charset="0"/>
                <a:cs typeface="Times New Roman" pitchFamily="18" charset="0"/>
              </a:rPr>
              <a:t>Problems with handwritten digits</a:t>
            </a:r>
            <a:r>
              <a:rPr lang="en-US" b="1" dirty="0"/>
              <a:t/>
            </a:r>
            <a:br>
              <a:rPr lang="en-US" b="1" dirty="0"/>
            </a:br>
            <a:endParaRPr lang="en-US" dirty="0"/>
          </a:p>
        </p:txBody>
      </p:sp>
      <p:sp>
        <p:nvSpPr>
          <p:cNvPr id="3" name="Content Placeholder 2"/>
          <p:cNvSpPr>
            <a:spLocks noGrp="1"/>
          </p:cNvSpPr>
          <p:nvPr>
            <p:ph idx="1"/>
          </p:nvPr>
        </p:nvSpPr>
        <p:spPr>
          <a:xfrm>
            <a:off x="1295400" y="1371600"/>
            <a:ext cx="7498080" cy="4800600"/>
          </a:xfrm>
        </p:spPr>
        <p:txBody>
          <a:bodyPr>
            <a:normAutofit fontScale="92500" lnSpcReduction="10000"/>
          </a:bodyPr>
          <a:lstStyle/>
          <a:p>
            <a:pPr marL="82296" indent="0" algn="just">
              <a:lnSpc>
                <a:spcPct val="110000"/>
              </a:lnSpc>
              <a:buNone/>
            </a:pPr>
            <a:r>
              <a:rPr lang="en-US" sz="2600" dirty="0" smtClean="0">
                <a:latin typeface="Times New Roman" pitchFamily="18" charset="0"/>
                <a:cs typeface="Times New Roman" pitchFamily="18" charset="0"/>
              </a:rPr>
              <a:t>The </a:t>
            </a:r>
            <a:r>
              <a:rPr lang="en-US" sz="2600" dirty="0">
                <a:latin typeface="Times New Roman" pitchFamily="18" charset="0"/>
                <a:cs typeface="Times New Roman" pitchFamily="18" charset="0"/>
              </a:rPr>
              <a:t>handwritten digits are not always of the same size, width, orientation and justified to margins as they differ from writing of person to person, so the general problem would be while classifying the digits due to the similarity between digits such as 1 and 7, 5 and 6, 3 and 8, 2 and 5, 2 and 7, etc. This problem is faced more when many people write a single digit with a variety of different handwritings. Lastly, the uniqueness and variety in the handwriting of different individuals also influence the formation and appearance of the digits. </a:t>
            </a:r>
            <a:r>
              <a:rPr lang="en-US" sz="2600" dirty="0" smtClean="0">
                <a:latin typeface="Times New Roman" pitchFamily="18" charset="0"/>
                <a:cs typeface="Times New Roman" pitchFamily="18" charset="0"/>
              </a:rPr>
              <a:t>To solve the above mentioned problems, we </a:t>
            </a:r>
            <a:r>
              <a:rPr lang="en-US" sz="2600" dirty="0">
                <a:latin typeface="Times New Roman" pitchFamily="18" charset="0"/>
                <a:cs typeface="Times New Roman" pitchFamily="18" charset="0"/>
              </a:rPr>
              <a:t>introduce the concepts and algorithms of deep learning and machine learning.</a:t>
            </a:r>
          </a:p>
          <a:p>
            <a:endParaRPr lang="en-US" dirty="0"/>
          </a:p>
        </p:txBody>
      </p:sp>
    </p:spTree>
    <p:extLst>
      <p:ext uri="{BB962C8B-B14F-4D97-AF65-F5344CB8AC3E}">
        <p14:creationId xmlns:p14="http://schemas.microsoft.com/office/powerpoint/2010/main" val="37839556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pPr algn="ctr"/>
            <a:r>
              <a:rPr lang="en-US" sz="3800" b="1" dirty="0">
                <a:effectLst/>
                <a:latin typeface="Times New Roman" pitchFamily="18" charset="0"/>
                <a:cs typeface="Times New Roman" pitchFamily="18" charset="0"/>
              </a:rPr>
              <a:t>CNN </a:t>
            </a:r>
            <a:r>
              <a:rPr lang="en-US" sz="3800" b="1" dirty="0" smtClean="0">
                <a:effectLst/>
                <a:latin typeface="Times New Roman" pitchFamily="18" charset="0"/>
                <a:cs typeface="Times New Roman" pitchFamily="18" charset="0"/>
              </a:rPr>
              <a:t>Architecture </a:t>
            </a:r>
            <a:r>
              <a:rPr lang="en-US" sz="3800" b="1" dirty="0">
                <a:effectLst/>
                <a:latin typeface="Times New Roman" pitchFamily="18" charset="0"/>
                <a:cs typeface="Times New Roman" pitchFamily="18" charset="0"/>
              </a:rPr>
              <a:t>in MNIST </a:t>
            </a:r>
            <a:r>
              <a:rPr lang="en-US" sz="3800" b="1" dirty="0" smtClean="0">
                <a:effectLst/>
                <a:latin typeface="Times New Roman" pitchFamily="18" charset="0"/>
                <a:cs typeface="Times New Roman" pitchFamily="18" charset="0"/>
              </a:rPr>
              <a:t>Dataset</a:t>
            </a:r>
            <a:endParaRPr lang="en-US" sz="3800" b="1" dirty="0">
              <a:latin typeface="Times New Roman" pitchFamily="18" charset="0"/>
              <a:cs typeface="Times New Roman"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9200" y="1752600"/>
            <a:ext cx="7499350" cy="3246341"/>
          </a:xfrm>
        </p:spPr>
      </p:pic>
    </p:spTree>
    <p:extLst>
      <p:ext uri="{BB962C8B-B14F-4D97-AF65-F5344CB8AC3E}">
        <p14:creationId xmlns:p14="http://schemas.microsoft.com/office/powerpoint/2010/main" val="2855494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304800"/>
            <a:ext cx="7498080" cy="1143000"/>
          </a:xfrm>
        </p:spPr>
        <p:txBody>
          <a:bodyPr/>
          <a:lstStyle/>
          <a:p>
            <a:pPr algn="ctr"/>
            <a:r>
              <a:rPr lang="en-US" dirty="0" smtClean="0">
                <a:latin typeface="Times New Roman" pitchFamily="18" charset="0"/>
                <a:cs typeface="Times New Roman" pitchFamily="18" charset="0"/>
              </a:rPr>
              <a:t>Output:</a:t>
            </a:r>
            <a:endParaRPr lang="en-US" dirty="0">
              <a:latin typeface="Times New Roman" pitchFamily="18" charset="0"/>
              <a:cs typeface="Times New Roman" pitchFamily="18" charset="0"/>
            </a:endParaRPr>
          </a:p>
        </p:txBody>
      </p:sp>
      <p:pic>
        <p:nvPicPr>
          <p:cNvPr id="11" name="Content Placeholder 10"/>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57400" y="665509"/>
            <a:ext cx="6705600" cy="2458691"/>
          </a:xfr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7400" y="3352800"/>
            <a:ext cx="6705600" cy="3274896"/>
          </a:xfrm>
          <a:prstGeom prst="rect">
            <a:avLst/>
          </a:prstGeom>
        </p:spPr>
      </p:pic>
    </p:spTree>
    <p:extLst>
      <p:ext uri="{BB962C8B-B14F-4D97-AF65-F5344CB8AC3E}">
        <p14:creationId xmlns:p14="http://schemas.microsoft.com/office/powerpoint/2010/main" val="166344947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124</TotalTime>
  <Words>679</Words>
  <Application>Microsoft Office PowerPoint</Application>
  <PresentationFormat>On-screen Show (4:3)</PresentationFormat>
  <Paragraphs>46</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Solstice</vt:lpstr>
      <vt:lpstr>MINI-PROJECT</vt:lpstr>
      <vt:lpstr>Objective: </vt:lpstr>
      <vt:lpstr>Dataset Used: </vt:lpstr>
      <vt:lpstr>PowerPoint Presentation</vt:lpstr>
      <vt:lpstr>Tech Stack Used </vt:lpstr>
      <vt:lpstr>PowerPoint Presentation</vt:lpstr>
      <vt:lpstr>Problems with handwritten digits </vt:lpstr>
      <vt:lpstr>CNN Architecture in MNIST Dataset</vt:lpstr>
      <vt:lpstr>Output:</vt:lpstr>
      <vt:lpstr>Conclusion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Mini-Project</dc:title>
  <dc:creator>DELL</dc:creator>
  <cp:lastModifiedBy>DELL</cp:lastModifiedBy>
  <cp:revision>14</cp:revision>
  <dcterms:created xsi:type="dcterms:W3CDTF">2024-01-20T07:20:07Z</dcterms:created>
  <dcterms:modified xsi:type="dcterms:W3CDTF">2024-01-21T13:17:21Z</dcterms:modified>
</cp:coreProperties>
</file>