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9" r:id="rId4"/>
    <p:sldId id="263" r:id="rId5"/>
    <p:sldId id="258" r:id="rId6"/>
    <p:sldId id="264" r:id="rId7"/>
    <p:sldId id="268" r:id="rId8"/>
    <p:sldId id="267" r:id="rId9"/>
    <p:sldId id="270" r:id="rId10"/>
    <p:sldId id="271" r:id="rId11"/>
    <p:sldId id="260" r:id="rId12"/>
    <p:sldId id="257"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292929"/>
    <a:srgbClr val="0033CC"/>
    <a:srgbClr val="33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47537-2C36-430B-8157-687265C090DA}"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GB"/>
        </a:p>
      </dgm:t>
    </dgm:pt>
    <dgm:pt modelId="{CD39ED71-737B-4590-8A74-070C9E39D44A}">
      <dgm:prSet phldrT="[Text]" custT="1"/>
      <dgm:spPr/>
      <dgm:t>
        <a:bodyPr/>
        <a:lstStyle/>
        <a:p>
          <a:pPr algn="ctr"/>
          <a:r>
            <a:rPr lang="en-GB" sz="2800" dirty="0" smtClean="0"/>
            <a:t>Step 1</a:t>
          </a:r>
        </a:p>
        <a:p>
          <a:pPr algn="l"/>
          <a:r>
            <a:rPr lang="en-GB" sz="2300" dirty="0" smtClean="0"/>
            <a:t>Registration at the time of birth of a child on website  by Hospital</a:t>
          </a:r>
          <a:r>
            <a:rPr lang="en-GB" sz="2400" dirty="0" smtClean="0"/>
            <a:t>.</a:t>
          </a:r>
          <a:endParaRPr lang="en-GB" sz="2400" dirty="0"/>
        </a:p>
      </dgm:t>
    </dgm:pt>
    <dgm:pt modelId="{CEF3348F-F99D-421F-A3EC-250038EC07C7}" type="parTrans" cxnId="{B772C99C-D8E7-401A-AF32-FD425AB283D6}">
      <dgm:prSet/>
      <dgm:spPr/>
      <dgm:t>
        <a:bodyPr/>
        <a:lstStyle/>
        <a:p>
          <a:endParaRPr lang="en-GB"/>
        </a:p>
      </dgm:t>
    </dgm:pt>
    <dgm:pt modelId="{D0D3529D-19C1-4CB0-8F07-6695E2FC0682}" type="sibTrans" cxnId="{B772C99C-D8E7-401A-AF32-FD425AB283D6}">
      <dgm:prSet/>
      <dgm:spPr/>
      <dgm:t>
        <a:bodyPr/>
        <a:lstStyle/>
        <a:p>
          <a:endParaRPr lang="en-GB"/>
        </a:p>
      </dgm:t>
    </dgm:pt>
    <dgm:pt modelId="{E72D7E70-F6CE-4B47-9808-3734731519C0}">
      <dgm:prSet phldrT="[Text]" custT="1"/>
      <dgm:spPr/>
      <dgm:t>
        <a:bodyPr/>
        <a:lstStyle/>
        <a:p>
          <a:pPr algn="ctr"/>
          <a:r>
            <a:rPr lang="en-GB" sz="2800" dirty="0" smtClean="0"/>
            <a:t>Step 2</a:t>
          </a:r>
        </a:p>
        <a:p>
          <a:pPr algn="l"/>
          <a:r>
            <a:rPr lang="en-GB" sz="2000" dirty="0" smtClean="0"/>
            <a:t>Generation of OTP, after confirmation of OTP by guardian </a:t>
          </a:r>
          <a:r>
            <a:rPr lang="en-GB" sz="2000" b="1" dirty="0" smtClean="0"/>
            <a:t>account</a:t>
          </a:r>
          <a:r>
            <a:rPr lang="en-GB" sz="2000" b="0" dirty="0" smtClean="0"/>
            <a:t>(user id and password) generated</a:t>
          </a:r>
          <a:r>
            <a:rPr lang="en-GB" sz="2000" dirty="0" smtClean="0"/>
            <a:t> on website .</a:t>
          </a:r>
          <a:endParaRPr lang="en-GB" sz="2000" dirty="0"/>
        </a:p>
      </dgm:t>
    </dgm:pt>
    <dgm:pt modelId="{B2419B5E-6194-414F-9528-FDBBD4AE95BF}" type="parTrans" cxnId="{0E1BB55B-1CD1-4811-B227-FA0AF20D1452}">
      <dgm:prSet/>
      <dgm:spPr/>
      <dgm:t>
        <a:bodyPr/>
        <a:lstStyle/>
        <a:p>
          <a:endParaRPr lang="en-GB"/>
        </a:p>
      </dgm:t>
    </dgm:pt>
    <dgm:pt modelId="{65D0373C-CEB0-44FA-9316-7A63594176CB}" type="sibTrans" cxnId="{0E1BB55B-1CD1-4811-B227-FA0AF20D1452}">
      <dgm:prSet/>
      <dgm:spPr/>
      <dgm:t>
        <a:bodyPr/>
        <a:lstStyle/>
        <a:p>
          <a:endParaRPr lang="en-GB"/>
        </a:p>
      </dgm:t>
    </dgm:pt>
    <dgm:pt modelId="{9B3233D3-31A8-4CD1-828B-DA06BEC6CF18}">
      <dgm:prSet phldrT="[Text]" custT="1"/>
      <dgm:spPr/>
      <dgm:t>
        <a:bodyPr/>
        <a:lstStyle/>
        <a:p>
          <a:pPr algn="ctr"/>
          <a:r>
            <a:rPr lang="en-GB" sz="2800" dirty="0" smtClean="0"/>
            <a:t>Step 3</a:t>
          </a:r>
        </a:p>
        <a:p>
          <a:pPr algn="l"/>
          <a:r>
            <a:rPr lang="en-GB" sz="2200" dirty="0" smtClean="0"/>
            <a:t>Generation of birth certificate and uploading it on user  account. </a:t>
          </a:r>
          <a:endParaRPr lang="en-GB" sz="2200" dirty="0"/>
        </a:p>
      </dgm:t>
    </dgm:pt>
    <dgm:pt modelId="{A1E0507E-BBC2-4D20-85B5-E7BF411F50C6}" type="parTrans" cxnId="{EB4C893E-DEB3-4190-961F-6A184ED91C49}">
      <dgm:prSet/>
      <dgm:spPr/>
      <dgm:t>
        <a:bodyPr/>
        <a:lstStyle/>
        <a:p>
          <a:endParaRPr lang="en-GB"/>
        </a:p>
      </dgm:t>
    </dgm:pt>
    <dgm:pt modelId="{B123E135-BF5B-4D37-B112-0E0F9475FEFF}" type="sibTrans" cxnId="{EB4C893E-DEB3-4190-961F-6A184ED91C49}">
      <dgm:prSet/>
      <dgm:spPr/>
      <dgm:t>
        <a:bodyPr/>
        <a:lstStyle/>
        <a:p>
          <a:endParaRPr lang="en-GB"/>
        </a:p>
      </dgm:t>
    </dgm:pt>
    <dgm:pt modelId="{EF3BB6CB-F9FE-4F24-AD5B-6DE37BFFCF4C}" type="pres">
      <dgm:prSet presAssocID="{6F747537-2C36-430B-8157-687265C090DA}" presName="outerComposite" presStyleCnt="0">
        <dgm:presLayoutVars>
          <dgm:chMax val="5"/>
          <dgm:dir/>
          <dgm:resizeHandles val="exact"/>
        </dgm:presLayoutVars>
      </dgm:prSet>
      <dgm:spPr/>
      <dgm:t>
        <a:bodyPr/>
        <a:lstStyle/>
        <a:p>
          <a:endParaRPr lang="en-GB"/>
        </a:p>
      </dgm:t>
    </dgm:pt>
    <dgm:pt modelId="{5377F0C9-5774-4A04-8588-C45DAEF83D4E}" type="pres">
      <dgm:prSet presAssocID="{6F747537-2C36-430B-8157-687265C090DA}" presName="dummyMaxCanvas" presStyleCnt="0">
        <dgm:presLayoutVars/>
      </dgm:prSet>
      <dgm:spPr/>
    </dgm:pt>
    <dgm:pt modelId="{1EAB80F6-BDF1-44E7-AAE8-79118B4438C6}" type="pres">
      <dgm:prSet presAssocID="{6F747537-2C36-430B-8157-687265C090DA}" presName="ThreeNodes_1" presStyleLbl="node1" presStyleIdx="0" presStyleCnt="3">
        <dgm:presLayoutVars>
          <dgm:bulletEnabled val="1"/>
        </dgm:presLayoutVars>
      </dgm:prSet>
      <dgm:spPr/>
      <dgm:t>
        <a:bodyPr/>
        <a:lstStyle/>
        <a:p>
          <a:endParaRPr lang="en-GB"/>
        </a:p>
      </dgm:t>
    </dgm:pt>
    <dgm:pt modelId="{F0F65466-CB40-4F34-B32D-D8F229244A91}" type="pres">
      <dgm:prSet presAssocID="{6F747537-2C36-430B-8157-687265C090DA}" presName="ThreeNodes_2" presStyleLbl="node1" presStyleIdx="1" presStyleCnt="3" custScaleY="120565">
        <dgm:presLayoutVars>
          <dgm:bulletEnabled val="1"/>
        </dgm:presLayoutVars>
      </dgm:prSet>
      <dgm:spPr/>
      <dgm:t>
        <a:bodyPr/>
        <a:lstStyle/>
        <a:p>
          <a:endParaRPr lang="en-GB"/>
        </a:p>
      </dgm:t>
    </dgm:pt>
    <dgm:pt modelId="{F67D50E3-2207-4FF8-86EF-0DAE351705DE}" type="pres">
      <dgm:prSet presAssocID="{6F747537-2C36-430B-8157-687265C090DA}" presName="ThreeNodes_3" presStyleLbl="node1" presStyleIdx="2" presStyleCnt="3" custLinFactNeighborY="4323">
        <dgm:presLayoutVars>
          <dgm:bulletEnabled val="1"/>
        </dgm:presLayoutVars>
      </dgm:prSet>
      <dgm:spPr/>
      <dgm:t>
        <a:bodyPr/>
        <a:lstStyle/>
        <a:p>
          <a:endParaRPr lang="en-GB"/>
        </a:p>
      </dgm:t>
    </dgm:pt>
    <dgm:pt modelId="{F13FF378-C85D-446A-8D85-32A796CC413C}" type="pres">
      <dgm:prSet presAssocID="{6F747537-2C36-430B-8157-687265C090DA}" presName="ThreeConn_1-2" presStyleLbl="fgAccFollowNode1" presStyleIdx="0" presStyleCnt="2">
        <dgm:presLayoutVars>
          <dgm:bulletEnabled val="1"/>
        </dgm:presLayoutVars>
      </dgm:prSet>
      <dgm:spPr/>
      <dgm:t>
        <a:bodyPr/>
        <a:lstStyle/>
        <a:p>
          <a:endParaRPr lang="en-GB"/>
        </a:p>
      </dgm:t>
    </dgm:pt>
    <dgm:pt modelId="{BF5A13D2-334B-4B47-A60E-E70298D85CB8}" type="pres">
      <dgm:prSet presAssocID="{6F747537-2C36-430B-8157-687265C090DA}" presName="ThreeConn_2-3" presStyleLbl="fgAccFollowNode1" presStyleIdx="1" presStyleCnt="2">
        <dgm:presLayoutVars>
          <dgm:bulletEnabled val="1"/>
        </dgm:presLayoutVars>
      </dgm:prSet>
      <dgm:spPr/>
      <dgm:t>
        <a:bodyPr/>
        <a:lstStyle/>
        <a:p>
          <a:endParaRPr lang="en-GB"/>
        </a:p>
      </dgm:t>
    </dgm:pt>
    <dgm:pt modelId="{05AEDC66-0E4A-41EA-9824-436BD89E61F4}" type="pres">
      <dgm:prSet presAssocID="{6F747537-2C36-430B-8157-687265C090DA}" presName="ThreeNodes_1_text" presStyleLbl="node1" presStyleIdx="2" presStyleCnt="3">
        <dgm:presLayoutVars>
          <dgm:bulletEnabled val="1"/>
        </dgm:presLayoutVars>
      </dgm:prSet>
      <dgm:spPr/>
      <dgm:t>
        <a:bodyPr/>
        <a:lstStyle/>
        <a:p>
          <a:endParaRPr lang="en-GB"/>
        </a:p>
      </dgm:t>
    </dgm:pt>
    <dgm:pt modelId="{B1C2D481-8AF0-4BE5-824A-6254CD872A53}" type="pres">
      <dgm:prSet presAssocID="{6F747537-2C36-430B-8157-687265C090DA}" presName="ThreeNodes_2_text" presStyleLbl="node1" presStyleIdx="2" presStyleCnt="3">
        <dgm:presLayoutVars>
          <dgm:bulletEnabled val="1"/>
        </dgm:presLayoutVars>
      </dgm:prSet>
      <dgm:spPr/>
      <dgm:t>
        <a:bodyPr/>
        <a:lstStyle/>
        <a:p>
          <a:endParaRPr lang="en-GB"/>
        </a:p>
      </dgm:t>
    </dgm:pt>
    <dgm:pt modelId="{93F81E89-4C0E-41F9-89E1-E99025F40D85}" type="pres">
      <dgm:prSet presAssocID="{6F747537-2C36-430B-8157-687265C090DA}" presName="ThreeNodes_3_text" presStyleLbl="node1" presStyleIdx="2" presStyleCnt="3">
        <dgm:presLayoutVars>
          <dgm:bulletEnabled val="1"/>
        </dgm:presLayoutVars>
      </dgm:prSet>
      <dgm:spPr/>
      <dgm:t>
        <a:bodyPr/>
        <a:lstStyle/>
        <a:p>
          <a:endParaRPr lang="en-GB"/>
        </a:p>
      </dgm:t>
    </dgm:pt>
  </dgm:ptLst>
  <dgm:cxnLst>
    <dgm:cxn modelId="{97F20F75-E0B6-40EE-ABA2-3FE6CD2F0D37}" type="presOf" srcId="{E72D7E70-F6CE-4B47-9808-3734731519C0}" destId="{B1C2D481-8AF0-4BE5-824A-6254CD872A53}" srcOrd="1" destOrd="0" presId="urn:microsoft.com/office/officeart/2005/8/layout/vProcess5"/>
    <dgm:cxn modelId="{3798EAC2-7D48-4562-A68A-AB9B39032110}" type="presOf" srcId="{9B3233D3-31A8-4CD1-828B-DA06BEC6CF18}" destId="{93F81E89-4C0E-41F9-89E1-E99025F40D85}" srcOrd="1" destOrd="0" presId="urn:microsoft.com/office/officeart/2005/8/layout/vProcess5"/>
    <dgm:cxn modelId="{527762D9-90AC-441A-8081-A8120FCE7C06}" type="presOf" srcId="{6F747537-2C36-430B-8157-687265C090DA}" destId="{EF3BB6CB-F9FE-4F24-AD5B-6DE37BFFCF4C}" srcOrd="0" destOrd="0" presId="urn:microsoft.com/office/officeart/2005/8/layout/vProcess5"/>
    <dgm:cxn modelId="{EB4C893E-DEB3-4190-961F-6A184ED91C49}" srcId="{6F747537-2C36-430B-8157-687265C090DA}" destId="{9B3233D3-31A8-4CD1-828B-DA06BEC6CF18}" srcOrd="2" destOrd="0" parTransId="{A1E0507E-BBC2-4D20-85B5-E7BF411F50C6}" sibTransId="{B123E135-BF5B-4D37-B112-0E0F9475FEFF}"/>
    <dgm:cxn modelId="{C63055D1-C7AD-446C-9D05-6660201C5E0A}" type="presOf" srcId="{CD39ED71-737B-4590-8A74-070C9E39D44A}" destId="{05AEDC66-0E4A-41EA-9824-436BD89E61F4}" srcOrd="1" destOrd="0" presId="urn:microsoft.com/office/officeart/2005/8/layout/vProcess5"/>
    <dgm:cxn modelId="{B772C99C-D8E7-401A-AF32-FD425AB283D6}" srcId="{6F747537-2C36-430B-8157-687265C090DA}" destId="{CD39ED71-737B-4590-8A74-070C9E39D44A}" srcOrd="0" destOrd="0" parTransId="{CEF3348F-F99D-421F-A3EC-250038EC07C7}" sibTransId="{D0D3529D-19C1-4CB0-8F07-6695E2FC0682}"/>
    <dgm:cxn modelId="{02EB7641-5DC5-4BE5-898E-A6C15A6D916E}" type="presOf" srcId="{CD39ED71-737B-4590-8A74-070C9E39D44A}" destId="{1EAB80F6-BDF1-44E7-AAE8-79118B4438C6}" srcOrd="0" destOrd="0" presId="urn:microsoft.com/office/officeart/2005/8/layout/vProcess5"/>
    <dgm:cxn modelId="{0E1BB55B-1CD1-4811-B227-FA0AF20D1452}" srcId="{6F747537-2C36-430B-8157-687265C090DA}" destId="{E72D7E70-F6CE-4B47-9808-3734731519C0}" srcOrd="1" destOrd="0" parTransId="{B2419B5E-6194-414F-9528-FDBBD4AE95BF}" sibTransId="{65D0373C-CEB0-44FA-9316-7A63594176CB}"/>
    <dgm:cxn modelId="{DA352786-736D-45A0-9E3D-9550FA8771FA}" type="presOf" srcId="{E72D7E70-F6CE-4B47-9808-3734731519C0}" destId="{F0F65466-CB40-4F34-B32D-D8F229244A91}" srcOrd="0" destOrd="0" presId="urn:microsoft.com/office/officeart/2005/8/layout/vProcess5"/>
    <dgm:cxn modelId="{D2872213-1E23-4233-B438-5789208FE4FD}" type="presOf" srcId="{D0D3529D-19C1-4CB0-8F07-6695E2FC0682}" destId="{F13FF378-C85D-446A-8D85-32A796CC413C}" srcOrd="0" destOrd="0" presId="urn:microsoft.com/office/officeart/2005/8/layout/vProcess5"/>
    <dgm:cxn modelId="{9E6F67C6-150A-4F67-83A7-75C2B50918F7}" type="presOf" srcId="{9B3233D3-31A8-4CD1-828B-DA06BEC6CF18}" destId="{F67D50E3-2207-4FF8-86EF-0DAE351705DE}" srcOrd="0" destOrd="0" presId="urn:microsoft.com/office/officeart/2005/8/layout/vProcess5"/>
    <dgm:cxn modelId="{64321B7E-5007-4924-881F-6C0A1495F238}" type="presOf" srcId="{65D0373C-CEB0-44FA-9316-7A63594176CB}" destId="{BF5A13D2-334B-4B47-A60E-E70298D85CB8}" srcOrd="0" destOrd="0" presId="urn:microsoft.com/office/officeart/2005/8/layout/vProcess5"/>
    <dgm:cxn modelId="{E67B2ECD-3631-4F89-8759-D129BA4056DD}" type="presParOf" srcId="{EF3BB6CB-F9FE-4F24-AD5B-6DE37BFFCF4C}" destId="{5377F0C9-5774-4A04-8588-C45DAEF83D4E}" srcOrd="0" destOrd="0" presId="urn:microsoft.com/office/officeart/2005/8/layout/vProcess5"/>
    <dgm:cxn modelId="{FBC44914-2F77-4C9E-98A6-4DF52EF47464}" type="presParOf" srcId="{EF3BB6CB-F9FE-4F24-AD5B-6DE37BFFCF4C}" destId="{1EAB80F6-BDF1-44E7-AAE8-79118B4438C6}" srcOrd="1" destOrd="0" presId="urn:microsoft.com/office/officeart/2005/8/layout/vProcess5"/>
    <dgm:cxn modelId="{9E6821EE-C2B2-4E2D-8C9F-64A660D6DC67}" type="presParOf" srcId="{EF3BB6CB-F9FE-4F24-AD5B-6DE37BFFCF4C}" destId="{F0F65466-CB40-4F34-B32D-D8F229244A91}" srcOrd="2" destOrd="0" presId="urn:microsoft.com/office/officeart/2005/8/layout/vProcess5"/>
    <dgm:cxn modelId="{B688DDB2-11D5-4676-A4DF-384248B200A6}" type="presParOf" srcId="{EF3BB6CB-F9FE-4F24-AD5B-6DE37BFFCF4C}" destId="{F67D50E3-2207-4FF8-86EF-0DAE351705DE}" srcOrd="3" destOrd="0" presId="urn:microsoft.com/office/officeart/2005/8/layout/vProcess5"/>
    <dgm:cxn modelId="{835F6E04-2378-455B-AFAA-76E9CBC00F0A}" type="presParOf" srcId="{EF3BB6CB-F9FE-4F24-AD5B-6DE37BFFCF4C}" destId="{F13FF378-C85D-446A-8D85-32A796CC413C}" srcOrd="4" destOrd="0" presId="urn:microsoft.com/office/officeart/2005/8/layout/vProcess5"/>
    <dgm:cxn modelId="{083FC752-1373-402C-90CF-5ED1B4E895A8}" type="presParOf" srcId="{EF3BB6CB-F9FE-4F24-AD5B-6DE37BFFCF4C}" destId="{BF5A13D2-334B-4B47-A60E-E70298D85CB8}" srcOrd="5" destOrd="0" presId="urn:microsoft.com/office/officeart/2005/8/layout/vProcess5"/>
    <dgm:cxn modelId="{97911D5F-A4F5-42D0-9BF8-2AE3EE91C30C}" type="presParOf" srcId="{EF3BB6CB-F9FE-4F24-AD5B-6DE37BFFCF4C}" destId="{05AEDC66-0E4A-41EA-9824-436BD89E61F4}" srcOrd="6" destOrd="0" presId="urn:microsoft.com/office/officeart/2005/8/layout/vProcess5"/>
    <dgm:cxn modelId="{AD23B08D-33EE-419E-917F-8AEEBDD507AB}" type="presParOf" srcId="{EF3BB6CB-F9FE-4F24-AD5B-6DE37BFFCF4C}" destId="{B1C2D481-8AF0-4BE5-824A-6254CD872A53}" srcOrd="7" destOrd="0" presId="urn:microsoft.com/office/officeart/2005/8/layout/vProcess5"/>
    <dgm:cxn modelId="{CF9A3B30-8A8A-454D-8116-0940E063B03A}" type="presParOf" srcId="{EF3BB6CB-F9FE-4F24-AD5B-6DE37BFFCF4C}" destId="{93F81E89-4C0E-41F9-89E1-E99025F40D85}"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80F6-BDF1-44E7-AAE8-79118B4438C6}">
      <dsp:nvSpPr>
        <dsp:cNvPr id="0" name=""/>
        <dsp:cNvSpPr/>
      </dsp:nvSpPr>
      <dsp:spPr>
        <a:xfrm>
          <a:off x="0" y="0"/>
          <a:ext cx="5998266" cy="1447360"/>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Step 1</a:t>
          </a:r>
        </a:p>
        <a:p>
          <a:pPr lvl="0" algn="l" defTabSz="1244600">
            <a:lnSpc>
              <a:spcPct val="90000"/>
            </a:lnSpc>
            <a:spcBef>
              <a:spcPct val="0"/>
            </a:spcBef>
            <a:spcAft>
              <a:spcPct val="35000"/>
            </a:spcAft>
          </a:pPr>
          <a:r>
            <a:rPr lang="en-GB" sz="2300" kern="1200" dirty="0" smtClean="0"/>
            <a:t>Registration </a:t>
          </a:r>
          <a:r>
            <a:rPr lang="en-GB" sz="2300" kern="1200" dirty="0" smtClean="0"/>
            <a:t>at the time of </a:t>
          </a:r>
          <a:r>
            <a:rPr lang="en-GB" sz="2300" kern="1200" dirty="0" smtClean="0"/>
            <a:t>birth of a child on website A by Hospital</a:t>
          </a:r>
          <a:r>
            <a:rPr lang="en-GB" sz="2400" kern="1200" dirty="0" smtClean="0"/>
            <a:t>.</a:t>
          </a:r>
          <a:endParaRPr lang="en-GB" sz="2400" kern="1200" dirty="0"/>
        </a:p>
      </dsp:txBody>
      <dsp:txXfrm>
        <a:off x="0" y="0"/>
        <a:ext cx="4521234" cy="1447360"/>
      </dsp:txXfrm>
    </dsp:sp>
    <dsp:sp modelId="{F0F65466-CB40-4F34-B32D-D8F229244A91}">
      <dsp:nvSpPr>
        <dsp:cNvPr id="0" name=""/>
        <dsp:cNvSpPr/>
      </dsp:nvSpPr>
      <dsp:spPr>
        <a:xfrm>
          <a:off x="529258" y="1539762"/>
          <a:ext cx="5998266" cy="1745010"/>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Step 2</a:t>
          </a:r>
        </a:p>
        <a:p>
          <a:pPr lvl="0" algn="l" defTabSz="1244600">
            <a:lnSpc>
              <a:spcPct val="90000"/>
            </a:lnSpc>
            <a:spcBef>
              <a:spcPct val="0"/>
            </a:spcBef>
            <a:spcAft>
              <a:spcPct val="35000"/>
            </a:spcAft>
          </a:pPr>
          <a:r>
            <a:rPr lang="en-GB" sz="2000" kern="1200" dirty="0" smtClean="0"/>
            <a:t>Generation of OTP, after confirmation of OTP by guardian </a:t>
          </a:r>
          <a:r>
            <a:rPr lang="en-GB" sz="2000" b="1" kern="1200" dirty="0" smtClean="0"/>
            <a:t>account</a:t>
          </a:r>
          <a:r>
            <a:rPr lang="en-GB" sz="2000" b="0" kern="1200" dirty="0" smtClean="0"/>
            <a:t>(user id and password) generated</a:t>
          </a:r>
          <a:r>
            <a:rPr lang="en-GB" sz="2000" kern="1200" dirty="0" smtClean="0"/>
            <a:t> on website B.</a:t>
          </a:r>
          <a:endParaRPr lang="en-GB" sz="2000" kern="1200" dirty="0"/>
        </a:p>
      </dsp:txBody>
      <dsp:txXfrm>
        <a:off x="529258" y="1539762"/>
        <a:ext cx="4528223" cy="1745010"/>
      </dsp:txXfrm>
    </dsp:sp>
    <dsp:sp modelId="{F67D50E3-2207-4FF8-86EF-0DAE351705DE}">
      <dsp:nvSpPr>
        <dsp:cNvPr id="0" name=""/>
        <dsp:cNvSpPr/>
      </dsp:nvSpPr>
      <dsp:spPr>
        <a:xfrm>
          <a:off x="1058517" y="3377175"/>
          <a:ext cx="5998266" cy="1447360"/>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Step 3</a:t>
          </a:r>
        </a:p>
        <a:p>
          <a:pPr lvl="0" algn="l" defTabSz="1244600">
            <a:lnSpc>
              <a:spcPct val="90000"/>
            </a:lnSpc>
            <a:spcBef>
              <a:spcPct val="0"/>
            </a:spcBef>
            <a:spcAft>
              <a:spcPct val="35000"/>
            </a:spcAft>
          </a:pPr>
          <a:r>
            <a:rPr lang="en-GB" sz="2200" kern="1200" dirty="0" smtClean="0"/>
            <a:t>Generation of birth certificate and uploading it on </a:t>
          </a:r>
          <a:r>
            <a:rPr lang="en-GB" sz="2200" kern="1200" dirty="0" smtClean="0"/>
            <a:t>account on website B</a:t>
          </a:r>
          <a:endParaRPr lang="en-GB" sz="2200" kern="1200" dirty="0"/>
        </a:p>
      </dsp:txBody>
      <dsp:txXfrm>
        <a:off x="1058517" y="3377175"/>
        <a:ext cx="4528223" cy="1447360"/>
      </dsp:txXfrm>
    </dsp:sp>
    <dsp:sp modelId="{F13FF378-C85D-446A-8D85-32A796CC413C}">
      <dsp:nvSpPr>
        <dsp:cNvPr id="0" name=""/>
        <dsp:cNvSpPr/>
      </dsp:nvSpPr>
      <dsp:spPr>
        <a:xfrm>
          <a:off x="5057481" y="1097581"/>
          <a:ext cx="940784" cy="940784"/>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GB" sz="3600" kern="1200"/>
        </a:p>
      </dsp:txBody>
      <dsp:txXfrm>
        <a:off x="5057481" y="1097581"/>
        <a:ext cx="940784" cy="940784"/>
      </dsp:txXfrm>
    </dsp:sp>
    <dsp:sp modelId="{BF5A13D2-334B-4B47-A60E-E70298D85CB8}">
      <dsp:nvSpPr>
        <dsp:cNvPr id="0" name=""/>
        <dsp:cNvSpPr/>
      </dsp:nvSpPr>
      <dsp:spPr>
        <a:xfrm>
          <a:off x="5586740" y="2776520"/>
          <a:ext cx="940784" cy="940784"/>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GB" sz="3600" kern="1200"/>
        </a:p>
      </dsp:txBody>
      <dsp:txXfrm>
        <a:off x="5586740" y="2776520"/>
        <a:ext cx="940784" cy="9407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E5B9B-515C-4798-9131-5040FB461806}" type="datetimeFigureOut">
              <a:rPr lang="en-GB" smtClean="0"/>
              <a:pPr/>
              <a:t>12/09/2019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418F4F-3CBD-4B32-AF58-EC0221AB291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E5B9B-515C-4798-9131-5040FB461806}" type="datetimeFigureOut">
              <a:rPr lang="en-GB" smtClean="0"/>
              <a:pPr/>
              <a:t>12/09/2019</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18F4F-3CBD-4B32-AF58-EC0221AB291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28596" y="1857364"/>
            <a:ext cx="8143932" cy="2928958"/>
          </a:xfrm>
        </p:spPr>
        <p:txBody>
          <a:bodyPr>
            <a:normAutofit/>
          </a:bodyPr>
          <a:lstStyle/>
          <a:p>
            <a:r>
              <a:rPr lang="en-US" sz="2800" b="1" u="sng" dirty="0" smtClean="0">
                <a:solidFill>
                  <a:schemeClr val="tx1"/>
                </a:solidFill>
              </a:rPr>
              <a:t>Problem statement: </a:t>
            </a:r>
            <a:r>
              <a:rPr lang="en-US" sz="2800" b="1" dirty="0" smtClean="0">
                <a:solidFill>
                  <a:schemeClr val="tx1"/>
                </a:solidFill>
              </a:rPr>
              <a:t>It is difficult to carry the hard copy of original document and maintenance and submission of photocopies becomes difficult. also if we forget to bring some document, work load increases, corruption, chances of fraud and time wastage. </a:t>
            </a: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p:txBody>
      </p:sp>
      <p:sp>
        <p:nvSpPr>
          <p:cNvPr id="6" name="TextBox 5"/>
          <p:cNvSpPr txBox="1"/>
          <p:nvPr/>
        </p:nvSpPr>
        <p:spPr>
          <a:xfrm>
            <a:off x="1714480" y="5072074"/>
            <a:ext cx="5357850" cy="1107996"/>
          </a:xfrm>
          <a:prstGeom prst="rect">
            <a:avLst/>
          </a:prstGeom>
          <a:noFill/>
        </p:spPr>
        <p:txBody>
          <a:bodyPr wrap="square" rtlCol="0">
            <a:spAutoFit/>
          </a:bodyPr>
          <a:lstStyle/>
          <a:p>
            <a:r>
              <a:rPr lang="en-US" sz="2300" b="1" dirty="0" smtClean="0"/>
              <a:t>Team Leader Name :</a:t>
            </a:r>
            <a:r>
              <a:rPr lang="en-US" sz="2000" b="1" dirty="0" smtClean="0"/>
              <a:t>   </a:t>
            </a:r>
            <a:r>
              <a:rPr lang="en-US" sz="2400" b="1" dirty="0" err="1" smtClean="0">
                <a:latin typeface="Century" pitchFamily="18" charset="0"/>
              </a:rPr>
              <a:t>Rashmi</a:t>
            </a:r>
            <a:r>
              <a:rPr lang="en-US" sz="2400" b="1" dirty="0" smtClean="0">
                <a:latin typeface="Century" pitchFamily="18" charset="0"/>
              </a:rPr>
              <a:t>           			</a:t>
            </a:r>
            <a:r>
              <a:rPr lang="en-US" sz="2400" b="1" dirty="0" err="1" smtClean="0">
                <a:latin typeface="Century" pitchFamily="18" charset="0"/>
              </a:rPr>
              <a:t>Chaturvedi</a:t>
            </a:r>
            <a:endParaRPr lang="en-US" sz="2400" b="1" dirty="0" smtClean="0">
              <a:latin typeface="Century" pitchFamily="18" charset="0"/>
            </a:endParaRPr>
          </a:p>
          <a:p>
            <a:endParaRPr lang="en-IN" dirty="0">
              <a:latin typeface="Century" pitchFamily="18" charset="0"/>
            </a:endParaRPr>
          </a:p>
        </p:txBody>
      </p:sp>
      <p:sp>
        <p:nvSpPr>
          <p:cNvPr id="7" name="Title 6"/>
          <p:cNvSpPr>
            <a:spLocks noGrp="1"/>
          </p:cNvSpPr>
          <p:nvPr>
            <p:ph type="ctrTitle"/>
          </p:nvPr>
        </p:nvSpPr>
        <p:spPr>
          <a:xfrm>
            <a:off x="571472" y="214290"/>
            <a:ext cx="7772400" cy="1470025"/>
          </a:xfrm>
        </p:spPr>
        <p:txBody>
          <a:bodyPr>
            <a:normAutofit/>
          </a:bodyPr>
          <a:lstStyle/>
          <a:p>
            <a:r>
              <a:rPr lang="en-IN" sz="3600" dirty="0" smtClean="0">
                <a:ln>
                  <a:solidFill>
                    <a:schemeClr val="tx1"/>
                  </a:solidFill>
                </a:ln>
                <a:solidFill>
                  <a:srgbClr val="0070C0"/>
                </a:solidFill>
                <a:effectLst>
                  <a:outerShdw blurRad="60007" dist="310007" dir="7680000" sy="30000" kx="1300200" algn="ctr" rotWithShape="0">
                    <a:prstClr val="black">
                      <a:alpha val="32000"/>
                    </a:prstClr>
                  </a:outerShdw>
                </a:effectLst>
                <a:latin typeface="Arial Rounded MT Bold" pitchFamily="34" charset="0"/>
              </a:rPr>
              <a:t>IDEA/APPROACH DETAILS</a:t>
            </a:r>
            <a:endParaRPr lang="en-IN" sz="3600" dirty="0">
              <a:ln>
                <a:solidFill>
                  <a:schemeClr val="tx1"/>
                </a:solidFill>
              </a:ln>
              <a:solidFill>
                <a:srgbClr val="0070C0"/>
              </a:solidFill>
              <a:effectLst>
                <a:outerShdw blurRad="60007" dist="310007" dir="7680000" sy="30000" kx="1300200" algn="ctr" rotWithShape="0">
                  <a:prstClr val="black">
                    <a:alpha val="32000"/>
                  </a:prstClr>
                </a:outerShdw>
              </a:effectLst>
              <a:latin typeface="Arial Rounded MT Bold" pitchFamily="34" charset="0"/>
            </a:endParaRPr>
          </a:p>
        </p:txBody>
      </p:sp>
      <p:cxnSp>
        <p:nvCxnSpPr>
          <p:cNvPr id="9" name="Straight Connector 8"/>
          <p:cNvCxnSpPr/>
          <p:nvPr/>
        </p:nvCxnSpPr>
        <p:spPr>
          <a:xfrm>
            <a:off x="1571604" y="1285860"/>
            <a:ext cx="5643602" cy="1588"/>
          </a:xfrm>
          <a:prstGeom prst="line">
            <a:avLst/>
          </a:prstGeom>
          <a:ln>
            <a:solidFill>
              <a:schemeClr val="tx1"/>
            </a:solidFill>
          </a:ln>
          <a:effectLst>
            <a:outerShdw blurRad="76200" dir="13500000" sy="23000" kx="1200000" algn="br" rotWithShape="0">
              <a:prstClr val="black">
                <a:alpha val="2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282" y="1428736"/>
            <a:ext cx="8786874" cy="5214974"/>
          </a:xfrm>
          <a:prstGeom prst="roundRect">
            <a:avLst>
              <a:gd name="adj" fmla="val 4801"/>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 name="TextBox 2"/>
          <p:cNvSpPr txBox="1"/>
          <p:nvPr/>
        </p:nvSpPr>
        <p:spPr>
          <a:xfrm>
            <a:off x="-214314" y="285728"/>
            <a:ext cx="9572660" cy="492443"/>
          </a:xfrm>
          <a:prstGeom prst="rect">
            <a:avLst/>
          </a:prstGeom>
          <a:noFill/>
        </p:spPr>
        <p:txBody>
          <a:bodyPr wrap="square" rtlCol="0">
            <a:spAutoFit/>
          </a:bodyPr>
          <a:lstStyle/>
          <a:p>
            <a:pPr algn="ctr"/>
            <a:r>
              <a:rPr lang="en-US" sz="2600" dirty="0" smtClean="0">
                <a:ln>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DIFFERENCE BETWEEN DIGILOCKER AND DOCCLOUD</a:t>
            </a:r>
            <a:endParaRPr lang="en-IN" sz="2600" dirty="0">
              <a:ln>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endParaRPr>
          </a:p>
        </p:txBody>
      </p:sp>
      <p:cxnSp>
        <p:nvCxnSpPr>
          <p:cNvPr id="8" name="Straight Connector 7"/>
          <p:cNvCxnSpPr>
            <a:stCxn id="2" idx="0"/>
          </p:cNvCxnSpPr>
          <p:nvPr/>
        </p:nvCxnSpPr>
        <p:spPr>
          <a:xfrm rot="16200000" flipH="1">
            <a:off x="2018091" y="4018364"/>
            <a:ext cx="5214974" cy="35719"/>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928662" y="1571612"/>
            <a:ext cx="3214710" cy="461665"/>
          </a:xfrm>
          <a:prstGeom prst="rect">
            <a:avLst/>
          </a:prstGeom>
          <a:noFill/>
        </p:spPr>
        <p:txBody>
          <a:bodyPr wrap="square" rtlCol="0">
            <a:spAutoFit/>
          </a:bodyPr>
          <a:lstStyle/>
          <a:p>
            <a:pPr algn="ctr"/>
            <a:r>
              <a:rPr lang="en-US" sz="2400" dirty="0" err="1" smtClean="0">
                <a:solidFill>
                  <a:srgbClr val="FFFF00"/>
                </a:solidFill>
                <a:latin typeface="Arial Rounded MT Bold" pitchFamily="34" charset="0"/>
              </a:rPr>
              <a:t>Digilocker</a:t>
            </a:r>
            <a:endParaRPr lang="en-IN" sz="2400" dirty="0">
              <a:solidFill>
                <a:srgbClr val="FFFF00"/>
              </a:solidFill>
              <a:latin typeface="Arial Rounded MT Bold" pitchFamily="34" charset="0"/>
            </a:endParaRPr>
          </a:p>
        </p:txBody>
      </p:sp>
      <p:sp>
        <p:nvSpPr>
          <p:cNvPr id="11" name="TextBox 10"/>
          <p:cNvSpPr txBox="1"/>
          <p:nvPr/>
        </p:nvSpPr>
        <p:spPr>
          <a:xfrm>
            <a:off x="5500694" y="1571612"/>
            <a:ext cx="2571768" cy="461665"/>
          </a:xfrm>
          <a:prstGeom prst="rect">
            <a:avLst/>
          </a:prstGeom>
          <a:noFill/>
        </p:spPr>
        <p:txBody>
          <a:bodyPr wrap="square" rtlCol="0">
            <a:spAutoFit/>
          </a:bodyPr>
          <a:lstStyle/>
          <a:p>
            <a:pPr algn="ctr"/>
            <a:r>
              <a:rPr lang="en-US" sz="2400" dirty="0" err="1" smtClean="0">
                <a:solidFill>
                  <a:srgbClr val="FFFF00"/>
                </a:solidFill>
                <a:latin typeface="Arial Rounded MT Bold" pitchFamily="34" charset="0"/>
              </a:rPr>
              <a:t>DocCloud</a:t>
            </a:r>
            <a:endParaRPr lang="en-IN" dirty="0">
              <a:solidFill>
                <a:srgbClr val="FFFF00"/>
              </a:solidFill>
              <a:latin typeface="Arial Rounded MT Bold" pitchFamily="34" charset="0"/>
            </a:endParaRPr>
          </a:p>
        </p:txBody>
      </p:sp>
      <p:sp>
        <p:nvSpPr>
          <p:cNvPr id="12" name="TextBox 11"/>
          <p:cNvSpPr txBox="1"/>
          <p:nvPr/>
        </p:nvSpPr>
        <p:spPr>
          <a:xfrm>
            <a:off x="500034" y="4071942"/>
            <a:ext cx="4000528" cy="1938992"/>
          </a:xfrm>
          <a:prstGeom prst="rect">
            <a:avLst/>
          </a:prstGeom>
          <a:noFill/>
        </p:spPr>
        <p:txBody>
          <a:bodyPr wrap="square" rtlCol="0">
            <a:spAutoFit/>
          </a:bodyPr>
          <a:lstStyle/>
          <a:p>
            <a:pPr marL="342900" indent="-342900">
              <a:buAutoNum type="arabicPeriod"/>
            </a:pPr>
            <a:r>
              <a:rPr lang="en-US" sz="2400" dirty="0" smtClean="0"/>
              <a:t>Still there is lack of awareness ( In </a:t>
            </a:r>
            <a:r>
              <a:rPr lang="en-US" sz="2400" dirty="0" err="1" smtClean="0"/>
              <a:t>jabalpur</a:t>
            </a:r>
            <a:r>
              <a:rPr lang="en-US" sz="2400" dirty="0" smtClean="0"/>
              <a:t> still many people are unaware)</a:t>
            </a:r>
          </a:p>
          <a:p>
            <a:pPr marL="342900" indent="-342900"/>
            <a:endParaRPr lang="en-US" sz="2400" dirty="0" smtClean="0"/>
          </a:p>
          <a:p>
            <a:pPr marL="342900" indent="-342900"/>
            <a:r>
              <a:rPr lang="en-US" sz="2400" dirty="0" smtClean="0"/>
              <a:t>2. User oriented.</a:t>
            </a:r>
            <a:endParaRPr lang="en-IN" sz="2400" dirty="0"/>
          </a:p>
        </p:txBody>
      </p:sp>
      <p:sp>
        <p:nvSpPr>
          <p:cNvPr id="13" name="TextBox 12"/>
          <p:cNvSpPr txBox="1"/>
          <p:nvPr/>
        </p:nvSpPr>
        <p:spPr>
          <a:xfrm>
            <a:off x="4929190" y="3906758"/>
            <a:ext cx="3857652" cy="2308324"/>
          </a:xfrm>
          <a:prstGeom prst="rect">
            <a:avLst/>
          </a:prstGeom>
          <a:noFill/>
        </p:spPr>
        <p:txBody>
          <a:bodyPr wrap="square" rtlCol="0">
            <a:spAutoFit/>
          </a:bodyPr>
          <a:lstStyle/>
          <a:p>
            <a:pPr marL="342900" indent="-342900">
              <a:buAutoNum type="arabicPeriod"/>
            </a:pPr>
            <a:r>
              <a:rPr lang="en-US" sz="2400" dirty="0" smtClean="0"/>
              <a:t>No need to spread awareness. On birth of a child is a general process to make smart city.</a:t>
            </a:r>
          </a:p>
          <a:p>
            <a:pPr marL="342900" indent="-342900">
              <a:buAutoNum type="arabicPeriod"/>
            </a:pPr>
            <a:endParaRPr lang="en-US" sz="2400" dirty="0" smtClean="0"/>
          </a:p>
          <a:p>
            <a:pPr marL="342900" indent="-342900">
              <a:buAutoNum type="arabicPeriod"/>
            </a:pPr>
            <a:r>
              <a:rPr lang="en-US" sz="2400" dirty="0" smtClean="0"/>
              <a:t>System oriented.</a:t>
            </a:r>
            <a:endParaRPr lang="en-IN" sz="2400" dirty="0"/>
          </a:p>
        </p:txBody>
      </p:sp>
      <p:cxnSp>
        <p:nvCxnSpPr>
          <p:cNvPr id="15" name="Straight Connector 14"/>
          <p:cNvCxnSpPr/>
          <p:nvPr/>
        </p:nvCxnSpPr>
        <p:spPr>
          <a:xfrm>
            <a:off x="214282" y="785794"/>
            <a:ext cx="8715436" cy="1588"/>
          </a:xfrm>
          <a:prstGeom prst="line">
            <a:avLst/>
          </a:prstGeom>
          <a:ln/>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1857356" y="2000240"/>
            <a:ext cx="1357322" cy="158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6143636" y="2000240"/>
            <a:ext cx="1357322" cy="1588"/>
          </a:xfrm>
          <a:prstGeom prst="line">
            <a:avLst/>
          </a:prstGeom>
        </p:spPr>
        <p:style>
          <a:lnRef idx="2">
            <a:schemeClr val="dk1"/>
          </a:lnRef>
          <a:fillRef idx="0">
            <a:schemeClr val="dk1"/>
          </a:fillRef>
          <a:effectRef idx="1">
            <a:schemeClr val="dk1"/>
          </a:effectRef>
          <a:fontRef idx="minor">
            <a:schemeClr val="tx1"/>
          </a:fontRef>
        </p:style>
      </p:cxnSp>
      <p:pic>
        <p:nvPicPr>
          <p:cNvPr id="22" name="Picture 21" descr="images.png"/>
          <p:cNvPicPr>
            <a:picLocks noChangeAspect="1"/>
          </p:cNvPicPr>
          <p:nvPr/>
        </p:nvPicPr>
        <p:blipFill>
          <a:blip r:embed="rId2"/>
          <a:stretch>
            <a:fillRect/>
          </a:stretch>
        </p:blipFill>
        <p:spPr>
          <a:xfrm>
            <a:off x="928662" y="2500306"/>
            <a:ext cx="3106124" cy="1071570"/>
          </a:xfrm>
          <a:prstGeom prst="rect">
            <a:avLst/>
          </a:prstGeom>
          <a:ln w="38100" cap="sq">
            <a:solidFill>
              <a:srgbClr val="000000"/>
            </a:solidFill>
            <a:prstDash val="solid"/>
            <a:miter lim="800000"/>
          </a:ln>
          <a:effectLst>
            <a:outerShdw blurRad="50800" dist="38100" dir="5400000" algn="t" rotWithShape="0">
              <a:prstClr val="black">
                <a:alpha val="40000"/>
              </a:prstClr>
            </a:outerShdw>
          </a:effectLst>
        </p:spPr>
      </p:pic>
      <p:pic>
        <p:nvPicPr>
          <p:cNvPr id="24" name="Picture 23" descr="doc cloud.jpg"/>
          <p:cNvPicPr>
            <a:picLocks noChangeAspect="1"/>
          </p:cNvPicPr>
          <p:nvPr/>
        </p:nvPicPr>
        <p:blipFill>
          <a:blip r:embed="rId3"/>
          <a:stretch>
            <a:fillRect/>
          </a:stretch>
        </p:blipFill>
        <p:spPr>
          <a:xfrm>
            <a:off x="5572132" y="2519364"/>
            <a:ext cx="2571768" cy="112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Multiply 24"/>
          <p:cNvSpPr/>
          <p:nvPr/>
        </p:nvSpPr>
        <p:spPr>
          <a:xfrm>
            <a:off x="1643042" y="2643182"/>
            <a:ext cx="1928826" cy="1285884"/>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99592" y="2285992"/>
            <a:ext cx="3240360" cy="1800200"/>
          </a:xfrm>
          <a:prstGeom prst="roundRect">
            <a:avLst/>
          </a:prstGeom>
          <a:ln>
            <a:solidFill>
              <a:schemeClr val="tx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9" name="TextBox 8"/>
          <p:cNvSpPr txBox="1"/>
          <p:nvPr/>
        </p:nvSpPr>
        <p:spPr>
          <a:xfrm>
            <a:off x="1403648" y="2428868"/>
            <a:ext cx="2232248" cy="461665"/>
          </a:xfrm>
          <a:prstGeom prst="rect">
            <a:avLst/>
          </a:prstGeom>
          <a:noFill/>
        </p:spPr>
        <p:txBody>
          <a:bodyPr wrap="square" rtlCol="0">
            <a:spAutoFit/>
          </a:bodyPr>
          <a:lstStyle/>
          <a:p>
            <a:pPr algn="ctr"/>
            <a:r>
              <a:rPr lang="en-GB" sz="2400" dirty="0" smtClean="0">
                <a:ln>
                  <a:solidFill>
                    <a:schemeClr val="tx1"/>
                  </a:solidFill>
                </a:ln>
                <a:solidFill>
                  <a:schemeClr val="bg1"/>
                </a:solidFill>
                <a:effectLst>
                  <a:outerShdw blurRad="38100" dist="38100" dir="2700000" algn="tl">
                    <a:srgbClr val="000000">
                      <a:alpha val="43137"/>
                    </a:srgbClr>
                  </a:outerShdw>
                </a:effectLst>
                <a:latin typeface="Arial Rounded MT Bold" pitchFamily="34" charset="0"/>
              </a:rPr>
              <a:t>Hospital </a:t>
            </a:r>
            <a:endParaRPr lang="en-GB" sz="2000" dirty="0">
              <a:ln>
                <a:solidFill>
                  <a:schemeClr val="tx1"/>
                </a:solidFill>
              </a:ln>
              <a:solidFill>
                <a:schemeClr val="bg1"/>
              </a:solidFill>
              <a:effectLst>
                <a:outerShdw blurRad="38100" dist="38100" dir="2700000" algn="tl">
                  <a:srgbClr val="000000">
                    <a:alpha val="43137"/>
                  </a:srgbClr>
                </a:outerShdw>
              </a:effectLst>
              <a:latin typeface="Arial Rounded MT Bold" pitchFamily="34" charset="0"/>
            </a:endParaRPr>
          </a:p>
        </p:txBody>
      </p:sp>
      <p:cxnSp>
        <p:nvCxnSpPr>
          <p:cNvPr id="11" name="Straight Connector 10"/>
          <p:cNvCxnSpPr/>
          <p:nvPr/>
        </p:nvCxnSpPr>
        <p:spPr>
          <a:xfrm>
            <a:off x="899592" y="2928934"/>
            <a:ext cx="3240360"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4857752" y="2285992"/>
            <a:ext cx="3240360" cy="1800200"/>
          </a:xfrm>
          <a:prstGeom prst="roundRect">
            <a:avLst/>
          </a:prstGeom>
          <a:ln>
            <a:solidFill>
              <a:schemeClr val="tx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3" name="TextBox 12"/>
          <p:cNvSpPr txBox="1"/>
          <p:nvPr/>
        </p:nvSpPr>
        <p:spPr>
          <a:xfrm>
            <a:off x="5286380" y="2395831"/>
            <a:ext cx="2232248" cy="461665"/>
          </a:xfrm>
          <a:prstGeom prst="rect">
            <a:avLst/>
          </a:prstGeom>
          <a:noFill/>
        </p:spPr>
        <p:txBody>
          <a:bodyPr wrap="square" rtlCol="0">
            <a:spAutoFit/>
          </a:bodyPr>
          <a:lstStyle/>
          <a:p>
            <a:pPr algn="ctr"/>
            <a:r>
              <a:rPr lang="en-GB" sz="2400" dirty="0" smtClean="0">
                <a:ln>
                  <a:solidFill>
                    <a:schemeClr val="tx1"/>
                  </a:solidFill>
                </a:ln>
                <a:solidFill>
                  <a:schemeClr val="bg1"/>
                </a:solidFill>
                <a:effectLst>
                  <a:outerShdw blurRad="38100" dist="38100" dir="2700000" algn="tl">
                    <a:srgbClr val="000000">
                      <a:alpha val="43137"/>
                    </a:srgbClr>
                  </a:outerShdw>
                </a:effectLst>
                <a:latin typeface="Arial Rounded MT Bold" pitchFamily="34" charset="0"/>
              </a:rPr>
              <a:t>Login </a:t>
            </a:r>
            <a:endParaRPr lang="en-GB" sz="2000" dirty="0">
              <a:ln>
                <a:solidFill>
                  <a:schemeClr val="tx1"/>
                </a:solidFill>
              </a:ln>
              <a:solidFill>
                <a:schemeClr val="bg1"/>
              </a:solidFill>
              <a:effectLst>
                <a:outerShdw blurRad="38100" dist="38100" dir="2700000" algn="tl">
                  <a:srgbClr val="000000">
                    <a:alpha val="43137"/>
                  </a:srgbClr>
                </a:outerShdw>
              </a:effectLst>
              <a:latin typeface="Arial Rounded MT Bold" pitchFamily="34" charset="0"/>
            </a:endParaRPr>
          </a:p>
        </p:txBody>
      </p:sp>
      <p:cxnSp>
        <p:nvCxnSpPr>
          <p:cNvPr id="14" name="Straight Connector 13"/>
          <p:cNvCxnSpPr/>
          <p:nvPr/>
        </p:nvCxnSpPr>
        <p:spPr>
          <a:xfrm>
            <a:off x="4857752" y="2928934"/>
            <a:ext cx="324036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2555776" y="1568223"/>
            <a:ext cx="4248472" cy="646331"/>
          </a:xfrm>
          <a:prstGeom prst="rect">
            <a:avLst/>
          </a:prstGeom>
          <a:noFill/>
        </p:spPr>
        <p:txBody>
          <a:bodyPr wrap="square" rtlCol="0">
            <a:spAutoFit/>
          </a:bodyPr>
          <a:lstStyle/>
          <a:p>
            <a:pPr algn="ctr"/>
            <a:r>
              <a:rPr lang="en-GB" sz="3600" dirty="0" smtClean="0">
                <a:ln>
                  <a:solidFill>
                    <a:schemeClr val="tx1"/>
                  </a:solidFill>
                </a:ln>
                <a:solidFill>
                  <a:schemeClr val="accent6">
                    <a:lumMod val="75000"/>
                  </a:schemeClr>
                </a:solidFill>
                <a:effectLst>
                  <a:outerShdw blurRad="60007" dist="310007" dir="7680000" sy="30000" kx="1300200" algn="ctr" rotWithShape="0">
                    <a:prstClr val="black">
                      <a:alpha val="32000"/>
                    </a:prstClr>
                  </a:outerShdw>
                </a:effectLst>
                <a:latin typeface="Century Gothic" pitchFamily="34" charset="0"/>
              </a:rPr>
              <a:t>Website </a:t>
            </a:r>
            <a:endParaRPr lang="en-GB" sz="3600" dirty="0">
              <a:ln>
                <a:solidFill>
                  <a:schemeClr val="tx1"/>
                </a:solidFill>
              </a:ln>
              <a:solidFill>
                <a:schemeClr val="accent6">
                  <a:lumMod val="75000"/>
                </a:schemeClr>
              </a:solidFill>
              <a:effectLst>
                <a:outerShdw blurRad="60007" dist="310007" dir="7680000" sy="30000" kx="1300200" algn="ctr" rotWithShape="0">
                  <a:prstClr val="black">
                    <a:alpha val="32000"/>
                  </a:prstClr>
                </a:outerShdw>
              </a:effectLst>
              <a:latin typeface="Century Gothic" pitchFamily="34" charset="0"/>
            </a:endParaRPr>
          </a:p>
        </p:txBody>
      </p:sp>
      <p:cxnSp>
        <p:nvCxnSpPr>
          <p:cNvPr id="17" name="Straight Connector 16"/>
          <p:cNvCxnSpPr/>
          <p:nvPr/>
        </p:nvCxnSpPr>
        <p:spPr>
          <a:xfrm rot="5400000">
            <a:off x="-2064515" y="3960225"/>
            <a:ext cx="4953162" cy="3306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33344" y="1500174"/>
            <a:ext cx="8353498"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395536" y="6453336"/>
            <a:ext cx="8424936"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flipH="1">
            <a:off x="6327076" y="3959940"/>
            <a:ext cx="4953162" cy="33630"/>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2627784" y="925281"/>
            <a:ext cx="4104456" cy="646331"/>
          </a:xfrm>
          <a:prstGeom prst="rect">
            <a:avLst/>
          </a:prstGeom>
          <a:noFill/>
        </p:spPr>
        <p:txBody>
          <a:bodyPr wrap="square" rtlCol="0">
            <a:spAutoFit/>
          </a:bodyPr>
          <a:lstStyle/>
          <a:p>
            <a:pPr algn="ctr"/>
            <a:r>
              <a:rPr lang="en-GB" sz="3600" dirty="0" smtClean="0">
                <a:ln>
                  <a:solidFill>
                    <a:schemeClr val="bg1"/>
                  </a:solidFill>
                </a:ln>
                <a:solidFill>
                  <a:srgbClr val="002060"/>
                </a:solidFill>
                <a:effectLst>
                  <a:outerShdw blurRad="60007" dist="310007" dir="7680000" sy="30000" kx="1300200" algn="ctr" rotWithShape="0">
                    <a:prstClr val="black">
                      <a:alpha val="32000"/>
                    </a:prstClr>
                  </a:outerShdw>
                </a:effectLst>
                <a:latin typeface="Arial Rounded MT Bold" pitchFamily="34" charset="0"/>
              </a:rPr>
              <a:t>Use case</a:t>
            </a:r>
            <a:endParaRPr lang="en-GB" sz="3600" dirty="0">
              <a:ln>
                <a:solidFill>
                  <a:schemeClr val="bg1"/>
                </a:solidFill>
              </a:ln>
              <a:solidFill>
                <a:srgbClr val="002060"/>
              </a:solidFill>
              <a:effectLst>
                <a:outerShdw blurRad="60007" dist="310007" dir="7680000" sy="30000" kx="1300200" algn="ctr" rotWithShape="0">
                  <a:prstClr val="black">
                    <a:alpha val="32000"/>
                  </a:prstClr>
                </a:outerShdw>
              </a:effectLst>
              <a:latin typeface="Arial Rounded MT Bold" pitchFamily="34" charset="0"/>
            </a:endParaRPr>
          </a:p>
        </p:txBody>
      </p:sp>
      <p:sp>
        <p:nvSpPr>
          <p:cNvPr id="16" name="Rounded Rectangle 15"/>
          <p:cNvSpPr/>
          <p:nvPr/>
        </p:nvSpPr>
        <p:spPr>
          <a:xfrm>
            <a:off x="857224" y="4357694"/>
            <a:ext cx="3240360" cy="1800200"/>
          </a:xfrm>
          <a:prstGeom prst="roundRect">
            <a:avLst/>
          </a:prstGeom>
          <a:ln>
            <a:solidFill>
              <a:schemeClr val="tx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8" name="Rounded Rectangle 17"/>
          <p:cNvSpPr/>
          <p:nvPr/>
        </p:nvSpPr>
        <p:spPr>
          <a:xfrm>
            <a:off x="4929190" y="4357694"/>
            <a:ext cx="3240360" cy="1800200"/>
          </a:xfrm>
          <a:prstGeom prst="roundRect">
            <a:avLst/>
          </a:prstGeom>
          <a:ln>
            <a:solidFill>
              <a:schemeClr val="tx1"/>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20" name="TextBox 19"/>
          <p:cNvSpPr txBox="1"/>
          <p:nvPr/>
        </p:nvSpPr>
        <p:spPr>
          <a:xfrm>
            <a:off x="1785918" y="4500570"/>
            <a:ext cx="1428760" cy="461665"/>
          </a:xfrm>
          <a:prstGeom prst="rect">
            <a:avLst/>
          </a:prstGeom>
          <a:noFill/>
        </p:spPr>
        <p:txBody>
          <a:bodyPr wrap="square" rtlCol="0">
            <a:spAutoFit/>
          </a:bodyPr>
          <a:lstStyle/>
          <a:p>
            <a:r>
              <a:rPr lang="en-IN" sz="2400" dirty="0" smtClean="0">
                <a:ln>
                  <a:solidFill>
                    <a:sysClr val="windowText" lastClr="000000"/>
                  </a:solidFill>
                </a:ln>
                <a:solidFill>
                  <a:schemeClr val="bg1"/>
                </a:solidFill>
                <a:effectLst>
                  <a:outerShdw blurRad="38100" dist="38100" dir="2700000" algn="tl">
                    <a:srgbClr val="000000">
                      <a:alpha val="43137"/>
                    </a:srgbClr>
                  </a:outerShdw>
                </a:effectLst>
                <a:latin typeface="Arial Rounded MT Bold" pitchFamily="34" charset="0"/>
              </a:rPr>
              <a:t>Upload </a:t>
            </a:r>
            <a:endParaRPr lang="en-IN" dirty="0">
              <a:ln>
                <a:solidFill>
                  <a:sysClr val="windowText" lastClr="000000"/>
                </a:solidFill>
              </a:ln>
              <a:solidFill>
                <a:schemeClr val="bg1"/>
              </a:solidFill>
              <a:effectLst>
                <a:outerShdw blurRad="38100" dist="38100" dir="2700000" algn="tl">
                  <a:srgbClr val="000000">
                    <a:alpha val="43137"/>
                  </a:srgbClr>
                </a:outerShdw>
              </a:effectLst>
              <a:latin typeface="Arial Rounded MT Bold" pitchFamily="34" charset="0"/>
            </a:endParaRPr>
          </a:p>
        </p:txBody>
      </p:sp>
      <p:sp>
        <p:nvSpPr>
          <p:cNvPr id="21" name="TextBox 20"/>
          <p:cNvSpPr txBox="1"/>
          <p:nvPr/>
        </p:nvSpPr>
        <p:spPr>
          <a:xfrm>
            <a:off x="5715008" y="4467533"/>
            <a:ext cx="1643074" cy="461665"/>
          </a:xfrm>
          <a:prstGeom prst="rect">
            <a:avLst/>
          </a:prstGeom>
          <a:noFill/>
        </p:spPr>
        <p:txBody>
          <a:bodyPr wrap="square" rtlCol="0">
            <a:spAutoFit/>
          </a:bodyPr>
          <a:lstStyle/>
          <a:p>
            <a:pPr algn="ctr"/>
            <a:r>
              <a:rPr lang="en-IN" sz="2400" dirty="0" smtClean="0">
                <a:ln>
                  <a:solidFill>
                    <a:sysClr val="windowText" lastClr="000000"/>
                  </a:solidFill>
                </a:ln>
                <a:solidFill>
                  <a:schemeClr val="bg1"/>
                </a:solidFill>
                <a:effectLst>
                  <a:outerShdw blurRad="38100" dist="38100" dir="2700000" algn="tl">
                    <a:srgbClr val="000000">
                      <a:alpha val="43137"/>
                    </a:srgbClr>
                  </a:outerShdw>
                </a:effectLst>
                <a:latin typeface="Arial Rounded MT Bold" pitchFamily="34" charset="0"/>
              </a:rPr>
              <a:t>Search</a:t>
            </a:r>
            <a:r>
              <a:rPr lang="en-IN" sz="2400" dirty="0" smtClean="0">
                <a:ln>
                  <a:solidFill>
                    <a:sysClr val="windowText" lastClr="000000"/>
                  </a:solidFill>
                </a:ln>
                <a:solidFill>
                  <a:schemeClr val="bg1"/>
                </a:solidFill>
                <a:effectLst>
                  <a:outerShdw blurRad="38100" dist="38100" dir="2700000" algn="tl">
                    <a:srgbClr val="000000">
                      <a:alpha val="43137"/>
                    </a:srgbClr>
                  </a:outerShdw>
                </a:effectLst>
              </a:rPr>
              <a:t> </a:t>
            </a:r>
            <a:endParaRPr lang="en-IN" sz="2400" dirty="0">
              <a:ln>
                <a:solidFill>
                  <a:sysClr val="windowText" lastClr="000000"/>
                </a:solidFill>
              </a:ln>
              <a:solidFill>
                <a:schemeClr val="bg1"/>
              </a:solidFill>
              <a:effectLst>
                <a:outerShdw blurRad="38100" dist="38100" dir="2700000" algn="tl">
                  <a:srgbClr val="000000">
                    <a:alpha val="43137"/>
                  </a:srgbClr>
                </a:outerShdw>
              </a:effectLst>
            </a:endParaRPr>
          </a:p>
        </p:txBody>
      </p:sp>
      <p:cxnSp>
        <p:nvCxnSpPr>
          <p:cNvPr id="24" name="Straight Connector 23"/>
          <p:cNvCxnSpPr/>
          <p:nvPr/>
        </p:nvCxnSpPr>
        <p:spPr>
          <a:xfrm>
            <a:off x="857224" y="5000636"/>
            <a:ext cx="324036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929190" y="5000636"/>
            <a:ext cx="3240360" cy="0"/>
          </a:xfrm>
          <a:prstGeom prst="line">
            <a:avLst/>
          </a:prstGeom>
        </p:spPr>
        <p:style>
          <a:lnRef idx="3">
            <a:schemeClr val="accent1"/>
          </a:lnRef>
          <a:fillRef idx="0">
            <a:schemeClr val="accent1"/>
          </a:fillRef>
          <a:effectRef idx="2">
            <a:schemeClr val="accent1"/>
          </a:effectRef>
          <a:fontRef idx="minor">
            <a:schemeClr val="tx1"/>
          </a:fontRef>
        </p:style>
      </p:cxnSp>
      <p:pic>
        <p:nvPicPr>
          <p:cNvPr id="27" name="Picture 26" descr="SSecurity1.png"/>
          <p:cNvPicPr>
            <a:picLocks noChangeAspect="1"/>
          </p:cNvPicPr>
          <p:nvPr/>
        </p:nvPicPr>
        <p:blipFill>
          <a:blip r:embed="rId2"/>
          <a:stretch>
            <a:fillRect/>
          </a:stretch>
        </p:blipFill>
        <p:spPr>
          <a:xfrm>
            <a:off x="6000760" y="3071810"/>
            <a:ext cx="1000132" cy="909635"/>
          </a:xfrm>
          <a:prstGeom prst="rect">
            <a:avLst/>
          </a:prstGeom>
          <a:effectLst>
            <a:softEdge rad="31750"/>
          </a:effectLst>
        </p:spPr>
      </p:pic>
      <p:pic>
        <p:nvPicPr>
          <p:cNvPr id="1028" name="Picture 4" descr="C:\Users\s14\AppData\Local\Microsoft\Windows\INetCache\IE\TUHKFVKF\cover512x512-216d7ecb64c7416c89069821653f0c98[1].jpg"/>
          <p:cNvPicPr>
            <a:picLocks noChangeAspect="1" noChangeArrowheads="1"/>
          </p:cNvPicPr>
          <p:nvPr/>
        </p:nvPicPr>
        <p:blipFill>
          <a:blip r:embed="rId3" cstate="print"/>
          <a:srcRect/>
          <a:stretch>
            <a:fillRect/>
          </a:stretch>
        </p:blipFill>
        <p:spPr bwMode="auto">
          <a:xfrm>
            <a:off x="2000232" y="3143248"/>
            <a:ext cx="1000132" cy="785818"/>
          </a:xfrm>
          <a:prstGeom prst="rect">
            <a:avLst/>
          </a:prstGeom>
          <a:noFill/>
          <a:effectLst>
            <a:softEdge rad="31750"/>
          </a:effectLst>
        </p:spPr>
      </p:pic>
      <p:pic>
        <p:nvPicPr>
          <p:cNvPr id="29" name="Picture 28" descr="download.png"/>
          <p:cNvPicPr>
            <a:picLocks noChangeAspect="1"/>
          </p:cNvPicPr>
          <p:nvPr/>
        </p:nvPicPr>
        <p:blipFill>
          <a:blip r:embed="rId4"/>
          <a:stretch>
            <a:fillRect/>
          </a:stretch>
        </p:blipFill>
        <p:spPr>
          <a:xfrm>
            <a:off x="6143636" y="5143512"/>
            <a:ext cx="857256" cy="857256"/>
          </a:xfrm>
          <a:prstGeom prst="rect">
            <a:avLst/>
          </a:prstGeom>
          <a:effectLst>
            <a:softEdge rad="127000"/>
          </a:effectLst>
        </p:spPr>
      </p:pic>
      <p:pic>
        <p:nvPicPr>
          <p:cNvPr id="30" name="Picture 29" descr="images.jpg"/>
          <p:cNvPicPr>
            <a:picLocks noChangeAspect="1"/>
          </p:cNvPicPr>
          <p:nvPr/>
        </p:nvPicPr>
        <p:blipFill>
          <a:blip r:embed="rId5"/>
          <a:stretch>
            <a:fillRect/>
          </a:stretch>
        </p:blipFill>
        <p:spPr>
          <a:xfrm>
            <a:off x="1928794" y="5143512"/>
            <a:ext cx="1000132" cy="928694"/>
          </a:xfrm>
          <a:prstGeom prst="rect">
            <a:avLst/>
          </a:prstGeom>
          <a:effectLst>
            <a:softEdge rad="31750"/>
          </a:effectLst>
        </p:spPr>
      </p:pic>
      <p:sp>
        <p:nvSpPr>
          <p:cNvPr id="38" name="TextBox 37"/>
          <p:cNvSpPr txBox="1"/>
          <p:nvPr/>
        </p:nvSpPr>
        <p:spPr>
          <a:xfrm>
            <a:off x="2143108" y="285728"/>
            <a:ext cx="5500726" cy="584775"/>
          </a:xfrm>
          <a:prstGeom prst="rect">
            <a:avLst/>
          </a:prstGeom>
          <a:noFill/>
        </p:spPr>
        <p:txBody>
          <a:bodyPr wrap="square" rtlCol="0">
            <a:spAutoFit/>
          </a:bodyPr>
          <a:lstStyle/>
          <a:p>
            <a:pPr algn="ctr"/>
            <a:r>
              <a:rPr lang="en-IN" sz="3200" dirty="0" smtClean="0">
                <a:ln>
                  <a:solidFill>
                    <a:schemeClr val="tx1"/>
                  </a:solidFill>
                </a:ln>
                <a:solidFill>
                  <a:srgbClr val="002060"/>
                </a:solidFill>
                <a:effectLst>
                  <a:outerShdw blurRad="60007" dist="310007" dir="7680000" sy="30000" kx="1300200" algn="ctr" rotWithShape="0">
                    <a:prstClr val="black">
                      <a:alpha val="32000"/>
                    </a:prstClr>
                  </a:outerShdw>
                </a:effectLst>
                <a:latin typeface="Arial Rounded MT Bold" pitchFamily="34" charset="0"/>
              </a:rPr>
              <a:t>IDEA/APPROACH DETAILS</a:t>
            </a:r>
            <a:endParaRPr lang="en-IN" sz="3200" dirty="0"/>
          </a:p>
        </p:txBody>
      </p:sp>
      <p:cxnSp>
        <p:nvCxnSpPr>
          <p:cNvPr id="46" name="Straight Connector 45"/>
          <p:cNvCxnSpPr/>
          <p:nvPr/>
        </p:nvCxnSpPr>
        <p:spPr>
          <a:xfrm>
            <a:off x="2285984" y="857232"/>
            <a:ext cx="5143536" cy="1588"/>
          </a:xfrm>
          <a:prstGeom prst="line">
            <a:avLst/>
          </a:prstGeom>
          <a:ln>
            <a:solidFill>
              <a:schemeClr val="tx1">
                <a:lumMod val="75000"/>
                <a:lumOff val="25000"/>
              </a:schemeClr>
            </a:solidFill>
          </a:ln>
          <a:effectLst>
            <a:outerShdw blurRad="76200" dir="13500000" sy="23000" kx="1200000" algn="br" rotWithShape="0">
              <a:prstClr val="black">
                <a:alpha val="2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496" y="529516"/>
            <a:ext cx="2016224"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GB" sz="27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Website </a:t>
            </a:r>
            <a:endParaRPr lang="en-GB" sz="27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TextBox 15"/>
          <p:cNvSpPr txBox="1"/>
          <p:nvPr/>
        </p:nvSpPr>
        <p:spPr>
          <a:xfrm>
            <a:off x="3851920" y="529516"/>
            <a:ext cx="252028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GB" sz="27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Account Id</a:t>
            </a:r>
            <a:endParaRPr lang="en-GB" sz="27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Rounded Rectangle 17"/>
          <p:cNvSpPr/>
          <p:nvPr/>
        </p:nvSpPr>
        <p:spPr>
          <a:xfrm>
            <a:off x="107504" y="980728"/>
            <a:ext cx="1872208" cy="576064"/>
          </a:xfrm>
          <a:prstGeom prst="round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700" dirty="0" smtClean="0">
                <a:solidFill>
                  <a:srgbClr val="002060"/>
                </a:solidFill>
                <a:latin typeface="Arial Rounded MT Bold" pitchFamily="34" charset="0"/>
              </a:rPr>
              <a:t>Website of NNJ</a:t>
            </a:r>
            <a:endParaRPr lang="en-GB" sz="1700" dirty="0">
              <a:solidFill>
                <a:srgbClr val="002060"/>
              </a:solidFill>
              <a:latin typeface="Arial Rounded MT Bold" pitchFamily="34" charset="0"/>
            </a:endParaRPr>
          </a:p>
        </p:txBody>
      </p:sp>
      <p:sp>
        <p:nvSpPr>
          <p:cNvPr id="19" name="Rounded Rectangle 18"/>
          <p:cNvSpPr/>
          <p:nvPr/>
        </p:nvSpPr>
        <p:spPr>
          <a:xfrm>
            <a:off x="3563888" y="980728"/>
            <a:ext cx="3168352" cy="2160240"/>
          </a:xfrm>
          <a:prstGeom prst="roundRect">
            <a:avLst>
              <a:gd name="adj" fmla="val 2544"/>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ln>
                <a:solidFill>
                  <a:schemeClr val="tx1"/>
                </a:solidFill>
              </a:ln>
            </a:endParaRPr>
          </a:p>
        </p:txBody>
      </p:sp>
      <p:sp>
        <p:nvSpPr>
          <p:cNvPr id="20" name="TextBox 19"/>
          <p:cNvSpPr txBox="1"/>
          <p:nvPr/>
        </p:nvSpPr>
        <p:spPr>
          <a:xfrm>
            <a:off x="3923928" y="1052736"/>
            <a:ext cx="2304256" cy="400110"/>
          </a:xfrm>
          <a:prstGeom prst="rect">
            <a:avLst/>
          </a:prstGeom>
          <a:noFill/>
        </p:spPr>
        <p:txBody>
          <a:bodyPr wrap="square" rtlCol="0">
            <a:spAutoFit/>
          </a:bodyPr>
          <a:lstStyle/>
          <a:p>
            <a:pPr algn="ctr"/>
            <a:r>
              <a:rPr lang="en-GB" sz="2000" dirty="0" smtClean="0">
                <a:solidFill>
                  <a:srgbClr val="FFFF00"/>
                </a:solidFill>
                <a:latin typeface="Arial Rounded MT Bold" pitchFamily="34" charset="0"/>
              </a:rPr>
              <a:t>Unique Account</a:t>
            </a:r>
            <a:endParaRPr lang="en-GB" sz="2000" dirty="0">
              <a:solidFill>
                <a:srgbClr val="FFFF00"/>
              </a:solidFill>
              <a:latin typeface="Arial Rounded MT Bold" pitchFamily="34" charset="0"/>
            </a:endParaRPr>
          </a:p>
        </p:txBody>
      </p:sp>
      <p:sp>
        <p:nvSpPr>
          <p:cNvPr id="21" name="Rounded Rectangle 20"/>
          <p:cNvSpPr/>
          <p:nvPr/>
        </p:nvSpPr>
        <p:spPr>
          <a:xfrm>
            <a:off x="3779912" y="1556792"/>
            <a:ext cx="2592288" cy="1296144"/>
          </a:xfrm>
          <a:prstGeom prst="roundRect">
            <a:avLst/>
          </a:prstGeom>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GB" dirty="0" smtClean="0"/>
          </a:p>
          <a:p>
            <a:r>
              <a:rPr lang="en-GB" dirty="0" smtClean="0">
                <a:latin typeface="Arial Rounded MT Bold" pitchFamily="34" charset="0"/>
              </a:rPr>
              <a:t>Doc 1</a:t>
            </a:r>
          </a:p>
          <a:p>
            <a:r>
              <a:rPr lang="en-GB" dirty="0" smtClean="0">
                <a:latin typeface="Arial Rounded MT Bold" pitchFamily="34" charset="0"/>
              </a:rPr>
              <a:t>Doc 2</a:t>
            </a:r>
          </a:p>
          <a:p>
            <a:r>
              <a:rPr lang="en-GB" dirty="0" smtClean="0">
                <a:latin typeface="Arial Rounded MT Bold" pitchFamily="34" charset="0"/>
              </a:rPr>
              <a:t>Doc 3</a:t>
            </a:r>
          </a:p>
          <a:p>
            <a:r>
              <a:rPr lang="en-GB" dirty="0" smtClean="0">
                <a:latin typeface="Arial Rounded MT Bold" pitchFamily="34" charset="0"/>
              </a:rPr>
              <a:t>Doc 4</a:t>
            </a:r>
          </a:p>
          <a:p>
            <a:pPr algn="ctr"/>
            <a:endParaRPr lang="en-GB" dirty="0"/>
          </a:p>
        </p:txBody>
      </p:sp>
      <p:cxnSp>
        <p:nvCxnSpPr>
          <p:cNvPr id="28" name="Straight Arrow Connector 27"/>
          <p:cNvCxnSpPr/>
          <p:nvPr/>
        </p:nvCxnSpPr>
        <p:spPr>
          <a:xfrm>
            <a:off x="2051720" y="1268760"/>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ounded Rectangle 42"/>
          <p:cNvSpPr/>
          <p:nvPr/>
        </p:nvSpPr>
        <p:spPr>
          <a:xfrm>
            <a:off x="251520" y="4581128"/>
            <a:ext cx="2448272" cy="2132856"/>
          </a:xfrm>
          <a:prstGeom prst="round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smtClean="0"/>
          </a:p>
          <a:p>
            <a:pPr algn="ctr"/>
            <a:r>
              <a:rPr lang="en-GB" sz="1600" dirty="0" smtClean="0">
                <a:solidFill>
                  <a:schemeClr val="bg1">
                    <a:lumMod val="95000"/>
                  </a:schemeClr>
                </a:solidFill>
                <a:latin typeface="Arial Rounded MT Bold" pitchFamily="34" charset="0"/>
              </a:rPr>
              <a:t>All the task of uploading documents are only done by related government agencies only</a:t>
            </a:r>
            <a:endParaRPr lang="en-GB" sz="1600" dirty="0">
              <a:solidFill>
                <a:schemeClr val="bg1">
                  <a:lumMod val="95000"/>
                </a:schemeClr>
              </a:solidFill>
              <a:latin typeface="Arial Rounded MT Bold" pitchFamily="34" charset="0"/>
            </a:endParaRPr>
          </a:p>
        </p:txBody>
      </p:sp>
      <p:sp>
        <p:nvSpPr>
          <p:cNvPr id="44" name="TextBox 43"/>
          <p:cNvSpPr txBox="1"/>
          <p:nvPr/>
        </p:nvSpPr>
        <p:spPr>
          <a:xfrm>
            <a:off x="467544" y="4653136"/>
            <a:ext cx="2160240" cy="369332"/>
          </a:xfrm>
          <a:prstGeom prst="rect">
            <a:avLst/>
          </a:prstGeom>
          <a:noFill/>
        </p:spPr>
        <p:txBody>
          <a:bodyPr wrap="square" rtlCol="0">
            <a:spAutoFit/>
          </a:bodyPr>
          <a:lstStyle/>
          <a:p>
            <a:r>
              <a:rPr lang="en-GB" dirty="0" smtClean="0">
                <a:solidFill>
                  <a:srgbClr val="FFFF00"/>
                </a:solidFill>
                <a:latin typeface="Arial Rounded MT Bold" pitchFamily="34" charset="0"/>
              </a:rPr>
              <a:t>Uploading phase</a:t>
            </a:r>
            <a:endParaRPr lang="en-GB" dirty="0">
              <a:solidFill>
                <a:srgbClr val="FFFF00"/>
              </a:solidFill>
              <a:latin typeface="Arial Rounded MT Bold" pitchFamily="34" charset="0"/>
            </a:endParaRPr>
          </a:p>
        </p:txBody>
      </p:sp>
      <p:sp>
        <p:nvSpPr>
          <p:cNvPr id="45" name="Cloud Callout 44"/>
          <p:cNvSpPr/>
          <p:nvPr/>
        </p:nvSpPr>
        <p:spPr>
          <a:xfrm rot="10800000">
            <a:off x="2699792" y="3356990"/>
            <a:ext cx="3456384" cy="1008113"/>
          </a:xfrm>
          <a:prstGeom prst="cloudCallout">
            <a:avLst>
              <a:gd name="adj1" fmla="val -30400"/>
              <a:gd name="adj2" fmla="val 63893"/>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46" name="TextBox 45"/>
          <p:cNvSpPr txBox="1"/>
          <p:nvPr/>
        </p:nvSpPr>
        <p:spPr>
          <a:xfrm>
            <a:off x="3275856" y="3574757"/>
            <a:ext cx="2592288" cy="646331"/>
          </a:xfrm>
          <a:prstGeom prst="rect">
            <a:avLst/>
          </a:prstGeom>
          <a:noFill/>
        </p:spPr>
        <p:txBody>
          <a:bodyPr wrap="square" rtlCol="0">
            <a:spAutoFit/>
          </a:bodyPr>
          <a:lstStyle/>
          <a:p>
            <a:r>
              <a:rPr lang="en-GB" dirty="0" smtClean="0">
                <a:solidFill>
                  <a:srgbClr val="002060"/>
                </a:solidFill>
              </a:rPr>
              <a:t>Visible only to user having id and password</a:t>
            </a:r>
            <a:endParaRPr lang="en-GB" dirty="0">
              <a:solidFill>
                <a:srgbClr val="002060"/>
              </a:solidFill>
            </a:endParaRPr>
          </a:p>
        </p:txBody>
      </p:sp>
      <p:cxnSp>
        <p:nvCxnSpPr>
          <p:cNvPr id="48" name="Straight Arrow Connector 47"/>
          <p:cNvCxnSpPr/>
          <p:nvPr/>
        </p:nvCxnSpPr>
        <p:spPr>
          <a:xfrm>
            <a:off x="7812360" y="1556792"/>
            <a:ext cx="0" cy="16561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ounded Rectangle 51"/>
          <p:cNvSpPr/>
          <p:nvPr/>
        </p:nvSpPr>
        <p:spPr>
          <a:xfrm>
            <a:off x="6516216" y="3356992"/>
            <a:ext cx="2483768" cy="1872208"/>
          </a:xfrm>
          <a:prstGeom prst="roundRect">
            <a:avLst>
              <a:gd name="adj" fmla="val 5670"/>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smtClean="0">
              <a:ln>
                <a:solidFill>
                  <a:schemeClr val="tx1"/>
                </a:solidFill>
              </a:ln>
            </a:endParaRPr>
          </a:p>
          <a:p>
            <a:pPr algn="ctr"/>
            <a:endParaRPr lang="en-GB" dirty="0" smtClean="0">
              <a:ln>
                <a:solidFill>
                  <a:schemeClr val="tx1"/>
                </a:solidFill>
              </a:ln>
              <a:latin typeface="Arial Rounded MT Bold" pitchFamily="34" charset="0"/>
            </a:endParaRPr>
          </a:p>
          <a:p>
            <a:pPr algn="ctr"/>
            <a:r>
              <a:rPr lang="en-GB" sz="1700" dirty="0" smtClean="0">
                <a:latin typeface="Arial Rounded MT Bold" pitchFamily="34" charset="0"/>
              </a:rPr>
              <a:t>Having doc which are allowed by user to be share</a:t>
            </a:r>
          </a:p>
        </p:txBody>
      </p:sp>
      <p:sp>
        <p:nvSpPr>
          <p:cNvPr id="54" name="TextBox 53"/>
          <p:cNvSpPr txBox="1"/>
          <p:nvPr/>
        </p:nvSpPr>
        <p:spPr>
          <a:xfrm>
            <a:off x="6480720" y="3399964"/>
            <a:ext cx="2555776" cy="677108"/>
          </a:xfrm>
          <a:prstGeom prst="rect">
            <a:avLst/>
          </a:prstGeom>
          <a:noFill/>
        </p:spPr>
        <p:txBody>
          <a:bodyPr wrap="square" rtlCol="0">
            <a:spAutoFit/>
          </a:bodyPr>
          <a:lstStyle/>
          <a:p>
            <a:pPr algn="ctr"/>
            <a:r>
              <a:rPr lang="en-GB" sz="1900" dirty="0" smtClean="0">
                <a:solidFill>
                  <a:srgbClr val="FFFF00"/>
                </a:solidFill>
                <a:latin typeface="Arial Rounded MT Bold" pitchFamily="34" charset="0"/>
              </a:rPr>
              <a:t>Visible and sharing area</a:t>
            </a:r>
            <a:endParaRPr lang="en-GB" sz="1900" dirty="0">
              <a:solidFill>
                <a:srgbClr val="FFFF00"/>
              </a:solidFill>
              <a:latin typeface="Arial Rounded MT Bold" pitchFamily="34" charset="0"/>
            </a:endParaRPr>
          </a:p>
        </p:txBody>
      </p:sp>
      <p:cxnSp>
        <p:nvCxnSpPr>
          <p:cNvPr id="70" name="Straight Connector 69"/>
          <p:cNvCxnSpPr/>
          <p:nvPr/>
        </p:nvCxnSpPr>
        <p:spPr>
          <a:xfrm flipH="1">
            <a:off x="6804248" y="1556792"/>
            <a:ext cx="1008112" cy="0"/>
          </a:xfrm>
          <a:prstGeom prst="line">
            <a:avLst/>
          </a:prstGeom>
        </p:spPr>
        <p:style>
          <a:lnRef idx="3">
            <a:schemeClr val="dk1"/>
          </a:lnRef>
          <a:fillRef idx="0">
            <a:schemeClr val="dk1"/>
          </a:fillRef>
          <a:effectRef idx="2">
            <a:schemeClr val="dk1"/>
          </a:effectRef>
          <a:fontRef idx="minor">
            <a:schemeClr val="tx1"/>
          </a:fontRef>
        </p:style>
      </p:cxnSp>
      <p:sp>
        <p:nvSpPr>
          <p:cNvPr id="73" name="Cloud Callout 72"/>
          <p:cNvSpPr/>
          <p:nvPr/>
        </p:nvSpPr>
        <p:spPr>
          <a:xfrm rot="10800000">
            <a:off x="5148064" y="5301207"/>
            <a:ext cx="3960440" cy="1368151"/>
          </a:xfrm>
          <a:prstGeom prst="cloudCallout">
            <a:avLst>
              <a:gd name="adj1" fmla="val -36931"/>
              <a:gd name="adj2" fmla="val 49398"/>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74" name="TextBox 73"/>
          <p:cNvSpPr txBox="1"/>
          <p:nvPr/>
        </p:nvSpPr>
        <p:spPr>
          <a:xfrm>
            <a:off x="5580112" y="5657671"/>
            <a:ext cx="3240360" cy="877163"/>
          </a:xfrm>
          <a:prstGeom prst="rect">
            <a:avLst/>
          </a:prstGeom>
          <a:noFill/>
        </p:spPr>
        <p:txBody>
          <a:bodyPr wrap="square" rtlCol="0">
            <a:spAutoFit/>
          </a:bodyPr>
          <a:lstStyle/>
          <a:p>
            <a:r>
              <a:rPr lang="en-GB" sz="1700" dirty="0" smtClean="0">
                <a:solidFill>
                  <a:srgbClr val="002060"/>
                </a:solidFill>
                <a:latin typeface="+mj-lt"/>
              </a:rPr>
              <a:t>From this part any organisation or individual can access or download documents to be needed.</a:t>
            </a:r>
            <a:endParaRPr lang="en-GB" sz="1700" dirty="0">
              <a:solidFill>
                <a:srgbClr val="002060"/>
              </a:solidFill>
              <a:latin typeface="+mj-lt"/>
            </a:endParaRPr>
          </a:p>
        </p:txBody>
      </p:sp>
      <p:cxnSp>
        <p:nvCxnSpPr>
          <p:cNvPr id="80" name="Straight Connector 79"/>
          <p:cNvCxnSpPr/>
          <p:nvPr/>
        </p:nvCxnSpPr>
        <p:spPr>
          <a:xfrm>
            <a:off x="1331640" y="2780928"/>
            <a:ext cx="0" cy="1728192"/>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a:off x="1331640" y="2780928"/>
            <a:ext cx="216024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4" name="Cloud Callout 83"/>
          <p:cNvSpPr/>
          <p:nvPr/>
        </p:nvSpPr>
        <p:spPr>
          <a:xfrm rot="10800000">
            <a:off x="899592" y="1556791"/>
            <a:ext cx="2592288" cy="936104"/>
          </a:xfrm>
          <a:prstGeom prst="cloudCallout">
            <a:avLst>
              <a:gd name="adj1" fmla="val -31458"/>
              <a:gd name="adj2" fmla="val 59933"/>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5" name="TextBox 84"/>
          <p:cNvSpPr txBox="1"/>
          <p:nvPr/>
        </p:nvSpPr>
        <p:spPr>
          <a:xfrm>
            <a:off x="1187624" y="1764105"/>
            <a:ext cx="2664296" cy="584775"/>
          </a:xfrm>
          <a:prstGeom prst="rect">
            <a:avLst/>
          </a:prstGeom>
          <a:noFill/>
        </p:spPr>
        <p:txBody>
          <a:bodyPr wrap="square" rtlCol="0">
            <a:spAutoFit/>
          </a:bodyPr>
          <a:lstStyle/>
          <a:p>
            <a:r>
              <a:rPr lang="en-GB" sz="1600" dirty="0" smtClean="0">
                <a:solidFill>
                  <a:srgbClr val="002060"/>
                </a:solidFill>
              </a:rPr>
              <a:t>Generation of account, unique id and password</a:t>
            </a:r>
            <a:endParaRPr lang="en-GB" sz="1600"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6500858" cy="707886"/>
          </a:xfrm>
          <a:prstGeom prst="rect">
            <a:avLst/>
          </a:prstGeom>
          <a:noFill/>
        </p:spPr>
        <p:txBody>
          <a:bodyPr wrap="square" rtlCol="0">
            <a:spAutoFit/>
          </a:bodyPr>
          <a:lstStyle/>
          <a:p>
            <a:pPr algn="ctr"/>
            <a:r>
              <a:rPr lang="en-US" sz="4000" dirty="0" err="1" smtClean="0">
                <a:ln w="6350">
                  <a:solidFill>
                    <a:schemeClr val="tx1"/>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Depedency</a:t>
            </a:r>
            <a:r>
              <a:rPr lang="en-US" sz="4000" dirty="0" smtClean="0">
                <a:ln w="6350">
                  <a:solidFill>
                    <a:schemeClr val="tx1"/>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/Showstopper</a:t>
            </a:r>
            <a:endParaRPr lang="en-IN" sz="4000" dirty="0">
              <a:ln w="6350">
                <a:solidFill>
                  <a:schemeClr val="tx1"/>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endParaRPr>
          </a:p>
        </p:txBody>
      </p:sp>
      <p:sp>
        <p:nvSpPr>
          <p:cNvPr id="3" name="Rounded Rectangle 2"/>
          <p:cNvSpPr/>
          <p:nvPr/>
        </p:nvSpPr>
        <p:spPr>
          <a:xfrm>
            <a:off x="1714480" y="1928802"/>
            <a:ext cx="5572164" cy="2214578"/>
          </a:xfrm>
          <a:prstGeom prst="roundRect">
            <a:avLst/>
          </a:prstGeom>
          <a:ln>
            <a:solidFill>
              <a:schemeClr val="tx1"/>
            </a:solid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rtlCol="0" anchor="ctr"/>
          <a:lstStyle/>
          <a:p>
            <a:pPr>
              <a:buFont typeface="Arial" pitchFamily="34" charset="0"/>
              <a:buChar char="•"/>
            </a:pPr>
            <a:r>
              <a:rPr lang="en-US" sz="2800" dirty="0" smtClean="0">
                <a:latin typeface="Arial Rounded MT Bold" pitchFamily="34" charset="0"/>
              </a:rPr>
              <a:t>Digital media</a:t>
            </a:r>
          </a:p>
          <a:p>
            <a:pPr>
              <a:buFont typeface="Arial" pitchFamily="34" charset="0"/>
              <a:buChar char="•"/>
            </a:pPr>
            <a:r>
              <a:rPr lang="en-US" sz="2800" dirty="0" smtClean="0">
                <a:latin typeface="Arial Rounded MT Bold" pitchFamily="34" charset="0"/>
              </a:rPr>
              <a:t>Internet</a:t>
            </a:r>
            <a:endParaRPr lang="en-IN" sz="2800" dirty="0">
              <a:latin typeface="Arial Rounded MT Bold" pitchFamily="34" charset="0"/>
            </a:endParaRPr>
          </a:p>
        </p:txBody>
      </p:sp>
      <p:sp>
        <p:nvSpPr>
          <p:cNvPr id="5" name="Rectangle 4"/>
          <p:cNvSpPr/>
          <p:nvPr/>
        </p:nvSpPr>
        <p:spPr>
          <a:xfrm>
            <a:off x="2214546" y="5000660"/>
            <a:ext cx="4643470" cy="928670"/>
          </a:xfrm>
          <a:prstGeom prst="rect">
            <a:avLst/>
          </a:prstGeom>
          <a:ln>
            <a:solidFill>
              <a:schemeClr val="tx1"/>
            </a:solidFill>
          </a:ln>
          <a:effectLst>
            <a:outerShdw blurRad="190500" dist="228600" dir="2700000" algn="ctr">
              <a:srgbClr val="000000">
                <a:alpha val="30000"/>
              </a:srgbClr>
            </a:outerShdw>
          </a:effectLst>
          <a:scene3d>
            <a:camera prst="perspectiveAbove"/>
            <a:lightRig rig="glow" dir="t">
              <a:rot lat="0" lon="0" rev="4800000"/>
            </a:lightRig>
          </a:scene3d>
          <a:sp3d prstMaterial="matte">
            <a:bevelT w="127000" h="63500"/>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5400" dirty="0" smtClean="0">
                <a:ln w="3175">
                  <a:noFill/>
                </a:ln>
                <a:latin typeface="Century" pitchFamily="18" charset="0"/>
              </a:rPr>
              <a:t>THANK YOU</a:t>
            </a:r>
            <a:endParaRPr lang="en-IN" sz="5400" dirty="0" smtClean="0">
              <a:ln w="3175">
                <a:noFill/>
              </a:ln>
              <a:latin typeface="Century" pitchFamily="18" charset="0"/>
            </a:endParaRPr>
          </a:p>
        </p:txBody>
      </p:sp>
      <p:cxnSp>
        <p:nvCxnSpPr>
          <p:cNvPr id="6" name="Straight Connector 5"/>
          <p:cNvCxnSpPr/>
          <p:nvPr/>
        </p:nvCxnSpPr>
        <p:spPr>
          <a:xfrm>
            <a:off x="1643042" y="1071546"/>
            <a:ext cx="5929354"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495778"/>
            <a:ext cx="8568952" cy="1862048"/>
          </a:xfrm>
          <a:prstGeom prst="rect">
            <a:avLst/>
          </a:prstGeom>
          <a:noFill/>
        </p:spPr>
        <p:txBody>
          <a:bodyPr wrap="square" rtlCol="0">
            <a:spAutoFit/>
          </a:bodyPr>
          <a:lstStyle/>
          <a:p>
            <a:r>
              <a:rPr lang="en-GB" sz="2300" dirty="0" smtClean="0">
                <a:ln w="3175">
                  <a:noFill/>
                </a:ln>
                <a:latin typeface="Arial Rounded MT Bold" pitchFamily="34" charset="0"/>
              </a:rPr>
              <a:t>It removes  the trend submission of hard copy, digitalization of all our original documents and collecting at a secure single place which can be easily accessible at any instant and can be shared  with its verified form as per the user's wish.</a:t>
            </a:r>
          </a:p>
        </p:txBody>
      </p:sp>
      <p:sp>
        <p:nvSpPr>
          <p:cNvPr id="4" name="TextBox 3"/>
          <p:cNvSpPr txBox="1"/>
          <p:nvPr/>
        </p:nvSpPr>
        <p:spPr>
          <a:xfrm>
            <a:off x="1979712" y="548680"/>
            <a:ext cx="5328592" cy="523220"/>
          </a:xfrm>
          <a:prstGeom prst="rect">
            <a:avLst/>
          </a:prstGeom>
          <a:noFill/>
        </p:spPr>
        <p:txBody>
          <a:bodyPr wrap="square" rtlCol="0">
            <a:spAutoFit/>
          </a:bodyPr>
          <a:lstStyle/>
          <a:p>
            <a:pPr algn="ctr"/>
            <a:r>
              <a:rPr lang="en-GB" sz="2800" dirty="0" smtClean="0">
                <a:ln w="3175">
                  <a:solidFill>
                    <a:schemeClr val="tx1"/>
                  </a:solidFill>
                </a:ln>
                <a:solidFill>
                  <a:srgbClr val="00B0F0"/>
                </a:solidFill>
                <a:effectLst>
                  <a:outerShdw blurRad="60007" dist="310007" dir="7680000" sy="30000" kx="1300200" algn="ctr" rotWithShape="0">
                    <a:prstClr val="black">
                      <a:alpha val="32000"/>
                    </a:prstClr>
                  </a:outerShdw>
                </a:effectLst>
                <a:latin typeface="Arial Rounded MT Bold" pitchFamily="34" charset="0"/>
              </a:rPr>
              <a:t>IDEA/SOLUTIONS</a:t>
            </a:r>
          </a:p>
        </p:txBody>
      </p:sp>
      <p:sp>
        <p:nvSpPr>
          <p:cNvPr id="5" name="Rectangle 4"/>
          <p:cNvSpPr/>
          <p:nvPr/>
        </p:nvSpPr>
        <p:spPr>
          <a:xfrm>
            <a:off x="357158" y="1357298"/>
            <a:ext cx="8501122" cy="1143008"/>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400" dirty="0" smtClean="0">
                <a:ln w="3175">
                  <a:noFill/>
                </a:ln>
                <a:latin typeface="Franklin Gothic Book" pitchFamily="34" charset="0"/>
              </a:rPr>
              <a:t>This  idea  is  system oriented  concept </a:t>
            </a:r>
            <a:r>
              <a:rPr lang="en-GB" sz="2300" dirty="0" smtClean="0">
                <a:ln w="3175">
                  <a:noFill/>
                </a:ln>
                <a:latin typeface="Franklin Gothic Book" pitchFamily="34" charset="0"/>
              </a:rPr>
              <a:t> </a:t>
            </a:r>
          </a:p>
          <a:p>
            <a:pPr algn="ctr"/>
            <a:r>
              <a:rPr lang="en-GB" sz="2300" dirty="0" smtClean="0">
                <a:ln w="3175">
                  <a:noFill/>
                </a:ln>
                <a:latin typeface="Franklin Gothic Book" pitchFamily="34" charset="0"/>
              </a:rPr>
              <a:t>“By the System ,for the people having accuracy of sigma six level”.</a:t>
            </a:r>
          </a:p>
        </p:txBody>
      </p:sp>
      <p:cxnSp>
        <p:nvCxnSpPr>
          <p:cNvPr id="6" name="Straight Connector 5"/>
          <p:cNvCxnSpPr/>
          <p:nvPr/>
        </p:nvCxnSpPr>
        <p:spPr>
          <a:xfrm>
            <a:off x="3143240" y="1071546"/>
            <a:ext cx="3000396"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7786742" cy="4339650"/>
          </a:xfrm>
          <a:prstGeom prst="rect">
            <a:avLst/>
          </a:prstGeom>
          <a:noFill/>
        </p:spPr>
        <p:txBody>
          <a:bodyPr wrap="square" rtlCol="0">
            <a:spAutoFit/>
          </a:bodyPr>
          <a:lstStyle/>
          <a:p>
            <a:r>
              <a:rPr lang="en-IN" sz="2300" dirty="0" smtClean="0">
                <a:latin typeface="Arial Rounded MT Bold" pitchFamily="34" charset="0"/>
              </a:rPr>
              <a:t>Our hack is to create a website for creating unique ID account  for cloud storing personal documents which are uploaded and verified only by the departments in the account, thus eliminating use of physical document and chances of fraud &amp; corruption.</a:t>
            </a:r>
          </a:p>
          <a:p>
            <a:endParaRPr lang="en-IN" sz="2300" dirty="0" smtClean="0">
              <a:latin typeface="Arial Rounded MT Bold" pitchFamily="34" charset="0"/>
            </a:endParaRPr>
          </a:p>
          <a:p>
            <a:r>
              <a:rPr lang="en-IN" sz="2300" dirty="0" smtClean="0">
                <a:latin typeface="Arial Rounded MT Bold" pitchFamily="34" charset="0"/>
              </a:rPr>
              <a:t>It consist of four phase, whose prototype are as follow:-</a:t>
            </a:r>
          </a:p>
          <a:p>
            <a:pPr>
              <a:buFont typeface="Arial" pitchFamily="34" charset="0"/>
              <a:buChar char="•"/>
            </a:pPr>
            <a:r>
              <a:rPr lang="en-IN" sz="2300" dirty="0" smtClean="0">
                <a:latin typeface="Arial Rounded MT Bold" pitchFamily="34" charset="0"/>
              </a:rPr>
              <a:t>Registration of user</a:t>
            </a:r>
          </a:p>
          <a:p>
            <a:pPr>
              <a:buFont typeface="Arial" pitchFamily="34" charset="0"/>
              <a:buChar char="•"/>
            </a:pPr>
            <a:r>
              <a:rPr lang="en-IN" sz="2300" dirty="0" smtClean="0">
                <a:latin typeface="Arial Rounded MT Bold" pitchFamily="34" charset="0"/>
              </a:rPr>
              <a:t>User account</a:t>
            </a:r>
          </a:p>
          <a:p>
            <a:pPr>
              <a:buFont typeface="Arial" pitchFamily="34" charset="0"/>
              <a:buChar char="•"/>
            </a:pPr>
            <a:r>
              <a:rPr lang="en-IN" sz="2300" dirty="0" err="1" smtClean="0">
                <a:latin typeface="Arial Rounded MT Bold" pitchFamily="34" charset="0"/>
              </a:rPr>
              <a:t>Uploader</a:t>
            </a:r>
            <a:r>
              <a:rPr lang="en-IN" sz="2300" dirty="0" smtClean="0">
                <a:latin typeface="Arial Rounded MT Bold" pitchFamily="34" charset="0"/>
              </a:rPr>
              <a:t> phase</a:t>
            </a:r>
          </a:p>
          <a:p>
            <a:pPr>
              <a:buFont typeface="Arial" pitchFamily="34" charset="0"/>
              <a:buChar char="•"/>
            </a:pPr>
            <a:r>
              <a:rPr lang="en-IN" sz="2300" dirty="0" smtClean="0">
                <a:latin typeface="Arial Rounded MT Bold" pitchFamily="34" charset="0"/>
              </a:rPr>
              <a:t>Sharing phase</a:t>
            </a:r>
            <a:endParaRPr lang="en-IN" sz="2300" dirty="0">
              <a:latin typeface="Arial Rounded MT Bold" pitchFamily="34" charset="0"/>
            </a:endParaRPr>
          </a:p>
        </p:txBody>
      </p:sp>
      <p:cxnSp>
        <p:nvCxnSpPr>
          <p:cNvPr id="4" name="Straight Connector 3"/>
          <p:cNvCxnSpPr/>
          <p:nvPr/>
        </p:nvCxnSpPr>
        <p:spPr>
          <a:xfrm rot="5400000">
            <a:off x="-2607916" y="3464322"/>
            <a:ext cx="5929354" cy="794"/>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357158" y="500042"/>
            <a:ext cx="842968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357158" y="6429396"/>
            <a:ext cx="8429684" cy="714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rot="5400000">
            <a:off x="5786049" y="3500041"/>
            <a:ext cx="6000792" cy="794"/>
          </a:xfrm>
          <a:prstGeom prst="line">
            <a:avLst/>
          </a:prstGeom>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42910" y="571480"/>
            <a:ext cx="2786082" cy="553998"/>
          </a:xfrm>
          <a:prstGeom prst="rect">
            <a:avLst/>
          </a:prstGeom>
          <a:noFill/>
        </p:spPr>
        <p:txBody>
          <a:bodyPr wrap="square" rtlCol="0">
            <a:spAutoFit/>
          </a:bodyPr>
          <a:lstStyle/>
          <a:p>
            <a:r>
              <a:rPr lang="en-US" sz="3000" dirty="0" smtClean="0">
                <a:ln w="6350">
                  <a:solidFill>
                    <a:sysClr val="windowText" lastClr="000000"/>
                  </a:solidFill>
                </a:ln>
                <a:solidFill>
                  <a:srgbClr val="0066CC"/>
                </a:solidFill>
                <a:latin typeface="Arial Rounded MT Bold" pitchFamily="34" charset="0"/>
              </a:rPr>
              <a:t>Solution</a:t>
            </a:r>
            <a:r>
              <a:rPr lang="en-US" sz="2800" dirty="0" smtClean="0">
                <a:ln w="6350">
                  <a:solidFill>
                    <a:sysClr val="windowText" lastClr="000000"/>
                  </a:solidFill>
                </a:ln>
                <a:solidFill>
                  <a:srgbClr val="0066CC"/>
                </a:solidFill>
                <a:latin typeface="Arial Rounded MT Bold" pitchFamily="34" charset="0"/>
              </a:rPr>
              <a:t>:</a:t>
            </a:r>
            <a:endParaRPr lang="en-IN" sz="2800" dirty="0">
              <a:ln w="6350">
                <a:solidFill>
                  <a:sysClr val="windowText" lastClr="000000"/>
                </a:solidFill>
              </a:ln>
              <a:solidFill>
                <a:srgbClr val="0066CC"/>
              </a:solidFill>
              <a:latin typeface="Arial Rounded MT Bold" pitchFamily="34" charset="0"/>
            </a:endParaRPr>
          </a:p>
        </p:txBody>
      </p:sp>
      <p:cxnSp>
        <p:nvCxnSpPr>
          <p:cNvPr id="16" name="Straight Connector 15"/>
          <p:cNvCxnSpPr/>
          <p:nvPr/>
        </p:nvCxnSpPr>
        <p:spPr>
          <a:xfrm>
            <a:off x="785786" y="1071546"/>
            <a:ext cx="142876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8926" y="285728"/>
            <a:ext cx="3227250" cy="646331"/>
          </a:xfrm>
          <a:prstGeom prst="rect">
            <a:avLst/>
          </a:prstGeom>
          <a:noFill/>
        </p:spPr>
        <p:txBody>
          <a:bodyPr wrap="square" rtlCol="0">
            <a:spAutoFit/>
          </a:bodyPr>
          <a:lstStyle/>
          <a:p>
            <a:pPr algn="ctr"/>
            <a:r>
              <a:rPr lang="en-GB" sz="3600" dirty="0" smtClean="0">
                <a:ln w="3175">
                  <a:solidFill>
                    <a:schemeClr val="tx1"/>
                  </a:solidFill>
                </a:ln>
                <a:solidFill>
                  <a:srgbClr val="0070C0"/>
                </a:solidFill>
                <a:effectLst>
                  <a:outerShdw blurRad="38100" dist="38100" dir="2700000" algn="tl">
                    <a:srgbClr val="000000">
                      <a:alpha val="43137"/>
                    </a:srgbClr>
                  </a:outerShdw>
                </a:effectLst>
                <a:latin typeface="Arial Rounded MT Bold" pitchFamily="34" charset="0"/>
              </a:rPr>
              <a:t>Key Features</a:t>
            </a:r>
          </a:p>
        </p:txBody>
      </p:sp>
      <p:sp>
        <p:nvSpPr>
          <p:cNvPr id="12" name="TextBox 11"/>
          <p:cNvSpPr txBox="1"/>
          <p:nvPr/>
        </p:nvSpPr>
        <p:spPr>
          <a:xfrm>
            <a:off x="1071538" y="5703838"/>
            <a:ext cx="6143668" cy="923330"/>
          </a:xfrm>
          <a:prstGeom prst="rect">
            <a:avLst/>
          </a:prstGeom>
          <a:noFill/>
        </p:spPr>
        <p:txBody>
          <a:bodyPr wrap="square" rtlCol="0">
            <a:spAutoFit/>
          </a:bodyPr>
          <a:lstStyle/>
          <a:p>
            <a:pPr lvl="0">
              <a:buFont typeface="Arial" pitchFamily="34" charset="0"/>
              <a:buChar char="•"/>
            </a:pPr>
            <a:endParaRPr lang="en-GB" dirty="0" smtClean="0">
              <a:latin typeface="Arial Rounded MT Bold" pitchFamily="34" charset="0"/>
            </a:endParaRPr>
          </a:p>
          <a:p>
            <a:pPr lvl="0"/>
            <a:r>
              <a:rPr lang="en-GB" dirty="0" smtClean="0">
                <a:latin typeface="Arial Rounded MT Bold" pitchFamily="34" charset="0"/>
              </a:rPr>
              <a:t> </a:t>
            </a:r>
          </a:p>
          <a:p>
            <a:endParaRPr lang="en-IN" dirty="0"/>
          </a:p>
        </p:txBody>
      </p:sp>
      <p:sp>
        <p:nvSpPr>
          <p:cNvPr id="13" name="Rounded Rectangle 12"/>
          <p:cNvSpPr/>
          <p:nvPr/>
        </p:nvSpPr>
        <p:spPr>
          <a:xfrm>
            <a:off x="1285852" y="1285860"/>
            <a:ext cx="6572296" cy="1000132"/>
          </a:xfrm>
          <a:prstGeom prst="round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lvl="0" algn="ctr">
              <a:buFont typeface="Arial" pitchFamily="34" charset="0"/>
              <a:buChar char="•"/>
            </a:pPr>
            <a:endParaRPr lang="en-GB" dirty="0" smtClean="0">
              <a:solidFill>
                <a:schemeClr val="bg1"/>
              </a:solidFill>
              <a:latin typeface="Arial Rounded MT Bold" pitchFamily="34" charset="0"/>
            </a:endParaRPr>
          </a:p>
          <a:p>
            <a:pPr lvl="0" algn="ctr">
              <a:buFont typeface="Arial" pitchFamily="34" charset="0"/>
              <a:buChar char="•"/>
            </a:pPr>
            <a:r>
              <a:rPr lang="en-GB" dirty="0" smtClean="0">
                <a:solidFill>
                  <a:schemeClr val="bg1"/>
                </a:solidFill>
                <a:latin typeface="Arial Rounded MT Bold" pitchFamily="34" charset="0"/>
              </a:rPr>
              <a:t>Operated by admin for registration, creation and </a:t>
            </a:r>
            <a:r>
              <a:rPr lang="en-GB" dirty="0" err="1" smtClean="0">
                <a:solidFill>
                  <a:schemeClr val="bg1"/>
                </a:solidFill>
                <a:latin typeface="Arial Rounded MT Bold" pitchFamily="34" charset="0"/>
              </a:rPr>
              <a:t>updation</a:t>
            </a:r>
            <a:r>
              <a:rPr lang="en-GB" dirty="0" smtClean="0">
                <a:solidFill>
                  <a:schemeClr val="bg1"/>
                </a:solidFill>
                <a:latin typeface="Arial Rounded MT Bold" pitchFamily="34" charset="0"/>
              </a:rPr>
              <a:t>  of the  account  and verification by the user.</a:t>
            </a:r>
          </a:p>
          <a:p>
            <a:pPr algn="ctr"/>
            <a:endParaRPr lang="en-IN" dirty="0"/>
          </a:p>
        </p:txBody>
      </p:sp>
      <p:sp>
        <p:nvSpPr>
          <p:cNvPr id="14" name="Rounded Rectangle 13"/>
          <p:cNvSpPr/>
          <p:nvPr/>
        </p:nvSpPr>
        <p:spPr>
          <a:xfrm>
            <a:off x="1285852" y="2571744"/>
            <a:ext cx="6572296" cy="1214446"/>
          </a:xfrm>
          <a:prstGeom prst="round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lvl="0" algn="ctr">
              <a:buFont typeface="Arial" pitchFamily="34" charset="0"/>
              <a:buChar char="•"/>
            </a:pPr>
            <a:r>
              <a:rPr lang="en-GB" dirty="0" smtClean="0">
                <a:solidFill>
                  <a:schemeClr val="bg1"/>
                </a:solidFill>
                <a:latin typeface="Arial Rounded MT Bold" pitchFamily="34" charset="0"/>
              </a:rPr>
              <a:t>For birth certificate ,first the hospital fills all the information of user  on website and registers user on it and user gets an unique id account. </a:t>
            </a:r>
          </a:p>
        </p:txBody>
      </p:sp>
      <p:sp>
        <p:nvSpPr>
          <p:cNvPr id="15" name="Rounded Rectangle 14"/>
          <p:cNvSpPr/>
          <p:nvPr/>
        </p:nvSpPr>
        <p:spPr>
          <a:xfrm>
            <a:off x="1285852" y="5500702"/>
            <a:ext cx="6572296" cy="785818"/>
          </a:xfrm>
          <a:prstGeom prst="round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lvl="0" algn="ctr">
              <a:buFont typeface="Arial" pitchFamily="34" charset="0"/>
              <a:buChar char="•"/>
            </a:pPr>
            <a:endParaRPr lang="en-GB" dirty="0" smtClean="0">
              <a:latin typeface="Arial Rounded MT Bold" pitchFamily="34" charset="0"/>
            </a:endParaRPr>
          </a:p>
          <a:p>
            <a:pPr lvl="0" algn="ctr">
              <a:buFont typeface="Arial" pitchFamily="34" charset="0"/>
              <a:buChar char="•"/>
            </a:pPr>
            <a:r>
              <a:rPr lang="en-GB" dirty="0" smtClean="0">
                <a:latin typeface="Arial Rounded MT Bold" pitchFamily="34" charset="0"/>
              </a:rPr>
              <a:t>It also provides E-signature facility to the user.</a:t>
            </a:r>
            <a:endParaRPr lang="en-GB" sz="1400" dirty="0" smtClean="0">
              <a:latin typeface="Arial Rounded MT Bold" pitchFamily="34" charset="0"/>
            </a:endParaRPr>
          </a:p>
          <a:p>
            <a:pPr lvl="0" algn="ctr"/>
            <a:endParaRPr lang="en-GB" dirty="0" smtClean="0">
              <a:latin typeface="Arial Rounded MT Bold" pitchFamily="34" charset="0"/>
            </a:endParaRPr>
          </a:p>
        </p:txBody>
      </p:sp>
      <p:sp>
        <p:nvSpPr>
          <p:cNvPr id="17" name="Rounded Rectangle 16"/>
          <p:cNvSpPr/>
          <p:nvPr/>
        </p:nvSpPr>
        <p:spPr>
          <a:xfrm>
            <a:off x="1285852" y="4000504"/>
            <a:ext cx="6572296" cy="1214446"/>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lvl="0" algn="ctr">
              <a:buFont typeface="Arial" pitchFamily="34" charset="0"/>
              <a:buChar char="•"/>
            </a:pPr>
            <a:r>
              <a:rPr lang="en-GB" dirty="0" smtClean="0">
                <a:latin typeface="Arial Rounded MT Bold" pitchFamily="34" charset="0"/>
              </a:rPr>
              <a:t>The User can select the data for showing its visibility to another person wanting data as needed and this data will be visible on sharing phase.</a:t>
            </a:r>
          </a:p>
        </p:txBody>
      </p:sp>
      <p:cxnSp>
        <p:nvCxnSpPr>
          <p:cNvPr id="8" name="Straight Connector 7"/>
          <p:cNvCxnSpPr/>
          <p:nvPr/>
        </p:nvCxnSpPr>
        <p:spPr>
          <a:xfrm>
            <a:off x="3143240" y="928670"/>
            <a:ext cx="285752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043608" y="1412776"/>
          <a:ext cx="7056784"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699792" y="344850"/>
            <a:ext cx="3384376" cy="677108"/>
          </a:xfrm>
          <a:prstGeom prst="rect">
            <a:avLst/>
          </a:prstGeom>
          <a:noFill/>
        </p:spPr>
        <p:txBody>
          <a:bodyPr wrap="square" rtlCol="0">
            <a:spAutoFit/>
          </a:bodyPr>
          <a:lstStyle/>
          <a:p>
            <a:pPr algn="ctr"/>
            <a:r>
              <a:rPr lang="en-GB" sz="3800" dirty="0" smtClean="0">
                <a:effectLst>
                  <a:glow rad="63500">
                    <a:schemeClr val="accent5">
                      <a:satMod val="175000"/>
                      <a:alpha val="40000"/>
                    </a:schemeClr>
                  </a:glow>
                </a:effectLst>
                <a:latin typeface="Arial Rounded MT Bold" pitchFamily="34" charset="0"/>
              </a:rPr>
              <a:t>Initial Phase:</a:t>
            </a:r>
            <a:endParaRPr lang="en-GB" sz="3800" dirty="0">
              <a:effectLst>
                <a:glow rad="63500">
                  <a:schemeClr val="accent5">
                    <a:satMod val="175000"/>
                    <a:alpha val="40000"/>
                  </a:schemeClr>
                </a:glow>
              </a:effectLst>
              <a:latin typeface="Arial Rounded MT Bold" pitchFamily="34" charset="0"/>
            </a:endParaRPr>
          </a:p>
        </p:txBody>
      </p:sp>
      <p:cxnSp>
        <p:nvCxnSpPr>
          <p:cNvPr id="4" name="Straight Connector 3"/>
          <p:cNvCxnSpPr/>
          <p:nvPr/>
        </p:nvCxnSpPr>
        <p:spPr>
          <a:xfrm>
            <a:off x="2928926" y="1000108"/>
            <a:ext cx="2786082"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42852"/>
            <a:ext cx="3528392" cy="584775"/>
          </a:xfrm>
          <a:prstGeom prst="rect">
            <a:avLst/>
          </a:prstGeom>
          <a:noFill/>
        </p:spPr>
        <p:txBody>
          <a:bodyPr wrap="square" rtlCol="0">
            <a:spAutoFit/>
          </a:bodyPr>
          <a:lstStyle/>
          <a:p>
            <a:pPr algn="ctr"/>
            <a:r>
              <a:rPr lang="en-GB" sz="3200" dirty="0" smtClean="0">
                <a:ln w="3175">
                  <a:solidFill>
                    <a:schemeClr val="tx1"/>
                  </a:solidFill>
                </a:ln>
                <a:solidFill>
                  <a:srgbClr val="0070C0"/>
                </a:solidFill>
                <a:latin typeface="Arial Rounded MT Bold" pitchFamily="34" charset="0"/>
              </a:rPr>
              <a:t>USER ACCOUNT </a:t>
            </a:r>
          </a:p>
        </p:txBody>
      </p:sp>
      <p:sp>
        <p:nvSpPr>
          <p:cNvPr id="4" name="Rounded Rectangle 3"/>
          <p:cNvSpPr/>
          <p:nvPr/>
        </p:nvSpPr>
        <p:spPr>
          <a:xfrm>
            <a:off x="1428728" y="857232"/>
            <a:ext cx="6072230" cy="714380"/>
          </a:xfrm>
          <a:prstGeom prst="round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smtClean="0"/>
          </a:p>
          <a:p>
            <a:pPr algn="ctr"/>
            <a:r>
              <a:rPr lang="en-IN" sz="1700" dirty="0" smtClean="0">
                <a:latin typeface="Arial Rounded MT Bold" pitchFamily="34" charset="0"/>
              </a:rPr>
              <a:t>This webpage works on collection of all the legal documents and storage and sharing facility.</a:t>
            </a:r>
          </a:p>
          <a:p>
            <a:pPr algn="ctr"/>
            <a:endParaRPr lang="en-IN" sz="1700" dirty="0"/>
          </a:p>
        </p:txBody>
      </p:sp>
      <p:sp>
        <p:nvSpPr>
          <p:cNvPr id="5" name="Rounded Rectangle 4"/>
          <p:cNvSpPr/>
          <p:nvPr/>
        </p:nvSpPr>
        <p:spPr>
          <a:xfrm>
            <a:off x="1428728" y="3571876"/>
            <a:ext cx="6072230" cy="785818"/>
          </a:xfrm>
          <a:prstGeom prst="roundRect">
            <a:avLst/>
          </a:prstGeom>
          <a:solidFill>
            <a:schemeClr val="bg1"/>
          </a:solidFill>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smtClean="0"/>
          </a:p>
          <a:p>
            <a:pPr algn="ctr"/>
            <a:r>
              <a:rPr lang="en-IN" sz="1700" dirty="0" smtClean="0">
                <a:solidFill>
                  <a:schemeClr val="tx1"/>
                </a:solidFill>
                <a:latin typeface="Arial Rounded MT Bold" pitchFamily="34" charset="0"/>
              </a:rPr>
              <a:t>Whenever user receive the legal documents. It get store in the account.</a:t>
            </a:r>
          </a:p>
          <a:p>
            <a:pPr algn="ctr"/>
            <a:endParaRPr lang="en-IN" dirty="0"/>
          </a:p>
        </p:txBody>
      </p:sp>
      <p:sp>
        <p:nvSpPr>
          <p:cNvPr id="6" name="Rounded Rectangle 5"/>
          <p:cNvSpPr/>
          <p:nvPr/>
        </p:nvSpPr>
        <p:spPr>
          <a:xfrm>
            <a:off x="1428728" y="2857496"/>
            <a:ext cx="6072230" cy="571504"/>
          </a:xfrm>
          <a:prstGeom prst="roundRect">
            <a:avLst/>
          </a:prstGeom>
          <a:solidFill>
            <a:schemeClr val="bg1"/>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smtClean="0">
              <a:latin typeface="Arial Rounded MT Bold" pitchFamily="34" charset="0"/>
            </a:endParaRPr>
          </a:p>
          <a:p>
            <a:pPr algn="ctr"/>
            <a:r>
              <a:rPr lang="en-IN" sz="1700" dirty="0" smtClean="0">
                <a:solidFill>
                  <a:schemeClr val="tx1"/>
                </a:solidFill>
                <a:latin typeface="Arial Rounded MT Bold" pitchFamily="34" charset="0"/>
              </a:rPr>
              <a:t>Users contain no authority for changing the data.</a:t>
            </a:r>
          </a:p>
          <a:p>
            <a:pPr algn="ctr"/>
            <a:endParaRPr lang="en-IN" dirty="0">
              <a:latin typeface="Arial Rounded MT Bold" pitchFamily="34" charset="0"/>
            </a:endParaRPr>
          </a:p>
        </p:txBody>
      </p:sp>
      <p:sp>
        <p:nvSpPr>
          <p:cNvPr id="7" name="Rounded Rectangle 6"/>
          <p:cNvSpPr/>
          <p:nvPr/>
        </p:nvSpPr>
        <p:spPr>
          <a:xfrm>
            <a:off x="1428728" y="4714884"/>
            <a:ext cx="6072230" cy="857256"/>
          </a:xfrm>
          <a:prstGeom prst="round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smtClean="0"/>
          </a:p>
          <a:p>
            <a:pPr algn="ctr"/>
            <a:r>
              <a:rPr lang="en-IN" sz="1700" dirty="0" smtClean="0">
                <a:latin typeface="Arial Rounded MT Bold" pitchFamily="34" charset="0"/>
              </a:rPr>
              <a:t>The user can select the data for showing its visibility to another person wanting data as needed sharing phase.</a:t>
            </a:r>
          </a:p>
          <a:p>
            <a:pPr algn="ctr"/>
            <a:endParaRPr lang="en-IN" dirty="0">
              <a:latin typeface="Arial Rounded MT Bold" pitchFamily="34" charset="0"/>
            </a:endParaRPr>
          </a:p>
        </p:txBody>
      </p:sp>
      <p:sp>
        <p:nvSpPr>
          <p:cNvPr id="8" name="Rounded Rectangle 7"/>
          <p:cNvSpPr/>
          <p:nvPr/>
        </p:nvSpPr>
        <p:spPr>
          <a:xfrm>
            <a:off x="1428728" y="1714488"/>
            <a:ext cx="6072230" cy="857256"/>
          </a:xfrm>
          <a:prstGeom prst="round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smtClean="0">
              <a:latin typeface="Arial Rounded MT Bold" pitchFamily="34" charset="0"/>
            </a:endParaRPr>
          </a:p>
          <a:p>
            <a:pPr algn="ctr"/>
            <a:r>
              <a:rPr lang="en-IN" sz="1700" dirty="0" smtClean="0">
                <a:latin typeface="Arial Rounded MT Bold" pitchFamily="34" charset="0"/>
              </a:rPr>
              <a:t>User can now login by sharing account number and password.</a:t>
            </a:r>
          </a:p>
          <a:p>
            <a:pPr algn="ctr"/>
            <a:endParaRPr lang="en-IN" dirty="0" smtClean="0"/>
          </a:p>
        </p:txBody>
      </p:sp>
      <p:sp>
        <p:nvSpPr>
          <p:cNvPr id="9" name="Rounded Rectangle 8"/>
          <p:cNvSpPr/>
          <p:nvPr/>
        </p:nvSpPr>
        <p:spPr>
          <a:xfrm>
            <a:off x="1428728" y="5786454"/>
            <a:ext cx="6072230" cy="642942"/>
          </a:xfrm>
          <a:prstGeom prst="round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smtClean="0">
              <a:latin typeface="Arial Rounded MT Bold" pitchFamily="34" charset="0"/>
            </a:endParaRPr>
          </a:p>
          <a:p>
            <a:pPr algn="ctr"/>
            <a:r>
              <a:rPr lang="en-IN" sz="1700" dirty="0" smtClean="0">
                <a:latin typeface="Arial Rounded MT Bold" pitchFamily="34" charset="0"/>
              </a:rPr>
              <a:t>It also provide E-signature facility to the user</a:t>
            </a:r>
          </a:p>
          <a:p>
            <a:pPr algn="ctr"/>
            <a:endParaRPr lang="en-IN" dirty="0">
              <a:latin typeface="Arial Rounded MT Bold" pitchFamily="34" charset="0"/>
            </a:endParaRPr>
          </a:p>
        </p:txBody>
      </p:sp>
      <p:cxnSp>
        <p:nvCxnSpPr>
          <p:cNvPr id="10" name="Straight Connector 9"/>
          <p:cNvCxnSpPr/>
          <p:nvPr/>
        </p:nvCxnSpPr>
        <p:spPr>
          <a:xfrm>
            <a:off x="2786050" y="714356"/>
            <a:ext cx="3071834"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14480" y="3286124"/>
            <a:ext cx="5786478" cy="1071570"/>
          </a:xfrm>
          <a:prstGeom prst="roundRect">
            <a:avLst/>
          </a:prstGeom>
          <a:solidFill>
            <a:schemeClr val="bg1"/>
          </a:solidFill>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solidFill>
                  <a:schemeClr val="tx1"/>
                </a:solidFill>
                <a:latin typeface="Arial Rounded MT Bold" pitchFamily="34" charset="0"/>
              </a:rPr>
              <a:t>This feature make the idea system oriented and provide extra security of sigma six level</a:t>
            </a:r>
            <a:endParaRPr lang="en-IN" dirty="0">
              <a:solidFill>
                <a:schemeClr val="tx1"/>
              </a:solidFill>
              <a:latin typeface="Arial Rounded MT Bold" pitchFamily="34" charset="0"/>
            </a:endParaRPr>
          </a:p>
        </p:txBody>
      </p:sp>
      <p:sp>
        <p:nvSpPr>
          <p:cNvPr id="5" name="Rounded Rectangle 4"/>
          <p:cNvSpPr/>
          <p:nvPr/>
        </p:nvSpPr>
        <p:spPr>
          <a:xfrm>
            <a:off x="1714480" y="4714884"/>
            <a:ext cx="5857916" cy="1214446"/>
          </a:xfrm>
          <a:prstGeom prst="round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solidFill>
                  <a:schemeClr val="bg1"/>
                </a:solidFill>
                <a:latin typeface="Arial Rounded MT Bold" pitchFamily="34" charset="0"/>
              </a:rPr>
              <a:t>Whenever the user request for any document to any department, the </a:t>
            </a:r>
            <a:r>
              <a:rPr lang="en-IN" dirty="0" err="1" smtClean="0">
                <a:solidFill>
                  <a:schemeClr val="bg1"/>
                </a:solidFill>
                <a:latin typeface="Arial Rounded MT Bold" pitchFamily="34" charset="0"/>
              </a:rPr>
              <a:t>uploader</a:t>
            </a:r>
            <a:r>
              <a:rPr lang="en-IN" dirty="0" smtClean="0">
                <a:solidFill>
                  <a:schemeClr val="bg1"/>
                </a:solidFill>
                <a:latin typeface="Arial Rounded MT Bold" pitchFamily="34" charset="0"/>
              </a:rPr>
              <a:t> upload the document by entering user ID in user account.</a:t>
            </a:r>
          </a:p>
        </p:txBody>
      </p:sp>
      <p:sp>
        <p:nvSpPr>
          <p:cNvPr id="6" name="Rounded Rectangle 5"/>
          <p:cNvSpPr/>
          <p:nvPr/>
        </p:nvSpPr>
        <p:spPr>
          <a:xfrm>
            <a:off x="1714480" y="1785926"/>
            <a:ext cx="5786478" cy="1143008"/>
          </a:xfrm>
          <a:prstGeom prst="round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smtClean="0">
              <a:latin typeface="Arial Rounded MT Bold" pitchFamily="34" charset="0"/>
            </a:endParaRPr>
          </a:p>
          <a:p>
            <a:pPr algn="ctr"/>
            <a:r>
              <a:rPr lang="en-IN" dirty="0" smtClean="0">
                <a:latin typeface="Arial Rounded MT Bold" pitchFamily="34" charset="0"/>
              </a:rPr>
              <a:t>All the documents that are uploaded can be done only by government ministry.</a:t>
            </a:r>
          </a:p>
          <a:p>
            <a:pPr algn="ctr"/>
            <a:endParaRPr lang="en-IN" dirty="0"/>
          </a:p>
        </p:txBody>
      </p:sp>
      <p:sp>
        <p:nvSpPr>
          <p:cNvPr id="7" name="TextBox 6"/>
          <p:cNvSpPr txBox="1"/>
          <p:nvPr/>
        </p:nvSpPr>
        <p:spPr>
          <a:xfrm>
            <a:off x="1928794" y="506536"/>
            <a:ext cx="5429288" cy="646331"/>
          </a:xfrm>
          <a:prstGeom prst="rect">
            <a:avLst/>
          </a:prstGeom>
          <a:noFill/>
        </p:spPr>
        <p:txBody>
          <a:bodyPr wrap="square" rtlCol="0">
            <a:spAutoFit/>
          </a:bodyPr>
          <a:lstStyle/>
          <a:p>
            <a:pPr algn="ctr"/>
            <a:r>
              <a:rPr lang="en-IN" sz="3600" dirty="0" smtClean="0">
                <a:ln>
                  <a:solidFill>
                    <a:schemeClr val="tx1"/>
                  </a:solidFill>
                </a:ln>
                <a:solidFill>
                  <a:srgbClr val="0033CC"/>
                </a:solidFill>
                <a:effectLst>
                  <a:outerShdw blurRad="60007" dist="310007" dir="7680000" sy="30000" kx="1300200" algn="ctr" rotWithShape="0">
                    <a:prstClr val="black">
                      <a:alpha val="32000"/>
                    </a:prstClr>
                  </a:outerShdw>
                </a:effectLst>
                <a:latin typeface="Arial Rounded MT Bold" pitchFamily="34" charset="0"/>
              </a:rPr>
              <a:t>UPLOADER PHASE</a:t>
            </a:r>
          </a:p>
        </p:txBody>
      </p:sp>
      <p:cxnSp>
        <p:nvCxnSpPr>
          <p:cNvPr id="8" name="Straight Connector 7"/>
          <p:cNvCxnSpPr/>
          <p:nvPr/>
        </p:nvCxnSpPr>
        <p:spPr>
          <a:xfrm>
            <a:off x="2643174" y="1142984"/>
            <a:ext cx="4000528"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71604" y="1571612"/>
            <a:ext cx="6072230" cy="1357322"/>
          </a:xfrm>
          <a:prstGeom prst="round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buFont typeface="Arial" pitchFamily="34" charset="0"/>
              <a:buChar char="•"/>
            </a:pPr>
            <a:r>
              <a:rPr lang="en-IN" dirty="0" smtClean="0">
                <a:latin typeface="Arial Rounded MT Bold" pitchFamily="34" charset="0"/>
              </a:rPr>
              <a:t>Whenever any requester require any particular documents of the user for any purpose user allows documents accessibility to the requester in the sharing phase.</a:t>
            </a:r>
          </a:p>
        </p:txBody>
      </p:sp>
      <p:sp>
        <p:nvSpPr>
          <p:cNvPr id="5" name="Rounded Rectangle 4"/>
          <p:cNvSpPr/>
          <p:nvPr/>
        </p:nvSpPr>
        <p:spPr>
          <a:xfrm>
            <a:off x="1571604" y="4857760"/>
            <a:ext cx="6072230" cy="1357322"/>
          </a:xfrm>
          <a:prstGeom prst="round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smtClean="0">
              <a:latin typeface="Arial Rounded MT Bold" pitchFamily="34" charset="0"/>
            </a:endParaRPr>
          </a:p>
          <a:p>
            <a:pPr algn="ctr">
              <a:buFont typeface="Arial" pitchFamily="34" charset="0"/>
              <a:buChar char="•"/>
            </a:pPr>
            <a:r>
              <a:rPr lang="en-IN" dirty="0" smtClean="0">
                <a:solidFill>
                  <a:schemeClr val="bg1"/>
                </a:solidFill>
                <a:latin typeface="Arial Rounded MT Bold" pitchFamily="34" charset="0"/>
              </a:rPr>
              <a:t>The requester can now download the required documents which was made accessible by the user.</a:t>
            </a:r>
          </a:p>
          <a:p>
            <a:pPr>
              <a:buFont typeface="Arial" pitchFamily="34" charset="0"/>
              <a:buChar char="•"/>
            </a:pPr>
            <a:endParaRPr lang="en-IN" sz="1600" dirty="0" smtClean="0">
              <a:solidFill>
                <a:schemeClr val="bg1"/>
              </a:solidFill>
            </a:endParaRPr>
          </a:p>
        </p:txBody>
      </p:sp>
      <p:sp>
        <p:nvSpPr>
          <p:cNvPr id="7" name="Rounded Rectangle 6"/>
          <p:cNvSpPr/>
          <p:nvPr/>
        </p:nvSpPr>
        <p:spPr>
          <a:xfrm>
            <a:off x="1571604" y="3214686"/>
            <a:ext cx="6072230" cy="1357322"/>
          </a:xfrm>
          <a:prstGeom prst="roundRect">
            <a:avLst/>
          </a:prstGeom>
          <a:solidFill>
            <a:schemeClr val="bg1"/>
          </a:solidFill>
          <a:ln>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smtClean="0">
              <a:latin typeface="Arial Rounded MT Bold" pitchFamily="34" charset="0"/>
            </a:endParaRPr>
          </a:p>
          <a:p>
            <a:pPr algn="ctr">
              <a:buFont typeface="Arial" pitchFamily="34" charset="0"/>
              <a:buChar char="•"/>
            </a:pPr>
            <a:r>
              <a:rPr lang="en-IN" dirty="0" smtClean="0">
                <a:solidFill>
                  <a:schemeClr val="tx1"/>
                </a:solidFill>
                <a:latin typeface="Arial Rounded MT Bold" pitchFamily="34" charset="0"/>
              </a:rPr>
              <a:t>The requester enters  the account ID of the user in the search option.</a:t>
            </a:r>
          </a:p>
          <a:p>
            <a:pPr algn="ctr"/>
            <a:endParaRPr lang="en-IN" dirty="0" smtClean="0"/>
          </a:p>
        </p:txBody>
      </p:sp>
      <p:sp>
        <p:nvSpPr>
          <p:cNvPr id="9" name="TextBox 8"/>
          <p:cNvSpPr txBox="1"/>
          <p:nvPr/>
        </p:nvSpPr>
        <p:spPr>
          <a:xfrm>
            <a:off x="2285984" y="428604"/>
            <a:ext cx="4714908" cy="646331"/>
          </a:xfrm>
          <a:prstGeom prst="rect">
            <a:avLst/>
          </a:prstGeom>
          <a:noFill/>
        </p:spPr>
        <p:txBody>
          <a:bodyPr wrap="square" rtlCol="0">
            <a:spAutoFit/>
          </a:bodyPr>
          <a:lstStyle/>
          <a:p>
            <a:pPr algn="ctr"/>
            <a:r>
              <a:rPr lang="en-IN" sz="3600" dirty="0" smtClean="0">
                <a:ln w="3175">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SHARING</a:t>
            </a:r>
            <a:r>
              <a:rPr lang="en-IN" sz="3200" dirty="0" smtClean="0">
                <a:ln w="3175">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 </a:t>
            </a:r>
            <a:r>
              <a:rPr lang="en-IN" sz="3600" dirty="0" smtClean="0">
                <a:ln w="3175">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rPr>
              <a:t>PHASE</a:t>
            </a:r>
            <a:endParaRPr lang="en-IN" sz="3200" dirty="0">
              <a:ln w="3175">
                <a:solidFill>
                  <a:sysClr val="windowText" lastClr="000000"/>
                </a:solidFill>
              </a:ln>
              <a:solidFill>
                <a:srgbClr val="0066CC"/>
              </a:solidFill>
              <a:effectLst>
                <a:outerShdw blurRad="60007" dist="310007" dir="7680000" sy="30000" kx="1300200" algn="ctr" rotWithShape="0">
                  <a:prstClr val="black">
                    <a:alpha val="32000"/>
                  </a:prstClr>
                </a:outerShdw>
              </a:effectLst>
              <a:latin typeface="Arial Rounded MT Bold" pitchFamily="34" charset="0"/>
            </a:endParaRPr>
          </a:p>
        </p:txBody>
      </p:sp>
      <p:cxnSp>
        <p:nvCxnSpPr>
          <p:cNvPr id="6" name="Straight Connector 5"/>
          <p:cNvCxnSpPr/>
          <p:nvPr/>
        </p:nvCxnSpPr>
        <p:spPr>
          <a:xfrm>
            <a:off x="2857488" y="1071546"/>
            <a:ext cx="35719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353777"/>
            <a:ext cx="5643602" cy="646331"/>
          </a:xfrm>
          <a:prstGeom prst="rect">
            <a:avLst/>
          </a:prstGeom>
          <a:noFill/>
        </p:spPr>
        <p:txBody>
          <a:bodyPr wrap="square" rtlCol="0">
            <a:spAutoFit/>
          </a:bodyPr>
          <a:lstStyle/>
          <a:p>
            <a:pPr algn="ctr"/>
            <a:r>
              <a:rPr lang="en-IN" sz="3600" dirty="0" smtClean="0">
                <a:ln>
                  <a:solidFill>
                    <a:schemeClr val="tx1"/>
                  </a:solidFill>
                </a:ln>
                <a:solidFill>
                  <a:srgbClr val="002060"/>
                </a:solidFill>
                <a:effectLst>
                  <a:outerShdw blurRad="60007" dist="310007" dir="7680000" sy="30000" kx="1300200" algn="ctr" rotWithShape="0">
                    <a:prstClr val="black">
                      <a:alpha val="32000"/>
                    </a:prstClr>
                  </a:outerShdw>
                </a:effectLst>
                <a:latin typeface="Arial Rounded MT Bold" pitchFamily="34" charset="0"/>
              </a:rPr>
              <a:t>TECHNOLOGY STACK</a:t>
            </a:r>
          </a:p>
        </p:txBody>
      </p:sp>
      <p:sp>
        <p:nvSpPr>
          <p:cNvPr id="3" name="Rounded Rectangle 2"/>
          <p:cNvSpPr/>
          <p:nvPr/>
        </p:nvSpPr>
        <p:spPr>
          <a:xfrm>
            <a:off x="928662" y="2214554"/>
            <a:ext cx="7429552" cy="2500330"/>
          </a:xfrm>
          <a:prstGeom prst="roundRect">
            <a:avLst/>
          </a:prstGeom>
          <a:ln>
            <a:solidFill>
              <a:schemeClr val="tx1"/>
            </a:solidFill>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2"/>
          </a:lnRef>
          <a:fillRef idx="3">
            <a:schemeClr val="accent2"/>
          </a:fillRef>
          <a:effectRef idx="3">
            <a:schemeClr val="accent2"/>
          </a:effectRef>
          <a:fontRef idx="minor">
            <a:schemeClr val="lt1"/>
          </a:fontRef>
        </p:style>
        <p:txBody>
          <a:bodyPr rtlCol="0" anchor="ctr"/>
          <a:lstStyle/>
          <a:p>
            <a:pPr>
              <a:buFont typeface="Arial" pitchFamily="34" charset="0"/>
              <a:buChar char="•"/>
            </a:pPr>
            <a:r>
              <a:rPr lang="en-IN" sz="2400" dirty="0" smtClean="0">
                <a:latin typeface="Century" pitchFamily="18" charset="0"/>
              </a:rPr>
              <a:t>Operating system:- Windows</a:t>
            </a:r>
          </a:p>
          <a:p>
            <a:pPr>
              <a:buFont typeface="Arial" pitchFamily="34" charset="0"/>
              <a:buChar char="•"/>
            </a:pPr>
            <a:r>
              <a:rPr lang="en-IN" sz="2400" dirty="0" smtClean="0">
                <a:latin typeface="Century" pitchFamily="18" charset="0"/>
              </a:rPr>
              <a:t>Web frame work:- </a:t>
            </a:r>
            <a:r>
              <a:rPr lang="en-IN" sz="2400" dirty="0" smtClean="0">
                <a:latin typeface="Century" pitchFamily="18" charset="0"/>
              </a:rPr>
              <a:t>Node.JS</a:t>
            </a:r>
            <a:r>
              <a:rPr lang="en-IN" sz="2400" dirty="0" smtClean="0">
                <a:latin typeface="Century" pitchFamily="18" charset="0"/>
              </a:rPr>
              <a:t>.</a:t>
            </a:r>
          </a:p>
          <a:p>
            <a:pPr>
              <a:buFont typeface="Arial" pitchFamily="34" charset="0"/>
              <a:buChar char="•"/>
            </a:pPr>
            <a:r>
              <a:rPr lang="en-IN" sz="2400" dirty="0" smtClean="0">
                <a:latin typeface="Century" pitchFamily="18" charset="0"/>
              </a:rPr>
              <a:t>Server :- </a:t>
            </a:r>
            <a:r>
              <a:rPr lang="en-IN" sz="2400" dirty="0" err="1" smtClean="0">
                <a:latin typeface="Century" pitchFamily="18" charset="0"/>
              </a:rPr>
              <a:t>Xampp</a:t>
            </a:r>
            <a:r>
              <a:rPr lang="en-IN" sz="2400" dirty="0" smtClean="0">
                <a:latin typeface="Century" pitchFamily="18" charset="0"/>
              </a:rPr>
              <a:t>.</a:t>
            </a:r>
          </a:p>
          <a:p>
            <a:pPr>
              <a:buFont typeface="Arial" pitchFamily="34" charset="0"/>
              <a:buChar char="•"/>
            </a:pPr>
            <a:r>
              <a:rPr lang="en-IN" sz="2400" dirty="0" smtClean="0">
                <a:latin typeface="Century" pitchFamily="18" charset="0"/>
              </a:rPr>
              <a:t>Database management:- </a:t>
            </a:r>
            <a:r>
              <a:rPr lang="en-IN" sz="2400" dirty="0" err="1" smtClean="0">
                <a:latin typeface="Century" pitchFamily="18" charset="0"/>
              </a:rPr>
              <a:t>Oracle,Firebase</a:t>
            </a:r>
            <a:endParaRPr lang="en-IN" sz="2400" dirty="0" smtClean="0">
              <a:latin typeface="Century" pitchFamily="18" charset="0"/>
            </a:endParaRPr>
          </a:p>
          <a:p>
            <a:pPr>
              <a:buFont typeface="Arial" pitchFamily="34" charset="0"/>
              <a:buChar char="•"/>
            </a:pPr>
            <a:r>
              <a:rPr lang="en-IN" sz="2400" dirty="0" smtClean="0">
                <a:latin typeface="Century" pitchFamily="18" charset="0"/>
              </a:rPr>
              <a:t>Frontend:- HTML, </a:t>
            </a:r>
            <a:r>
              <a:rPr lang="en-IN" sz="2400" dirty="0" err="1" smtClean="0">
                <a:latin typeface="Century" pitchFamily="18" charset="0"/>
              </a:rPr>
              <a:t>Css</a:t>
            </a:r>
            <a:r>
              <a:rPr lang="en-IN" sz="2400" dirty="0" smtClean="0">
                <a:latin typeface="Century" pitchFamily="18" charset="0"/>
              </a:rPr>
              <a:t>, Java script, Bootstrap</a:t>
            </a:r>
          </a:p>
          <a:p>
            <a:pPr algn="ctr"/>
            <a:endParaRPr lang="en-IN" dirty="0">
              <a:latin typeface="Century" pitchFamily="18" charset="0"/>
            </a:endParaRPr>
          </a:p>
        </p:txBody>
      </p:sp>
      <p:cxnSp>
        <p:nvCxnSpPr>
          <p:cNvPr id="7" name="Straight Connector 6"/>
          <p:cNvCxnSpPr/>
          <p:nvPr/>
        </p:nvCxnSpPr>
        <p:spPr>
          <a:xfrm>
            <a:off x="2214546" y="1000108"/>
            <a:ext cx="4643470" cy="1588"/>
          </a:xfrm>
          <a:prstGeom prst="line">
            <a:avLst/>
          </a:prstGeom>
          <a:effectLst>
            <a:outerShdw blurRad="76200" dir="13500000" sy="23000" kx="1200000" algn="br" rotWithShape="0">
              <a:prstClr val="black">
                <a:alpha val="2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687</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IDEA/APPROACH DETAILS</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GYAN GANGA CAMPUS HACKATHON 2018</dc:title>
  <dc:creator>HV</dc:creator>
  <cp:lastModifiedBy>dell-pc</cp:lastModifiedBy>
  <cp:revision>79</cp:revision>
  <dcterms:created xsi:type="dcterms:W3CDTF">2018-08-21T06:42:20Z</dcterms:created>
  <dcterms:modified xsi:type="dcterms:W3CDTF">2019-09-12T04:16:03Z</dcterms:modified>
</cp:coreProperties>
</file>