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embeddedFontLst>
    <p:embeddedFont>
      <p:font typeface="CSHCBG+CenturyGothic"/>
      <p:regular r:id="rId32"/>
    </p:embeddedFont>
    <p:embeddedFont>
      <p:font typeface="FDJBBB+Wingdings-Regular"/>
      <p:regular r:id="rId33"/>
    </p:embeddedFont>
    <p:embeddedFont>
      <p:font typeface="CSVARO+CenturyGothic-Bold"/>
      <p:regular r:id="rId3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font" Target="fonts/font1.fntdata" /><Relationship Id="rId33" Type="http://schemas.openxmlformats.org/officeDocument/2006/relationships/font" Target="fonts/font2.fntdata" /><Relationship Id="rId34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42340" y="437315"/>
            <a:ext cx="4419674" cy="73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surprise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Housing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price</a:t>
            </a:r>
          </a:p>
          <a:p>
            <a:pPr marL="294481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prediction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6759" y="902024"/>
            <a:ext cx="4233276" cy="1603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case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study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from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US-based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housing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company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named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“Surprise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Housing”.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company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looking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prospective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properties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buy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houses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price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below</a:t>
            </a:r>
          </a:p>
          <a:p>
            <a:pPr marL="0" marR="0">
              <a:lnSpc>
                <a:spcPts val="1727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their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actual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flip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them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higher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price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which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will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help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company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enter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real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estate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CSHCBG+CenturyGothic"/>
                <a:cs typeface="CSHCBG+CenturyGothic"/>
              </a:rPr>
              <a:t>market.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0615" y="3055461"/>
            <a:ext cx="402771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759" y="4433785"/>
            <a:ext cx="3266190" cy="65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Submitted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Rashmi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Dubey</a:t>
            </a:r>
          </a:p>
          <a:p>
            <a:pPr marL="0" marR="0">
              <a:lnSpc>
                <a:spcPts val="1839"/>
              </a:lnSpc>
              <a:spcBef>
                <a:spcPts val="774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Science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Intern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6759" y="5145194"/>
            <a:ext cx="2261079" cy="271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Flip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Robo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CSHCBG+CenturyGothic"/>
                <a:cs typeface="CSHCBG+CenturyGothic"/>
              </a:rPr>
              <a:t>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696" y="395958"/>
            <a:ext cx="9427399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BUILDING</a:t>
            </a:r>
          </a:p>
          <a:p>
            <a:pPr marL="0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FLOWCHART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627" y="1785522"/>
            <a:ext cx="2070304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2456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Import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Dependencies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or</a:t>
            </a:r>
          </a:p>
          <a:p>
            <a:pPr marL="5191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Libraries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6980" y="1922682"/>
            <a:ext cx="1267717" cy="593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693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Data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set</a:t>
            </a:r>
          </a:p>
          <a:p>
            <a:pPr marL="0" marR="0">
              <a:lnSpc>
                <a:spcPts val="2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14018" y="1926106"/>
            <a:ext cx="1750590" cy="590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9431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Data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preprocessing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25859" y="3221232"/>
            <a:ext cx="1591530" cy="590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393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EDA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Visualization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8641" y="3219126"/>
            <a:ext cx="1521429" cy="589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Checked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for</a:t>
            </a:r>
          </a:p>
          <a:p>
            <a:pPr marL="61590" marR="0">
              <a:lnSpc>
                <a:spcPts val="2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Nul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l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Values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1952" y="3358392"/>
            <a:ext cx="1191704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Encoding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0734" y="4545021"/>
            <a:ext cx="1545667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Checked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for</a:t>
            </a:r>
          </a:p>
          <a:p>
            <a:pPr marL="9921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correlation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1065" y="4550222"/>
            <a:ext cx="2097620" cy="592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7018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Checked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Outliers/Skewness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19375" y="4550222"/>
            <a:ext cx="1806972" cy="592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418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Proceed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Model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building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9851" y="5737259"/>
            <a:ext cx="1829583" cy="774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218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R2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Score,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Cross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Validation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Score,</a:t>
            </a:r>
          </a:p>
          <a:p>
            <a:pPr marL="43656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MSE,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RMSE,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CSHCBG+CenturyGothic"/>
                <a:cs typeface="CSHCBG+CenturyGothic"/>
              </a:rPr>
              <a:t>MAE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06453" y="5827996"/>
            <a:ext cx="1475333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581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Saving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Final_Model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12600" y="5827996"/>
            <a:ext cx="2039900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Hyper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Parameter</a:t>
            </a:r>
          </a:p>
          <a:p>
            <a:pPr marL="585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CSHCBG+CenturyGothic"/>
                <a:cs typeface="CSHCBG+CenturyGothic"/>
              </a:rPr>
              <a:t>Tuning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52193"/>
            <a:ext cx="6399263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260" y="2457555"/>
            <a:ext cx="10599724" cy="3461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Importing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necessary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dependencies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libraries.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Reading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CSV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file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converted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frame.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dimensions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original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Looking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null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accordingly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fill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missing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summary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unique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values.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all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categorical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columns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Visualizing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each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features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matplotlib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seaborn.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6399263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133" y="2089452"/>
            <a:ext cx="10482379" cy="431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Performing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encoding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ordinal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encoder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on</a:t>
            </a:r>
          </a:p>
          <a:p>
            <a:pPr marL="28575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categorical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features.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co-relation/multi-collinearity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heatmap.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Outliers/Skewness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boxen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28575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plot.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Perform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Scaling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Standard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Scaler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method.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final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dimension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dataset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confirm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28575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input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details.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Creating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train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split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random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state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found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</a:p>
          <a:p>
            <a:pPr marL="28575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range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1-1000.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1396652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EXPLORATORY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(EDA)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277" y="2309405"/>
            <a:ext cx="256394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01.</a:t>
            </a:r>
            <a:r>
              <a:rPr dirty="0" sz="1800" spc="45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Univariate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8097" y="2309405"/>
            <a:ext cx="274682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02.</a:t>
            </a:r>
            <a:r>
              <a:rPr dirty="0" sz="1800" spc="45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Multivariate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5871" y="2309405"/>
            <a:ext cx="298746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03.</a:t>
            </a:r>
            <a:r>
              <a:rPr dirty="0" sz="1800" spc="45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Correlation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277" y="2870449"/>
            <a:ext cx="2603473" cy="16891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Univariate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ꢀis</a:t>
            </a:r>
          </a:p>
          <a:p>
            <a:pPr marL="0" marR="0">
              <a:lnSpc>
                <a:spcPts val="2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simplest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form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analyzing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“Uni”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means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“one”,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other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words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your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has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only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18097" y="2869571"/>
            <a:ext cx="2811397" cy="1689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Multivariate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ꢀis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set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statistical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techniques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forꢀ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ꢀof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that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contain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more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than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variable.ꢀ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60217" y="2869570"/>
            <a:ext cx="2785002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ꢀis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test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relationships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quantitative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categorical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14550" y="5039378"/>
            <a:ext cx="401206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04.</a:t>
            </a:r>
            <a:r>
              <a:rPr dirty="0" sz="1800" spc="45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Correlation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Target</a:t>
            </a:r>
            <a:r>
              <a:rPr dirty="0" sz="1800" spc="46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variable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69236" y="5039378"/>
            <a:ext cx="176171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05.</a:t>
            </a:r>
            <a:r>
              <a:rPr dirty="0" sz="1800" spc="45" u="sng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CSHCBG+CenturyGothic"/>
                <a:cs typeface="CSHCBG+CenturyGothic"/>
              </a:rPr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14549" y="5570840"/>
            <a:ext cx="3778267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ꢀwith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target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know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how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related.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69237" y="5570840"/>
            <a:ext cx="2367054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Summary</a:t>
            </a:r>
            <a:r>
              <a:rPr dirty="0" sz="1800" b="1">
                <a:solidFill>
                  <a:srgbClr val="ffffff"/>
                </a:solidFill>
                <a:latin typeface="CSVARO+CenturyGothic-Bold"/>
                <a:cs typeface="CSVARO+CenturyGothic-Bold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conclusion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all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6" y="230612"/>
            <a:ext cx="2374066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PIE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2198512"/>
            <a:ext cx="2879818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Pie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Chart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circular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statistical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that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can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display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only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series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3570112"/>
            <a:ext cx="2777176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chart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total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percentage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given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4667393"/>
            <a:ext cx="2817689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slices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pie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percentage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parts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573251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COUNT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1918" y="1813941"/>
            <a:ext cx="2837349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Count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show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counts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observations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each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categorical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bars.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1918" y="3295270"/>
            <a:ext cx="197392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Parameters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: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1918" y="3542158"/>
            <a:ext cx="2897864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accepting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following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parameters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that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described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below: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x,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1918" y="4776598"/>
            <a:ext cx="2486374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parameter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take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names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</a:p>
          <a:p>
            <a:pPr marL="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vector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data,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optional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inputs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1918" y="5764150"/>
            <a:ext cx="280001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plotting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long-form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87612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SCATTER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1627510"/>
            <a:ext cx="2843430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observe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relationship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dots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relationship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2861950"/>
            <a:ext cx="186526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3355726"/>
            <a:ext cx="2655520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matplotlib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library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draw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scatter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2" y="4590167"/>
            <a:ext cx="2729895" cy="155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widely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</a:t>
            </a:r>
          </a:p>
          <a:p>
            <a:pPr marL="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relation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among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how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change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affects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other.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415704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HISTOGRAM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747526"/>
            <a:ext cx="2702235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histogram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basically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provided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form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some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groups.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3119126"/>
            <a:ext cx="2883662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accurate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graphical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representation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numerical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distribution.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4765047"/>
            <a:ext cx="2720077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type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bar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where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X-axis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ranges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while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Y-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axis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gives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information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about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frequency.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2742579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HEATMAP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2020737"/>
            <a:ext cx="2479526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heatmap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contains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representing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various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shades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same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each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3666657"/>
            <a:ext cx="2103451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Usually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darker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3940977"/>
            <a:ext cx="2720992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shades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chart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represent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higher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than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lighter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shade.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1" y="5038257"/>
            <a:ext cx="2898778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very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different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completely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different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can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also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32979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BAR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1627510"/>
            <a:ext cx="2655292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Bar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graphs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compare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things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different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groups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track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changes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over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3108838"/>
            <a:ext cx="2805269" cy="155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Here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comparing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feature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columns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target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label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column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which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Sale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Price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our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4590167"/>
            <a:ext cx="116067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scenario.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2" y="5083942"/>
            <a:ext cx="2661025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gives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insight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on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positive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negative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correlated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column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details.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5710932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ACKNOWLEDGMENT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82869"/>
            <a:ext cx="978382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would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like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express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deepest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gratitude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24245"/>
            <a:ext cx="9990354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(Subject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Matter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Expert)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Sapna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Verma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well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Flip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Robo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65621"/>
            <a:ext cx="10682380" cy="815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Technologies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gave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opportunity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project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Price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Prediction,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which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also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helped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648373"/>
            <a:ext cx="1081084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doing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lots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research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wherein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came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know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about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many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3989749"/>
            <a:ext cx="2093213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new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things.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4926501"/>
            <a:ext cx="1070545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Also,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utilized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few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external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resources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that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helped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5267877"/>
            <a:ext cx="954020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complete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project.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ensured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that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learn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from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5609253"/>
            <a:ext cx="9045911" cy="815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samples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modify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things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according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project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requirement.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476578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BOXEN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925080"/>
            <a:ext cx="2815099" cy="223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Boxen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also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known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Whisker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created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display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summary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set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having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properties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like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minimum,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first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quartile,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median,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third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quartile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4119640"/>
            <a:ext cx="1309575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maximum.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4668280"/>
            <a:ext cx="2225067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have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identify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outlier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details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all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numeric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datatype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column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SHCBG+CenturyGothic"/>
                <a:cs typeface="CSHCBG+CenturyGothic"/>
              </a:rPr>
              <a:t>values.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508927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806657"/>
            <a:ext cx="2630276" cy="769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plots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visually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assess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0" marR="0">
              <a:lnSpc>
                <a:spcPts val="18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sample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2506173"/>
            <a:ext cx="2904948" cy="1002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comparing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empirical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theoretical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expected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from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3438861"/>
            <a:ext cx="2347207" cy="302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specified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distribution.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1" y="3905205"/>
            <a:ext cx="2777064" cy="1002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Here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have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it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analyze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skewness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information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numeric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datatype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column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values.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2081" y="5071065"/>
            <a:ext cx="2683202" cy="1002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acceptable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form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usually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normal</a:t>
            </a:r>
          </a:p>
          <a:p>
            <a:pPr marL="0" marR="0">
              <a:lnSpc>
                <a:spcPts val="18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resembling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bell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shape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SHCBG+CenturyGothic"/>
                <a:cs typeface="CSHCBG+CenturyGothic"/>
              </a:rPr>
              <a:t>curve.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6968109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TRAINING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PHASES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6744441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MODEL/S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8376" y="1384697"/>
            <a:ext cx="9089762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algorithms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training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as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follows: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5576" y="2231750"/>
            <a:ext cx="4818449" cy="48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1.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Linear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5576" y="2658470"/>
            <a:ext cx="7311562" cy="3468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2.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Ridge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Regularization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3.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Lasso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Regularization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4.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Support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Vector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5.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Decision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Tree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6.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Random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7.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K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Nearest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Neighbors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8.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Gradient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Boosting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9.</a:t>
            </a:r>
            <a:r>
              <a:rPr dirty="0" sz="2850" spc="893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Ada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Boost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5576" y="6072229"/>
            <a:ext cx="5572676" cy="48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34">
                <a:solidFill>
                  <a:srgbClr val="ffffff"/>
                </a:solidFill>
                <a:latin typeface="CSHCBG+CenturyGothic"/>
                <a:cs typeface="CSHCBG+CenturyGothic"/>
              </a:rPr>
              <a:t>10.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Extra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Trees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58568"/>
            <a:ext cx="11222389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EVALUATION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4000" spc="68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HYPER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PARAMETER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CSHCBG+CenturyGothic"/>
                <a:cs typeface="CSHCBG+CenturyGothic"/>
              </a:rPr>
              <a:t>TUNING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637" y="1358064"/>
            <a:ext cx="564601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key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metrics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here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were: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837" y="1784784"/>
            <a:ext cx="4448623" cy="218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R2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score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Cross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Validation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Score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MSE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RMSE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637" y="4345104"/>
            <a:ext cx="10208691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tried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find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out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parameters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list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increase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our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scores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Hyperparameter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Tuning.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637" y="5625264"/>
            <a:ext cx="10994747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order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achieve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higher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score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2800" spc="114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 spc="27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Grid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Search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CV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method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5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folds.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562359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CONCLUSION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SCOPE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FUTURE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24" y="2089452"/>
            <a:ext cx="11241280" cy="431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During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this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project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have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faced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problem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low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amount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training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machine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learning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upon.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Many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columns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same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entries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than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80%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rows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which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lead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reduction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our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performance.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One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issue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present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large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number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missing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this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set,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have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fill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those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missing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in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correct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manner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manually.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can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still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improve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our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some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feature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engineering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doing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some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extensive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hyperparameter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tuning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it.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7833" y="2996717"/>
            <a:ext cx="3975828" cy="878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CSVARO+CenturyGothic-Bold"/>
                <a:cs typeface="CSVARO+CenturyGothic-Bold"/>
              </a:rPr>
              <a:t>THANK</a:t>
            </a:r>
            <a:r>
              <a:rPr dirty="0" sz="5400" b="1">
                <a:solidFill>
                  <a:srgbClr val="000000"/>
                </a:solidFill>
                <a:latin typeface="CSVARO+CenturyGothic-Bold"/>
                <a:cs typeface="CSVARO+CenturyGothic-Bold"/>
              </a:rPr>
              <a:t> </a:t>
            </a:r>
            <a:r>
              <a:rPr dirty="0" sz="5400" b="1">
                <a:solidFill>
                  <a:srgbClr val="000000"/>
                </a:solidFill>
                <a:latin typeface="CSVARO+CenturyGothic-Bold"/>
                <a:cs typeface="CSVARO+CenturyGothic-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6675" y="435377"/>
            <a:ext cx="7529244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SALE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PRICE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PREDICTION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4254177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65113"/>
            <a:ext cx="974425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based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Real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estate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06488"/>
            <a:ext cx="1001101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company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trying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entry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Australian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Real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47865"/>
            <a:ext cx="10544525" cy="1156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market.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company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looking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prospective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properties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buy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enter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market.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required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build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Machine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order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actual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971993"/>
            <a:ext cx="1029296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value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prospective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properties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decide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whether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4313369"/>
            <a:ext cx="371403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invest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them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not.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5250121"/>
            <a:ext cx="705876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wants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know: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914" y="5659954"/>
            <a:ext cx="10335257" cy="775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d24726"/>
                </a:solidFill>
                <a:latin typeface="CSHCBG+CenturyGothic"/>
                <a:cs typeface="CSHCBG+CenturyGothic"/>
              </a:rPr>
              <a:t>1.</a:t>
            </a:r>
            <a:r>
              <a:rPr dirty="0" sz="2450" spc="1998">
                <a:solidFill>
                  <a:srgbClr val="d24726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Which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important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predict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sale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price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house?</a:t>
            </a:r>
          </a:p>
          <a:p>
            <a:pPr marL="0" marR="0">
              <a:lnSpc>
                <a:spcPts val="28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d24726"/>
                </a:solidFill>
                <a:latin typeface="CSHCBG+CenturyGothic"/>
                <a:cs typeface="CSHCBG+CenturyGothic"/>
              </a:rPr>
              <a:t>2.</a:t>
            </a:r>
            <a:r>
              <a:rPr dirty="0" sz="2450" spc="1998">
                <a:solidFill>
                  <a:srgbClr val="d24726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How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do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these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feature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variables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describe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price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CSHCBG+CenturyGothic"/>
                <a:cs typeface="CSHCBG+CenturyGothic"/>
              </a:rPr>
              <a:t>house?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259524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889" y="1384697"/>
            <a:ext cx="513973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Analytical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Problem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Framing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4368" y="1805030"/>
            <a:ext cx="6049872" cy="9085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I.</a:t>
            </a:r>
            <a:r>
              <a:rPr dirty="0" sz="2850" spc="1828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Exploratory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Analysis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(EDA)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CSHCBG+CenturyGothic"/>
                <a:cs typeface="CSHCBG+CenturyGothic"/>
              </a:rPr>
              <a:t>II.</a:t>
            </a:r>
            <a:r>
              <a:rPr dirty="0" sz="2850" spc="1184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Visualizations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2889" y="3091577"/>
            <a:ext cx="8348436" cy="1327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Pre-Processing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train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datasets</a:t>
            </a:r>
          </a:p>
          <a:p>
            <a:pPr marL="0" marR="0">
              <a:lnSpc>
                <a:spcPts val="3433"/>
              </a:lnSpc>
              <a:spcBef>
                <a:spcPts val="3336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Model/s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Development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2889" y="4798457"/>
            <a:ext cx="8457858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Performing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hyper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parameter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tuning,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saving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predicting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label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2889" y="6078616"/>
            <a:ext cx="693232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Conclusion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future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work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discussion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829425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Hardware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Software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Requirements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Tools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7265" y="2669838"/>
            <a:ext cx="290575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Hardware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4465" y="3523278"/>
            <a:ext cx="242003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RAM: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8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4465" y="3949998"/>
            <a:ext cx="10222526" cy="1754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CPU: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AMD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Ryzen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5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3550H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Radeon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Vega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Mobile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Gfx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2.10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GHz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GPU: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AMD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Radeon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™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Vega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8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Graphics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NVIDIA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GeForce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GTX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1650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Ti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829425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Hardware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Software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Requirements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Tools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7984" y="2089452"/>
            <a:ext cx="2710890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Software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5184" y="2942892"/>
            <a:ext cx="9046193" cy="1327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Programming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language: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Python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Distribution: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Anaconda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Navigator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FDJBBB+Wingdings-Regular"/>
                <a:cs typeface="FDJBBB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Browser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based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language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shell: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Jupyter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Notebook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7984" y="4649772"/>
            <a:ext cx="4434483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Libraries/Packages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Used: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984" y="5503212"/>
            <a:ext cx="9197106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Pandas,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NumPy,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matplotlib,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seaborn,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scikit-learn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and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SHCBG+CenturyGothic"/>
                <a:cs typeface="CSHCBG+CenturyGothic"/>
              </a:rPr>
              <a:t>pandas_profiling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578107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PROBLEM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82873"/>
            <a:ext cx="10767066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Houses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necessary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need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each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every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person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560241"/>
            <a:ext cx="1064555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around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globe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therefore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real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estate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837609"/>
            <a:ext cx="1020365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markets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which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major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contributors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114977"/>
            <a:ext cx="10300168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world’s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economy.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It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very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large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there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various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3392345"/>
            <a:ext cx="5689475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companies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working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domain.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3796713"/>
            <a:ext cx="10836412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Data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science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comes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very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important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tool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solve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problems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4074081"/>
            <a:ext cx="10645449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domain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help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companies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increase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their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overall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revenue,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4351449"/>
            <a:ext cx="966574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profits,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improving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their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marketing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strategies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focusing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8314" y="4628817"/>
            <a:ext cx="7600013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changing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trends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house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sales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purchases.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9714" y="5033185"/>
            <a:ext cx="1025789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Predictive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modelling,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mix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modelling,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recommendation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8314" y="5310553"/>
            <a:ext cx="10111161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systems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some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machine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learning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techniques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used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8314" y="5587921"/>
            <a:ext cx="10634595" cy="7203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achieving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business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goals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companies.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Our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problem</a:t>
            </a:r>
          </a:p>
          <a:p>
            <a:pPr marL="0" marR="0">
              <a:lnSpc>
                <a:spcPts val="21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related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such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CSHCBG+CenturyGothic"/>
                <a:cs typeface="CSHCBG+CenturyGothic"/>
              </a:rPr>
              <a:t>company.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888257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ANALYTICAL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PROBLEM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CSHCBG+CenturyGothic"/>
                <a:cs typeface="CSHCBG+CenturyGothic"/>
              </a:rPr>
              <a:t>FRAMING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65113"/>
            <a:ext cx="10527994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provided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with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two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sets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data,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one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training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06488"/>
            <a:ext cx="976636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other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testing.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Here</a:t>
            </a:r>
            <a:r>
              <a:rPr dirty="0" sz="2800" spc="769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need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build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machine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47865"/>
            <a:ext cx="10018830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train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by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289241"/>
            <a:ext cx="8370265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will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make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predictions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714" y="3757617"/>
            <a:ext cx="1033893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Both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csv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format,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train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1168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8314" y="4098993"/>
            <a:ext cx="1051354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rows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81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columns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whereas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292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rows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4440369"/>
            <a:ext cx="980192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80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columns.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Here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not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4781745"/>
            <a:ext cx="759043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target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label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need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same.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714" y="5250121"/>
            <a:ext cx="1060378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FDJBBB+Wingdings-Regular"/>
                <a:cs typeface="FDJBBB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house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sale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prices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problem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8314" y="5591497"/>
            <a:ext cx="10547605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which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continuous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data,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will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be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different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regression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8314" y="5932873"/>
            <a:ext cx="463184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machine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CSHCBG+CenturyGothic"/>
                <a:cs typeface="CSHCBG+CenturyGothic"/>
              </a:rPr>
              <a:t>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2022-03-17T03:54:04-05:00</dcterms:modified>
</cp:coreProperties>
</file>