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21"/>
  </p:notesMasterIdLst>
  <p:handoutMasterIdLst>
    <p:handoutMasterId r:id="rId22"/>
  </p:handoutMasterIdLst>
  <p:sldIdLst>
    <p:sldId id="442" r:id="rId4"/>
    <p:sldId id="738" r:id="rId5"/>
    <p:sldId id="728" r:id="rId6"/>
    <p:sldId id="748" r:id="rId7"/>
    <p:sldId id="730" r:id="rId8"/>
    <p:sldId id="739" r:id="rId9"/>
    <p:sldId id="754" r:id="rId10"/>
    <p:sldId id="752" r:id="rId11"/>
    <p:sldId id="751" r:id="rId12"/>
    <p:sldId id="745" r:id="rId13"/>
    <p:sldId id="755" r:id="rId14"/>
    <p:sldId id="744" r:id="rId15"/>
    <p:sldId id="746" r:id="rId16"/>
    <p:sldId id="747" r:id="rId17"/>
    <p:sldId id="750" r:id="rId18"/>
    <p:sldId id="753" r:id="rId19"/>
    <p:sldId id="725" r:id="rId20"/>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Yadav" initials="SY" lastIdx="1" clrIdx="0">
    <p:extLst>
      <p:ext uri="{19B8F6BF-5375-455C-9EA6-DF929625EA0E}">
        <p15:presenceInfo xmlns:p15="http://schemas.microsoft.com/office/powerpoint/2012/main" userId="11ecc7d3f84f46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9" autoAdjust="0"/>
    <p:restoredTop sz="94394" autoAdjust="0"/>
  </p:normalViewPr>
  <p:slideViewPr>
    <p:cSldViewPr>
      <p:cViewPr varScale="1">
        <p:scale>
          <a:sx n="66" d="100"/>
          <a:sy n="66" d="100"/>
        </p:scale>
        <p:origin x="1304" y="44"/>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 Priya" userId="e842065df8bfb760" providerId="LiveId" clId="{75EE6706-5A05-48FC-A317-CE05BD142C86}"/>
    <pc:docChg chg="custSel modSld sldOrd">
      <pc:chgData name="Kavi Priya" userId="e842065df8bfb760" providerId="LiveId" clId="{75EE6706-5A05-48FC-A317-CE05BD142C86}" dt="2024-11-16T06:15:53.014" v="17" actId="478"/>
      <pc:docMkLst>
        <pc:docMk/>
      </pc:docMkLst>
      <pc:sldChg chg="delSp mod">
        <pc:chgData name="Kavi Priya" userId="e842065df8bfb760" providerId="LiveId" clId="{75EE6706-5A05-48FC-A317-CE05BD142C86}" dt="2024-11-16T06:13:51.843" v="6" actId="478"/>
        <pc:sldMkLst>
          <pc:docMk/>
          <pc:sldMk cId="0" sldId="442"/>
        </pc:sldMkLst>
        <pc:spChg chg="del">
          <ac:chgData name="Kavi Priya" userId="e842065df8bfb760" providerId="LiveId" clId="{75EE6706-5A05-48FC-A317-CE05BD142C86}" dt="2024-11-16T06:13:51.843" v="6" actId="478"/>
          <ac:spMkLst>
            <pc:docMk/>
            <pc:sldMk cId="0" sldId="442"/>
            <ac:spMk id="4" creationId="{00000000-0000-0000-0000-000000000000}"/>
          </ac:spMkLst>
        </pc:spChg>
      </pc:sldChg>
      <pc:sldChg chg="ord">
        <pc:chgData name="Kavi Priya" userId="e842065df8bfb760" providerId="LiveId" clId="{75EE6706-5A05-48FC-A317-CE05BD142C86}" dt="2024-11-16T06:13:54.263" v="8"/>
        <pc:sldMkLst>
          <pc:docMk/>
          <pc:sldMk cId="3512444418" sldId="738"/>
        </pc:sldMkLst>
      </pc:sldChg>
      <pc:sldChg chg="ord">
        <pc:chgData name="Kavi Priya" userId="e842065df8bfb760" providerId="LiveId" clId="{75EE6706-5A05-48FC-A317-CE05BD142C86}" dt="2024-11-16T06:13:41.448" v="5"/>
        <pc:sldMkLst>
          <pc:docMk/>
          <pc:sldMk cId="3176438467" sldId="739"/>
        </pc:sldMkLst>
      </pc:sldChg>
      <pc:sldChg chg="delSp mod">
        <pc:chgData name="Kavi Priya" userId="e842065df8bfb760" providerId="LiveId" clId="{75EE6706-5A05-48FC-A317-CE05BD142C86}" dt="2024-11-16T06:14:21.381" v="14" actId="478"/>
        <pc:sldMkLst>
          <pc:docMk/>
          <pc:sldMk cId="810103411" sldId="744"/>
        </pc:sldMkLst>
        <pc:spChg chg="del">
          <ac:chgData name="Kavi Priya" userId="e842065df8bfb760" providerId="LiveId" clId="{75EE6706-5A05-48FC-A317-CE05BD142C86}" dt="2024-11-16T06:14:21.381" v="14" actId="478"/>
          <ac:spMkLst>
            <pc:docMk/>
            <pc:sldMk cId="810103411" sldId="744"/>
            <ac:spMk id="4" creationId="{2357B08E-53F1-FF3F-B008-2BF7755DC9DA}"/>
          </ac:spMkLst>
        </pc:spChg>
      </pc:sldChg>
      <pc:sldChg chg="delSp mod">
        <pc:chgData name="Kavi Priya" userId="e842065df8bfb760" providerId="LiveId" clId="{75EE6706-5A05-48FC-A317-CE05BD142C86}" dt="2024-11-16T06:14:16.325" v="13" actId="478"/>
        <pc:sldMkLst>
          <pc:docMk/>
          <pc:sldMk cId="2978044809" sldId="745"/>
        </pc:sldMkLst>
        <pc:spChg chg="del">
          <ac:chgData name="Kavi Priya" userId="e842065df8bfb760" providerId="LiveId" clId="{75EE6706-5A05-48FC-A317-CE05BD142C86}" dt="2024-11-16T06:14:16.325" v="13" actId="478"/>
          <ac:spMkLst>
            <pc:docMk/>
            <pc:sldMk cId="2978044809" sldId="745"/>
            <ac:spMk id="4" creationId="{BCAF9579-C846-8598-473D-5A60B3D3524C}"/>
          </ac:spMkLst>
        </pc:spChg>
      </pc:sldChg>
      <pc:sldChg chg="delSp mod">
        <pc:chgData name="Kavi Priya" userId="e842065df8bfb760" providerId="LiveId" clId="{75EE6706-5A05-48FC-A317-CE05BD142C86}" dt="2024-11-16T06:14:26.236" v="15" actId="478"/>
        <pc:sldMkLst>
          <pc:docMk/>
          <pc:sldMk cId="2492254848" sldId="746"/>
        </pc:sldMkLst>
        <pc:spChg chg="del">
          <ac:chgData name="Kavi Priya" userId="e842065df8bfb760" providerId="LiveId" clId="{75EE6706-5A05-48FC-A317-CE05BD142C86}" dt="2024-11-16T06:14:26.236" v="15" actId="478"/>
          <ac:spMkLst>
            <pc:docMk/>
            <pc:sldMk cId="2492254848" sldId="746"/>
            <ac:spMk id="2" creationId="{EB2F4A6C-B1B6-CD32-56F3-F3D418FAA9C7}"/>
          </ac:spMkLst>
        </pc:spChg>
      </pc:sldChg>
      <pc:sldChg chg="delSp modSp mod">
        <pc:chgData name="Kavi Priya" userId="e842065df8bfb760" providerId="LiveId" clId="{75EE6706-5A05-48FC-A317-CE05BD142C86}" dt="2024-11-16T06:14:00.665" v="10" actId="478"/>
        <pc:sldMkLst>
          <pc:docMk/>
          <pc:sldMk cId="1261561016" sldId="748"/>
        </pc:sldMkLst>
        <pc:spChg chg="del mod">
          <ac:chgData name="Kavi Priya" userId="e842065df8bfb760" providerId="LiveId" clId="{75EE6706-5A05-48FC-A317-CE05BD142C86}" dt="2024-11-16T06:14:00.665" v="10" actId="478"/>
          <ac:spMkLst>
            <pc:docMk/>
            <pc:sldMk cId="1261561016" sldId="748"/>
            <ac:spMk id="4" creationId="{1F20C55E-EC9E-AC24-0312-67332F42B45C}"/>
          </ac:spMkLst>
        </pc:spChg>
      </pc:sldChg>
      <pc:sldChg chg="delSp mod">
        <pc:chgData name="Kavi Priya" userId="e842065df8bfb760" providerId="LiveId" clId="{75EE6706-5A05-48FC-A317-CE05BD142C86}" dt="2024-11-16T06:14:12.585" v="12" actId="478"/>
        <pc:sldMkLst>
          <pc:docMk/>
          <pc:sldMk cId="409094005" sldId="751"/>
        </pc:sldMkLst>
        <pc:spChg chg="del">
          <ac:chgData name="Kavi Priya" userId="e842065df8bfb760" providerId="LiveId" clId="{75EE6706-5A05-48FC-A317-CE05BD142C86}" dt="2024-11-16T06:14:12.585" v="12" actId="478"/>
          <ac:spMkLst>
            <pc:docMk/>
            <pc:sldMk cId="409094005" sldId="751"/>
            <ac:spMk id="4" creationId="{8FE3B04E-6145-C3E9-5E02-EE618290CCBA}"/>
          </ac:spMkLst>
        </pc:spChg>
      </pc:sldChg>
      <pc:sldChg chg="delSp modSp mod">
        <pc:chgData name="Kavi Priya" userId="e842065df8bfb760" providerId="LiveId" clId="{75EE6706-5A05-48FC-A317-CE05BD142C86}" dt="2024-11-16T06:15:53.014" v="17" actId="478"/>
        <pc:sldMkLst>
          <pc:docMk/>
          <pc:sldMk cId="1445603062" sldId="753"/>
        </pc:sldMkLst>
        <pc:spChg chg="mod">
          <ac:chgData name="Kavi Priya" userId="e842065df8bfb760" providerId="LiveId" clId="{75EE6706-5A05-48FC-A317-CE05BD142C86}" dt="2024-11-16T06:14:39.942" v="16" actId="14100"/>
          <ac:spMkLst>
            <pc:docMk/>
            <pc:sldMk cId="1445603062" sldId="753"/>
            <ac:spMk id="2" creationId="{EC0E39AE-B333-F447-6306-D7B658F5F34F}"/>
          </ac:spMkLst>
        </pc:spChg>
        <pc:spChg chg="del">
          <ac:chgData name="Kavi Priya" userId="e842065df8bfb760" providerId="LiveId" clId="{75EE6706-5A05-48FC-A317-CE05BD142C86}" dt="2024-11-16T06:15:53.014" v="17" actId="478"/>
          <ac:spMkLst>
            <pc:docMk/>
            <pc:sldMk cId="1445603062" sldId="753"/>
            <ac:spMk id="4" creationId="{757BCB4E-9E4C-D022-1D44-B69C60337B76}"/>
          </ac:spMkLst>
        </pc:spChg>
      </pc:sldChg>
      <pc:sldChg chg="delSp mod ord">
        <pc:chgData name="Kavi Priya" userId="e842065df8bfb760" providerId="LiveId" clId="{75EE6706-5A05-48FC-A317-CE05BD142C86}" dt="2024-11-16T06:14:06.677" v="11" actId="478"/>
        <pc:sldMkLst>
          <pc:docMk/>
          <pc:sldMk cId="3309195995" sldId="754"/>
        </pc:sldMkLst>
        <pc:spChg chg="del">
          <ac:chgData name="Kavi Priya" userId="e842065df8bfb760" providerId="LiveId" clId="{75EE6706-5A05-48FC-A317-CE05BD142C86}" dt="2024-11-16T06:14:06.677" v="11" actId="478"/>
          <ac:spMkLst>
            <pc:docMk/>
            <pc:sldMk cId="3309195995" sldId="754"/>
            <ac:spMk id="4" creationId="{EA52B7A7-C767-C960-E72C-5D5A9186DD6C}"/>
          </ac:spMkLst>
        </pc:spChg>
      </pc:sldChg>
      <pc:sldChg chg="ord">
        <pc:chgData name="Kavi Priya" userId="e842065df8bfb760" providerId="LiveId" clId="{75EE6706-5A05-48FC-A317-CE05BD142C86}" dt="2024-11-16T06:13:28.016" v="1"/>
        <pc:sldMkLst>
          <pc:docMk/>
          <pc:sldMk cId="2004705862" sldId="75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hangingPunct="1">
              <a:defRPr sz="13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58536" y="0"/>
            <a:ext cx="2951850" cy="497126"/>
          </a:xfrm>
          <a:prstGeom prst="rect">
            <a:avLst/>
          </a:prstGeom>
        </p:spPr>
        <p:txBody>
          <a:bodyPr vert="horz" lIns="95728" tIns="47864" rIns="95728" bIns="47864" rtlCol="0"/>
          <a:lstStyle>
            <a:lvl1pPr algn="r" eaLnBrk="1" hangingPunct="1">
              <a:defRPr sz="1300">
                <a:latin typeface="Arial" charset="0"/>
                <a:cs typeface="Arial" charset="0"/>
              </a:defRPr>
            </a:lvl1pPr>
          </a:lstStyle>
          <a:p>
            <a:pPr>
              <a:defRPr/>
            </a:pPr>
            <a:fld id="{87A49BD9-C15B-4CCE-BA8B-28A7138E7D46}" type="datetime3">
              <a:rPr lang="en-US" smtClean="0"/>
              <a:pPr>
                <a:defRPr/>
              </a:pPr>
              <a:t>16 November 2024</a:t>
            </a:fld>
            <a:endParaRPr lang="en-IN" dirty="0"/>
          </a:p>
        </p:txBody>
      </p:sp>
      <p:sp>
        <p:nvSpPr>
          <p:cNvPr id="4" name="Footer Placeholder 3"/>
          <p:cNvSpPr>
            <a:spLocks noGrp="1"/>
          </p:cNvSpPr>
          <p:nvPr>
            <p:ph type="ftr" sz="quarter" idx="2"/>
          </p:nvPr>
        </p:nvSpPr>
        <p:spPr>
          <a:xfrm>
            <a:off x="1" y="9443661"/>
            <a:ext cx="2951850" cy="497126"/>
          </a:xfrm>
          <a:prstGeom prst="rect">
            <a:avLst/>
          </a:prstGeom>
        </p:spPr>
        <p:txBody>
          <a:bodyPr vert="horz" lIns="95728" tIns="47864" rIns="95728" bIns="47864" rtlCol="0" anchor="b"/>
          <a:lstStyle>
            <a:lvl1pPr algn="l" eaLnBrk="1" hangingPunct="1">
              <a:defRPr sz="13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23344570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fontAlgn="auto" hangingPunct="1">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58536" y="0"/>
            <a:ext cx="2951850" cy="497126"/>
          </a:xfrm>
          <a:prstGeom prst="rect">
            <a:avLst/>
          </a:prstGeom>
        </p:spPr>
        <p:txBody>
          <a:bodyPr vert="horz" lIns="95728" tIns="47864" rIns="95728" bIns="47864" rtlCol="0"/>
          <a:lstStyle>
            <a:lvl1pPr algn="r" eaLnBrk="1" fontAlgn="auto" hangingPunct="1">
              <a:spcBef>
                <a:spcPts val="0"/>
              </a:spcBef>
              <a:spcAft>
                <a:spcPts val="0"/>
              </a:spcAft>
              <a:defRPr sz="1300">
                <a:latin typeface="+mn-lt"/>
                <a:cs typeface="+mn-cs"/>
              </a:defRPr>
            </a:lvl1pPr>
          </a:lstStyle>
          <a:p>
            <a:pPr>
              <a:defRPr/>
            </a:pPr>
            <a:fld id="{745AF635-11AF-450F-B773-692E6CB212DF}" type="datetime3">
              <a:rPr lang="en-US" smtClean="0"/>
              <a:pPr>
                <a:defRPr/>
              </a:pPr>
              <a:t>16 November 2024</a:t>
            </a:fld>
            <a:endParaRPr lang="en-US" dirty="0"/>
          </a:p>
        </p:txBody>
      </p:sp>
      <p:sp>
        <p:nvSpPr>
          <p:cNvPr id="4" name="Slide Image Placeholder 3"/>
          <p:cNvSpPr>
            <a:spLocks noGrp="1" noRot="1" noChangeAspect="1"/>
          </p:cNvSpPr>
          <p:nvPr>
            <p:ph type="sldImg" idx="2"/>
          </p:nvPr>
        </p:nvSpPr>
        <p:spPr>
          <a:xfrm>
            <a:off x="919163" y="744538"/>
            <a:ext cx="4973637" cy="3729037"/>
          </a:xfrm>
          <a:prstGeom prst="rect">
            <a:avLst/>
          </a:prstGeom>
          <a:noFill/>
          <a:ln w="12700">
            <a:solidFill>
              <a:prstClr val="black"/>
            </a:solidFill>
          </a:ln>
        </p:spPr>
        <p:txBody>
          <a:bodyPr vert="horz" lIns="95728" tIns="47864" rIns="95728" bIns="47864" rtlCol="0" anchor="ctr"/>
          <a:lstStyle/>
          <a:p>
            <a:pPr lvl="0"/>
            <a:endParaRPr lang="en-US" noProof="0" dirty="0"/>
          </a:p>
        </p:txBody>
      </p:sp>
      <p:sp>
        <p:nvSpPr>
          <p:cNvPr id="5" name="Notes Placeholder 4"/>
          <p:cNvSpPr>
            <a:spLocks noGrp="1"/>
          </p:cNvSpPr>
          <p:nvPr>
            <p:ph type="body" sz="quarter" idx="3"/>
          </p:nvPr>
        </p:nvSpPr>
        <p:spPr>
          <a:xfrm>
            <a:off x="681197" y="4722694"/>
            <a:ext cx="5449570" cy="4474131"/>
          </a:xfrm>
          <a:prstGeom prst="rect">
            <a:avLst/>
          </a:prstGeom>
        </p:spPr>
        <p:txBody>
          <a:bodyPr vert="horz" lIns="95728" tIns="47864" rIns="95728" bIns="4786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43661"/>
            <a:ext cx="2951850" cy="497126"/>
          </a:xfrm>
          <a:prstGeom prst="rect">
            <a:avLst/>
          </a:prstGeom>
        </p:spPr>
        <p:txBody>
          <a:bodyPr vert="horz" lIns="95728" tIns="47864" rIns="95728" bIns="47864" rtlCol="0" anchor="b"/>
          <a:lstStyle>
            <a:lvl1pPr algn="l" eaLnBrk="1" fontAlgn="auto" hangingPunct="1">
              <a:spcBef>
                <a:spcPts val="0"/>
              </a:spcBef>
              <a:spcAft>
                <a:spcPts val="0"/>
              </a:spcAft>
              <a:defRPr sz="13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47174920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2AF8618D-51AD-40EB-86A2-24DEC409AC1E}" type="datetime3">
              <a:rPr lang="en-US" smtClean="0"/>
              <a:pPr>
                <a:defRPr/>
              </a:pPr>
              <a:t>16 November 2024</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320127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274204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3471591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96535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68711EB-544A-4405-9B07-930EC371C035}" type="datetime5">
              <a:rPr lang="en-US" smtClean="0"/>
              <a:pPr>
                <a:defRPr/>
              </a:pPr>
              <a:t>16-Nov-24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4E39E-479B-4003-953E-8F945459897C}" type="datetime5">
              <a:rPr lang="en-US" smtClean="0"/>
              <a:pPr>
                <a:defRPr/>
              </a:pPr>
              <a:t>16-Nov-24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176DFE3-E17F-466C-8AC1-52E2468DF967}" type="datetime5">
              <a:rPr lang="en-US" smtClean="0"/>
              <a:pPr>
                <a:defRPr/>
              </a:pPr>
              <a:t>16-Nov-24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9595922-CB65-4694-88E1-0389563862D8}" type="datetime5">
              <a:rPr lang="en-US" smtClean="0"/>
              <a:pPr>
                <a:defRPr/>
              </a:pPr>
              <a:t>16-Nov-24</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E9FD4F-3980-456F-B545-8D53309EA37E}" type="datetime5">
              <a:rPr lang="en-US" smtClean="0"/>
              <a:pPr/>
              <a:t>16-Nov-24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5EB8F-F371-4484-A84C-21A1B01158C7}" type="datetime5">
              <a:rPr lang="en-US" smtClean="0"/>
              <a:pPr/>
              <a:t>16-Nov-24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979A4-C0B2-4C81-A4FB-1E5B80AD0B49}" type="datetime5">
              <a:rPr lang="en-US" smtClean="0"/>
              <a:pPr/>
              <a:t>16-Nov-24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E2897-C65B-406D-A588-744D383CA7DE}" type="datetime5">
              <a:rPr lang="en-US" smtClean="0"/>
              <a:pPr/>
              <a:t>16-Nov-24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3F1FA1-8458-4129-924B-7532EDD86147}" type="datetime5">
              <a:rPr lang="en-US" smtClean="0"/>
              <a:pPr/>
              <a:t>16-Nov-24</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FE24D-4434-424D-9C75-6E46573DFD75}" type="datetime5">
              <a:rPr lang="en-US" smtClean="0"/>
              <a:pPr/>
              <a:t>16-Nov-24</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2F143-239B-42CE-BE0F-55E3CD594915}" type="datetime5">
              <a:rPr lang="en-US" smtClean="0"/>
              <a:pPr/>
              <a:t>16-Nov-24</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1413D5B-0279-47B2-AB44-E806A00ECAC5}" type="datetime5">
              <a:rPr lang="en-US" smtClean="0"/>
              <a:pPr>
                <a:defRPr/>
              </a:pPr>
              <a:t>16-Nov-24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AD920-F682-4A55-B63F-48C8F1CC1283}" type="datetime5">
              <a:rPr lang="en-US" smtClean="0"/>
              <a:pPr/>
              <a:t>16-Nov-24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17B04-B5F9-4630-A128-87B4B92EA18E}" type="datetime5">
              <a:rPr lang="en-US" smtClean="0"/>
              <a:pPr/>
              <a:t>16-Nov-24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3A310-130A-439C-B3E5-0906939592AC}" type="datetime5">
              <a:rPr lang="en-US" smtClean="0"/>
              <a:pPr/>
              <a:t>16-Nov-24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FB05B-E5CC-4464-9BB7-7BCCF84A07E4}" type="datetime5">
              <a:rPr lang="en-US" smtClean="0"/>
              <a:pPr/>
              <a:t>16-Nov-24</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573B2-5186-4EA1-B709-D1438BA10970}" type="datetime5">
              <a:rPr lang="en-US" smtClean="0"/>
              <a:pPr/>
              <a:t>16-Nov-24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5369F-A3ED-4071-A75D-258CD23F1EC5}" type="datetime5">
              <a:rPr lang="en-US" smtClean="0"/>
              <a:pPr/>
              <a:t>16-Nov-24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2E41D-AD20-4582-96A9-26AE005D4E42}" type="datetime5">
              <a:rPr lang="en-US" smtClean="0"/>
              <a:pPr/>
              <a:t>16-Nov-24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A145C0-2AC4-4702-9C85-BED29F3D5C77}" type="datetime5">
              <a:rPr lang="en-US" smtClean="0"/>
              <a:pPr/>
              <a:t>16-Nov-24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198E6B-3CEE-468F-BE48-CC50E9D8E64E}" type="datetime5">
              <a:rPr lang="en-US" smtClean="0"/>
              <a:pPr/>
              <a:t>16-Nov-24</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ACE50-1432-4FE3-B49C-8A04528B6EFC}" type="datetime5">
              <a:rPr lang="en-US" smtClean="0"/>
              <a:pPr/>
              <a:t>16-Nov-24</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EE568E9-B9E9-4171-B614-6B8CD7508211}" type="datetime5">
              <a:rPr lang="en-US" smtClean="0"/>
              <a:pPr>
                <a:defRPr/>
              </a:pPr>
              <a:t>16-Nov-24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331A2-936F-4415-B2A7-7A973F13EE44}" type="datetime5">
              <a:rPr lang="en-US" smtClean="0"/>
              <a:pPr/>
              <a:t>16-Nov-24</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FD456-933D-482B-A38F-44A2D1FBACCD}" type="datetime5">
              <a:rPr lang="en-US" smtClean="0"/>
              <a:pPr/>
              <a:t>16-Nov-24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65F44-41B5-44CF-9451-A8CFAFD511C5}" type="datetime5">
              <a:rPr lang="en-US" smtClean="0"/>
              <a:pPr/>
              <a:t>16-Nov-24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20F398-5194-4922-94CC-66A368E58A46}" type="datetime5">
              <a:rPr lang="en-US" smtClean="0"/>
              <a:pPr/>
              <a:t>16-Nov-24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DA51E7-B80F-47BE-909C-C69C302A4ACA}" type="datetime5">
              <a:rPr lang="en-US" smtClean="0"/>
              <a:pPr/>
              <a:t>16-Nov-24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89F4348-0461-4A32-B5EC-44A54333EEB4}" type="datetime5">
              <a:rPr lang="en-US" smtClean="0"/>
              <a:pPr>
                <a:defRPr/>
              </a:pPr>
              <a:t>16-Nov-24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AE54709-D76C-492B-9E83-DA5CE41081DB}" type="datetime5">
              <a:rPr lang="en-US" smtClean="0"/>
              <a:pPr>
                <a:defRPr/>
              </a:pPr>
              <a:t>16-Nov-24</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5105A5D3-A5C5-41BC-AC1B-78376003971C}" type="datetime5">
              <a:rPr lang="en-US" smtClean="0"/>
              <a:pPr>
                <a:defRPr/>
              </a:pPr>
              <a:t>16-Nov-24</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EA4A47-561E-465A-A6B1-ADF332ABEB53}" type="datetime5">
              <a:rPr lang="en-US" smtClean="0"/>
              <a:pPr>
                <a:defRPr/>
              </a:pPr>
              <a:t>16-Nov-24</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4629B9D-76A3-483C-9F6A-540A7409809D}" type="datetime5">
              <a:rPr lang="en-US" smtClean="0"/>
              <a:pPr>
                <a:defRPr/>
              </a:pPr>
              <a:t>16-Nov-24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63AE52A7-64DF-4833-A86F-A3F47E2AC27C}" type="datetime5">
              <a:rPr lang="en-US" smtClean="0"/>
              <a:pPr>
                <a:defRPr/>
              </a:pPr>
              <a:t>16-Nov-24</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F9D6E878-1374-43BF-9C46-281CCE7F38C1}" type="datetime5">
              <a:rPr lang="en-US" smtClean="0"/>
              <a:pPr>
                <a:defRPr/>
              </a:pPr>
              <a:t>16-Nov-24</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B0F85-54C5-4371-92E9-C441160297C0}" type="datetime5">
              <a:rPr lang="en-US" smtClean="0"/>
              <a:pPr/>
              <a:t>16-Nov-24</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A4985-C20B-43A0-A3C8-38EB8430E818}" type="datetime5">
              <a:rPr lang="en-US" smtClean="0"/>
              <a:pPr/>
              <a:t>16-Nov-24</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datasets/rsrishav/youtube-trending-video-datase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533400" y="3228536"/>
            <a:ext cx="7924800" cy="1953064"/>
          </a:xfrm>
        </p:spPr>
        <p:txBody>
          <a:bodyPr/>
          <a:lstStyle/>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p>
        </p:txBody>
      </p:sp>
      <p:sp>
        <p:nvSpPr>
          <p:cNvPr id="6" name="TextBox 5"/>
          <p:cNvSpPr txBox="1"/>
          <p:nvPr/>
        </p:nvSpPr>
        <p:spPr>
          <a:xfrm>
            <a:off x="3035909" y="201997"/>
            <a:ext cx="6108091" cy="2752035"/>
          </a:xfrm>
          <a:prstGeom prst="rect">
            <a:avLst/>
          </a:prstGeom>
          <a:noFill/>
        </p:spPr>
        <p:txBody>
          <a:bodyPr wrap="square" rtlCol="0">
            <a:spAutoFit/>
          </a:bodyPr>
          <a:lstStyle/>
          <a:p>
            <a:pPr algn="ct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KONGU ENGINEERING COLLEGE</a:t>
            </a:r>
            <a:r>
              <a:rPr lang="en-US"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 </a:t>
            </a:r>
          </a:p>
          <a:p>
            <a:pPr algn="ctr">
              <a:spcAft>
                <a:spcPts val="600"/>
              </a:spcAft>
            </a:pPr>
            <a:r>
              <a:rPr lang="en-US" sz="1200" b="1" dirty="0">
                <a:ln w="0"/>
                <a:solidFill>
                  <a:schemeClr val="accent6">
                    <a:lumMod val="50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PERUNDURAI ERODE-638060</a:t>
            </a:r>
          </a:p>
          <a:p>
            <a:pPr algn="ctr"/>
            <a:endParaRPr lang="en-US" sz="105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DEPARTMENT OF AI</a:t>
            </a:r>
          </a:p>
          <a:p>
            <a:pPr marR="45720" algn="ctr" rtl="0">
              <a:spcBef>
                <a:spcPts val="480"/>
              </a:spcBef>
              <a:spcAft>
                <a:spcPts val="0"/>
              </a:spcAft>
            </a:pPr>
            <a:r>
              <a:rPr lang="en-IN" sz="2400" b="1" i="0" u="none" strike="noStrike" dirty="0">
                <a:solidFill>
                  <a:srgbClr val="000000"/>
                </a:solidFill>
                <a:effectLst/>
                <a:latin typeface="Times New Roman" panose="02020603050405020304" pitchFamily="18" charset="0"/>
              </a:rPr>
              <a:t>DATA  ANALYSIS</a:t>
            </a:r>
          </a:p>
          <a:p>
            <a:pPr marR="45720" algn="ctr" rtl="0">
              <a:spcBef>
                <a:spcPts val="480"/>
              </a:spcBef>
              <a:spcAft>
                <a:spcPts val="0"/>
              </a:spcAft>
            </a:pPr>
            <a:endParaRPr lang="en-IN" sz="2400" b="0" dirty="0">
              <a:effectLst/>
            </a:endParaRPr>
          </a:p>
          <a:p>
            <a:br>
              <a:rPr lang="en-IN" dirty="0"/>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2590800" y="1796058"/>
            <a:ext cx="6553200" cy="1569660"/>
          </a:xfrm>
          <a:prstGeom prst="rect">
            <a:avLst/>
          </a:prstGeom>
          <a:noFill/>
        </p:spPr>
        <p:txBody>
          <a:bodyPr wrap="square" rtlCol="0">
            <a:spAutoFit/>
          </a:bodyPr>
          <a:lstStyle/>
          <a:p>
            <a:pPr algn="ctr" rtl="0">
              <a:spcBef>
                <a:spcPts val="0"/>
              </a:spcBef>
              <a:spcAft>
                <a:spcPts val="0"/>
              </a:spcAft>
            </a:pPr>
            <a:endParaRPr lang="en-US" sz="2400" b="1" dirty="0">
              <a:solidFill>
                <a:srgbClr val="FF0000"/>
              </a:solidFill>
              <a:latin typeface="Times New Roman" pitchFamily="18" charset="0"/>
              <a:cs typeface="Times New Roman" pitchFamily="18" charset="0"/>
            </a:endParaRPr>
          </a:p>
          <a:p>
            <a:pPr algn="ctr" rtl="0">
              <a:spcBef>
                <a:spcPts val="0"/>
              </a:spcBef>
              <a:spcAft>
                <a:spcPts val="0"/>
              </a:spcAft>
            </a:pPr>
            <a:r>
              <a:rPr lang="en-US" sz="2400" b="1" dirty="0">
                <a:solidFill>
                  <a:srgbClr val="FF0000"/>
                </a:solidFill>
                <a:latin typeface="Times New Roman" pitchFamily="18" charset="0"/>
                <a:cs typeface="Times New Roman" pitchFamily="18" charset="0"/>
              </a:rPr>
              <a:t>YOUTUBE TRENDING DATA  ANALYSIS AND DASHBOARD CREATION</a:t>
            </a:r>
            <a:br>
              <a:rPr lang="en-US" sz="2400" dirty="0"/>
            </a:b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F02AFFD-8CB1-4416-B227-37B6A21D8984}"/>
              </a:ext>
            </a:extLst>
          </p:cNvPr>
          <p:cNvSpPr txBox="1"/>
          <p:nvPr/>
        </p:nvSpPr>
        <p:spPr>
          <a:xfrm>
            <a:off x="3059832" y="3583761"/>
            <a:ext cx="6189380" cy="1815882"/>
          </a:xfrm>
          <a:prstGeom prst="rect">
            <a:avLst/>
          </a:prstGeom>
          <a:noFill/>
        </p:spPr>
        <p:txBody>
          <a:bodyPr wrap="square" rtlCol="0">
            <a:spAutoFit/>
          </a:bodyPr>
          <a:lstStyle/>
          <a:p>
            <a:pPr marR="45720" rtl="0">
              <a:spcBef>
                <a:spcPts val="480"/>
              </a:spcBef>
              <a:spcAft>
                <a:spcPts val="0"/>
              </a:spcAft>
            </a:pPr>
            <a:r>
              <a:rPr lang="en-IN" sz="1800" b="1" i="0" u="none" strike="noStrike" dirty="0">
                <a:solidFill>
                  <a:srgbClr val="000000"/>
                </a:solidFill>
                <a:effectLst/>
                <a:latin typeface="Times New Roman" panose="02020603050405020304" pitchFamily="18" charset="0"/>
              </a:rPr>
              <a:t>TEAM MEMBERS</a:t>
            </a:r>
            <a:endParaRPr lang="en-IN" sz="2000" b="1" dirty="0">
              <a:effectLst/>
            </a:endParaRPr>
          </a:p>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PADMAPRIYA. R (22ALR063)</a:t>
            </a:r>
            <a:endParaRPr lang="en-IN" sz="2000"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RASHMIKA.KR  (22ALR076)</a:t>
            </a:r>
            <a:endParaRPr lang="en-IN" sz="2000"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RITHIK CHANDRASEKAR (22ALR081)</a:t>
            </a:r>
            <a:endParaRPr lang="en-IN" sz="2000" b="0" dirty="0">
              <a:effectLst/>
            </a:endParaRPr>
          </a:p>
          <a:p>
            <a:endParaRPr lang="en-US" dirty="0">
              <a:latin typeface="Times New Roman" panose="02020603050405020304" pitchFamily="18" charset="0"/>
              <a:cs typeface="Times New Roman" panose="02020603050405020304" pitchFamily="18" charset="0"/>
            </a:endParaRPr>
          </a:p>
        </p:txBody>
      </p:sp>
      <p:pic>
        <p:nvPicPr>
          <p:cNvPr id="18" name="Picture 17" descr="G:\TBI\TBI@KEC Logos\K Transform\6-5x4 product centre.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1640" y="1471564"/>
            <a:ext cx="1475184" cy="1328360"/>
          </a:xfrm>
          <a:prstGeom prst="rect">
            <a:avLst/>
          </a:prstGeom>
          <a:noFill/>
          <a:ln>
            <a:noFill/>
          </a:ln>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53BA09-1872-3F89-610E-605B06379252}"/>
              </a:ext>
            </a:extLst>
          </p:cNvPr>
          <p:cNvSpPr txBox="1"/>
          <p:nvPr/>
        </p:nvSpPr>
        <p:spPr>
          <a:xfrm>
            <a:off x="755576" y="1683182"/>
            <a:ext cx="8208912" cy="424731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 </a:t>
            </a:r>
            <a:r>
              <a:rPr lang="en-US" dirty="0">
                <a:latin typeface="Times New Roman" panose="02020603050405020304" pitchFamily="18" charset="0"/>
                <a:cs typeface="Times New Roman" panose="02020603050405020304" pitchFamily="18" charset="0"/>
              </a:rPr>
              <a:t>Which channel has the highest percentage of videos among the top channels?</a:t>
            </a:r>
          </a:p>
          <a:p>
            <a:pPr marL="0" marR="0" lvl="0" indent="0" algn="just" defTabSz="914400" rtl="0" eaLnBrk="0" fontAlgn="base" latinLnBrk="0" hangingPunct="0">
              <a:lnSpc>
                <a:spcPct val="100000"/>
              </a:lnSpc>
              <a:spcBef>
                <a:spcPct val="0"/>
              </a:spcBef>
              <a:spcAft>
                <a:spcPct val="0"/>
              </a:spcAft>
              <a:buClrTx/>
              <a:buSzTx/>
              <a:buNone/>
              <a:tabLst/>
            </a:pPr>
            <a:r>
              <a:rPr lang="en-US" dirty="0">
                <a:latin typeface="Times New Roman" panose="02020603050405020304" pitchFamily="18" charset="0"/>
                <a:cs typeface="Times New Roman" panose="02020603050405020304" pitchFamily="18" charset="0"/>
              </a:rPr>
              <a:t>          Vijay Television has the highest percentage of videos at </a:t>
            </a:r>
            <a:r>
              <a:rPr lang="en-US" b="1" dirty="0">
                <a:latin typeface="Times New Roman" panose="02020603050405020304" pitchFamily="18" charset="0"/>
                <a:cs typeface="Times New Roman" panose="02020603050405020304" pitchFamily="18" charset="0"/>
              </a:rPr>
              <a:t>3.39%</a:t>
            </a:r>
            <a:r>
              <a:rPr lang="en-US" dirty="0">
                <a:latin typeface="Times New Roman" panose="02020603050405020304" pitchFamily="18" charset="0"/>
                <a:cs typeface="Times New Roman" panose="02020603050405020304" pitchFamily="18" charset="0"/>
              </a:rPr>
              <a:t> among the     channels listed.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r>
              <a:rPr lang="en-US" dirty="0"/>
              <a:t> </a:t>
            </a:r>
            <a:r>
              <a:rPr lang="en-US" dirty="0">
                <a:latin typeface="Times New Roman" panose="02020603050405020304" pitchFamily="18" charset="0"/>
                <a:cs typeface="Times New Roman" panose="02020603050405020304" pitchFamily="18" charset="0"/>
              </a:rPr>
              <a:t>What is the average number of videos uploaded per month?</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Average uploads per month=83,250 videos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a:t>
            </a:r>
            <a:r>
              <a:rPr lang="en-US" altLang="en-US" dirty="0">
                <a:latin typeface="Times New Roman" panose="02020603050405020304" pitchFamily="18" charset="0"/>
                <a:cs typeface="Times New Roman" panose="02020603050405020304" pitchFamily="18" charset="0"/>
              </a:rPr>
              <a:t>.</a:t>
            </a:r>
            <a:r>
              <a:rPr lang="en-US" dirty="0"/>
              <a:t> </a:t>
            </a:r>
            <a:r>
              <a:rPr lang="en-US" dirty="0">
                <a:latin typeface="Times New Roman" panose="02020603050405020304" pitchFamily="18" charset="0"/>
                <a:cs typeface="Times New Roman" panose="02020603050405020304" pitchFamily="18" charset="0"/>
              </a:rPr>
              <a:t>Which category has the highest cumulative number of views over time?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Vijay Television has the highest cumulative view with 23 billion views.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r>
              <a:rPr lang="en-US" dirty="0"/>
              <a:t> </a:t>
            </a:r>
            <a:r>
              <a:rPr lang="en-US" dirty="0">
                <a:latin typeface="Times New Roman" panose="02020603050405020304" pitchFamily="18" charset="0"/>
                <a:cs typeface="Times New Roman" panose="02020603050405020304" pitchFamily="18" charset="0"/>
              </a:rPr>
              <a:t>What is the total video count across all categories?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video count:2,235,101,441</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15.</a:t>
            </a:r>
            <a:r>
              <a:rPr lang="en-US" dirty="0">
                <a:latin typeface="Times New Roman" panose="02020603050405020304" pitchFamily="18" charset="0"/>
                <a:cs typeface="Times New Roman" panose="02020603050405020304" pitchFamily="18" charset="0"/>
              </a:rPr>
              <a:t> Which channel has the highest like-to-view ratio?</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Fox Star Hindi</a:t>
            </a:r>
            <a:r>
              <a:rPr lang="en-US" dirty="0">
                <a:latin typeface="Times New Roman" panose="02020603050405020304" pitchFamily="18" charset="0"/>
                <a:cs typeface="Times New Roman" panose="02020603050405020304" pitchFamily="18" charset="0"/>
              </a:rPr>
              <a:t> has the highest like-to-view ratio at </a:t>
            </a:r>
            <a:r>
              <a:rPr lang="en-US" b="1" dirty="0">
                <a:latin typeface="Times New Roman" panose="02020603050405020304" pitchFamily="18" charset="0"/>
                <a:cs typeface="Times New Roman" panose="02020603050405020304" pitchFamily="18" charset="0"/>
              </a:rPr>
              <a:t>202.60</a:t>
            </a:r>
            <a:r>
              <a:rPr lang="en-US" dirty="0">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66730DF-D99E-EE8B-350E-871044508E98}"/>
              </a:ext>
            </a:extLst>
          </p:cNvPr>
          <p:cNvSpPr txBox="1"/>
          <p:nvPr/>
        </p:nvSpPr>
        <p:spPr>
          <a:xfrm>
            <a:off x="966428" y="692696"/>
            <a:ext cx="7211144" cy="707886"/>
          </a:xfrm>
          <a:prstGeom prst="rect">
            <a:avLst/>
          </a:prstGeom>
          <a:noFill/>
        </p:spPr>
        <p:txBody>
          <a:bodyPr wrap="square">
            <a:spAutoFit/>
          </a:bodyPr>
          <a:lstStyle/>
          <a:p>
            <a:pPr algn="ctr"/>
            <a:r>
              <a:rPr lang="en-US" altLang="en-US" sz="4000" b="1" dirty="0">
                <a:solidFill>
                  <a:srgbClr val="0000FF"/>
                </a:solidFill>
                <a:latin typeface="Times New Roman" panose="02020603050405020304" pitchFamily="18" charset="0"/>
                <a:cs typeface="Times New Roman" panose="02020603050405020304" pitchFamily="18" charset="0"/>
              </a:rPr>
              <a:t>QUESTIONS ANALYSED</a:t>
            </a:r>
            <a:endParaRPr lang="en-IN" sz="4000" dirty="0"/>
          </a:p>
        </p:txBody>
      </p:sp>
    </p:spTree>
    <p:extLst>
      <p:ext uri="{BB962C8B-B14F-4D97-AF65-F5344CB8AC3E}">
        <p14:creationId xmlns:p14="http://schemas.microsoft.com/office/powerpoint/2010/main" val="297804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7E50B3-A522-5104-A20D-0C201054C7FF}"/>
              </a:ext>
            </a:extLst>
          </p:cNvPr>
          <p:cNvSpPr txBox="1"/>
          <p:nvPr/>
        </p:nvSpPr>
        <p:spPr>
          <a:xfrm>
            <a:off x="2394012" y="116632"/>
            <a:ext cx="4572000" cy="707886"/>
          </a:xfrm>
          <a:prstGeom prst="rect">
            <a:avLst/>
          </a:prstGeom>
          <a:noFill/>
        </p:spPr>
        <p:txBody>
          <a:bodyPr wrap="square">
            <a:spAutoFit/>
          </a:bodyPr>
          <a:lstStyle/>
          <a:p>
            <a:pPr algn="ctr"/>
            <a:r>
              <a:rPr lang="en-US" altLang="en-US" sz="4000" b="1" dirty="0">
                <a:solidFill>
                  <a:srgbClr val="0000FF"/>
                </a:solidFill>
                <a:latin typeface="Times New Roman" panose="02020603050405020304" pitchFamily="18" charset="0"/>
                <a:cs typeface="Times New Roman" panose="02020603050405020304" pitchFamily="18" charset="0"/>
              </a:rPr>
              <a:t>DAX QUERIES</a:t>
            </a:r>
            <a:endParaRPr lang="en-IN" sz="4000" dirty="0"/>
          </a:p>
        </p:txBody>
      </p:sp>
      <p:sp>
        <p:nvSpPr>
          <p:cNvPr id="5" name="TextBox 4">
            <a:extLst>
              <a:ext uri="{FF2B5EF4-FFF2-40B4-BE49-F238E27FC236}">
                <a16:creationId xmlns:a16="http://schemas.microsoft.com/office/drawing/2014/main" id="{44AB0E05-AD02-AFA1-4D51-B1D7BC60857B}"/>
              </a:ext>
            </a:extLst>
          </p:cNvPr>
          <p:cNvSpPr txBox="1"/>
          <p:nvPr/>
        </p:nvSpPr>
        <p:spPr>
          <a:xfrm>
            <a:off x="899592" y="980728"/>
            <a:ext cx="7560840" cy="563231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 </a:t>
            </a:r>
            <a:r>
              <a:rPr lang="en-IN" b="1" dirty="0" err="1">
                <a:latin typeface="Times New Roman" panose="02020603050405020304" pitchFamily="18" charset="0"/>
                <a:cs typeface="Times New Roman" panose="02020603050405020304" pitchFamily="18" charset="0"/>
              </a:rPr>
              <a:t>Maxviewsvideo</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MaxViewsVideo</a:t>
            </a:r>
            <a:r>
              <a:rPr lang="en-US" dirty="0">
                <a:latin typeface="Times New Roman" panose="02020603050405020304" pitchFamily="18" charset="0"/>
                <a:cs typeface="Times New Roman" panose="02020603050405020304" pitchFamily="18" charset="0"/>
              </a:rPr>
              <a:t> = MAX(</a:t>
            </a:r>
            <a:r>
              <a:rPr lang="en-US" dirty="0" err="1">
                <a:latin typeface="Times New Roman" panose="02020603050405020304" pitchFamily="18" charset="0"/>
                <a:cs typeface="Times New Roman" panose="02020603050405020304" pitchFamily="18" charset="0"/>
              </a:rPr>
              <a:t>IN_youtube_trending_data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IN_youtube_trending_data</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view_count</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2. </a:t>
            </a:r>
            <a:r>
              <a:rPr lang="en-IN" b="1" dirty="0" err="1">
                <a:latin typeface="Times New Roman" panose="02020603050405020304" pitchFamily="18" charset="0"/>
                <a:cs typeface="Times New Roman" panose="02020603050405020304" pitchFamily="18" charset="0"/>
              </a:rPr>
              <a:t>Videocountbycategory</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VideoCountByCategory</a:t>
            </a:r>
            <a:r>
              <a:rPr lang="en-US" dirty="0">
                <a:latin typeface="Times New Roman" panose="02020603050405020304" pitchFamily="18" charset="0"/>
                <a:cs typeface="Times New Roman" panose="02020603050405020304" pitchFamily="18" charset="0"/>
              </a:rPr>
              <a:t> = COUNTROWS(</a:t>
            </a:r>
            <a:r>
              <a:rPr lang="en-US" dirty="0" err="1">
                <a:latin typeface="Times New Roman" panose="02020603050405020304" pitchFamily="18" charset="0"/>
                <a:cs typeface="Times New Roman" panose="02020603050405020304" pitchFamily="18" charset="0"/>
              </a:rPr>
              <a:t>IN_youtube_trending_data</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upload date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UploadDay</a:t>
            </a:r>
            <a:r>
              <a:rPr lang="en-US" dirty="0">
                <a:latin typeface="Times New Roman" panose="02020603050405020304" pitchFamily="18" charset="0"/>
                <a:cs typeface="Times New Roman" panose="02020603050405020304" pitchFamily="18" charset="0"/>
              </a:rPr>
              <a:t> = WEEKDAY(</a:t>
            </a:r>
            <a:r>
              <a:rPr lang="en-US" dirty="0" err="1">
                <a:latin typeface="Times New Roman" panose="02020603050405020304" pitchFamily="18" charset="0"/>
                <a:cs typeface="Times New Roman" panose="02020603050405020304" pitchFamily="18" charset="0"/>
              </a:rPr>
              <a:t>IN_youtube_trending_data</a:t>
            </a:r>
            <a:r>
              <a:rPr lang="en-US" dirty="0">
                <a:latin typeface="Times New Roman" panose="02020603050405020304" pitchFamily="18" charset="0"/>
                <a:cs typeface="Times New Roman" panose="02020603050405020304" pitchFamily="18" charset="0"/>
              </a:rPr>
              <a:t>[publishedAt.1], 2)</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a:t>
            </a:r>
            <a:r>
              <a:rPr lang="en-IN" b="1" dirty="0" err="1">
                <a:latin typeface="Times New Roman" panose="02020603050405020304" pitchFamily="18" charset="0"/>
                <a:cs typeface="Times New Roman" panose="02020603050405020304" pitchFamily="18" charset="0"/>
              </a:rPr>
              <a:t>Dislikelikeratio</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DislikeLikeRatio</a:t>
            </a:r>
            <a:r>
              <a:rPr lang="en-US" dirty="0">
                <a:latin typeface="Times New Roman" panose="02020603050405020304" pitchFamily="18" charset="0"/>
                <a:cs typeface="Times New Roman" panose="02020603050405020304" pitchFamily="18" charset="0"/>
              </a:rPr>
              <a:t> = DIVIDE(</a:t>
            </a:r>
            <a:r>
              <a:rPr lang="en-US" dirty="0" err="1">
                <a:latin typeface="Times New Roman" panose="02020603050405020304" pitchFamily="18" charset="0"/>
                <a:cs typeface="Times New Roman" panose="02020603050405020304" pitchFamily="18" charset="0"/>
              </a:rPr>
              <a:t>IN_youtube_trending_data</a:t>
            </a:r>
            <a:r>
              <a:rPr lang="en-US" dirty="0">
                <a:latin typeface="Times New Roman" panose="02020603050405020304" pitchFamily="18" charset="0"/>
                <a:cs typeface="Times New Roman" panose="02020603050405020304" pitchFamily="18" charset="0"/>
              </a:rPr>
              <a:t>[dislikes], </a:t>
            </a:r>
            <a:r>
              <a:rPr lang="en-US" dirty="0" err="1">
                <a:latin typeface="Times New Roman" panose="02020603050405020304" pitchFamily="18" charset="0"/>
                <a:cs typeface="Times New Roman" panose="02020603050405020304" pitchFamily="18" charset="0"/>
              </a:rPr>
              <a:t>IN_youtube_trending_data</a:t>
            </a:r>
            <a:r>
              <a:rPr lang="en-US" dirty="0">
                <a:latin typeface="Times New Roman" panose="02020603050405020304" pitchFamily="18" charset="0"/>
                <a:cs typeface="Times New Roman" panose="02020603050405020304" pitchFamily="18" charset="0"/>
              </a:rPr>
              <a:t>[likes],0)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 </a:t>
            </a:r>
            <a:r>
              <a:rPr lang="en-IN" b="1" dirty="0" err="1">
                <a:latin typeface="Times New Roman" panose="02020603050405020304" pitchFamily="18" charset="0"/>
                <a:cs typeface="Times New Roman" panose="02020603050405020304" pitchFamily="18" charset="0"/>
              </a:rPr>
              <a:t>VideoPercentageCategory</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VideoPercentageByCategory</a:t>
            </a:r>
            <a:r>
              <a:rPr lang="en-US" dirty="0">
                <a:latin typeface="Times New Roman" panose="02020603050405020304" pitchFamily="18" charset="0"/>
                <a:cs typeface="Times New Roman" panose="02020603050405020304" pitchFamily="18" charset="0"/>
              </a:rPr>
              <a:t> = DIVIDE(COUNTROWS(</a:t>
            </a:r>
            <a:r>
              <a:rPr lang="en-US" dirty="0" err="1">
                <a:latin typeface="Times New Roman" panose="02020603050405020304" pitchFamily="18" charset="0"/>
                <a:cs typeface="Times New Roman" panose="02020603050405020304" pitchFamily="18" charset="0"/>
              </a:rPr>
              <a:t>IN_youtube_trending_data</a:t>
            </a:r>
            <a:r>
              <a:rPr lang="en-US" dirty="0">
                <a:latin typeface="Times New Roman" panose="02020603050405020304" pitchFamily="18" charset="0"/>
                <a:cs typeface="Times New Roman" panose="02020603050405020304" pitchFamily="18" charset="0"/>
              </a:rPr>
              <a:t>), CALCULATE(COUNTROWS(</a:t>
            </a:r>
            <a:r>
              <a:rPr lang="en-US" dirty="0" err="1">
                <a:latin typeface="Times New Roman" panose="02020603050405020304" pitchFamily="18" charset="0"/>
                <a:cs typeface="Times New Roman" panose="02020603050405020304" pitchFamily="18" charset="0"/>
              </a:rPr>
              <a:t>IN_youtube_trending_data</a:t>
            </a:r>
            <a:r>
              <a:rPr lang="en-US" dirty="0">
                <a:latin typeface="Times New Roman" panose="02020603050405020304" pitchFamily="18" charset="0"/>
                <a:cs typeface="Times New Roman" panose="02020603050405020304" pitchFamily="18" charset="0"/>
              </a:rPr>
              <a:t>), ALL(</a:t>
            </a:r>
            <a:r>
              <a:rPr lang="en-US" dirty="0" err="1">
                <a:latin typeface="Times New Roman" panose="02020603050405020304" pitchFamily="18" charset="0"/>
                <a:cs typeface="Times New Roman" panose="02020603050405020304" pitchFamily="18" charset="0"/>
              </a:rPr>
              <a:t>IN_youtube_trending_data</a:t>
            </a:r>
            <a:r>
              <a:rPr lang="en-US" dirty="0">
                <a:latin typeface="Times New Roman" panose="02020603050405020304" pitchFamily="18" charset="0"/>
                <a:cs typeface="Times New Roman" panose="02020603050405020304" pitchFamily="18" charset="0"/>
              </a:rPr>
              <a:t>)), 0)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705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7FAEE0F-DA5A-1011-AFD9-A00B82537433}"/>
              </a:ext>
            </a:extLst>
          </p:cNvPr>
          <p:cNvSpPr txBox="1"/>
          <p:nvPr/>
        </p:nvSpPr>
        <p:spPr>
          <a:xfrm>
            <a:off x="659599" y="513137"/>
            <a:ext cx="7920880" cy="707886"/>
          </a:xfrm>
          <a:prstGeom prst="rect">
            <a:avLst/>
          </a:prstGeom>
          <a:noFill/>
        </p:spPr>
        <p:txBody>
          <a:bodyPr wrap="square">
            <a:spAutoFit/>
          </a:bodyPr>
          <a:lstStyle/>
          <a:p>
            <a:pPr algn="ctr"/>
            <a:r>
              <a:rPr lang="en-US" altLang="en-US" sz="4000" b="1" dirty="0">
                <a:solidFill>
                  <a:srgbClr val="FF0000"/>
                </a:solidFill>
                <a:latin typeface="Times New Roman" panose="02020603050405020304" pitchFamily="18" charset="0"/>
                <a:cs typeface="Times New Roman" panose="02020603050405020304" pitchFamily="18" charset="0"/>
              </a:rPr>
              <a:t>  DASHBOARD OVERVIEW </a:t>
            </a:r>
            <a:endParaRPr lang="en-IN" sz="4000" b="1" dirty="0">
              <a:solidFill>
                <a:srgbClr val="FF0000"/>
              </a:solidFill>
            </a:endParaRPr>
          </a:p>
        </p:txBody>
      </p:sp>
      <p:pic>
        <p:nvPicPr>
          <p:cNvPr id="3" name="Picture 2">
            <a:extLst>
              <a:ext uri="{FF2B5EF4-FFF2-40B4-BE49-F238E27FC236}">
                <a16:creationId xmlns:a16="http://schemas.microsoft.com/office/drawing/2014/main" id="{B228BD83-F643-7C5C-8E7D-F3F281468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98" y="1664343"/>
            <a:ext cx="8376897" cy="4665449"/>
          </a:xfrm>
          <a:prstGeom prst="rect">
            <a:avLst/>
          </a:prstGeom>
        </p:spPr>
      </p:pic>
    </p:spTree>
    <p:extLst>
      <p:ext uri="{BB962C8B-B14F-4D97-AF65-F5344CB8AC3E}">
        <p14:creationId xmlns:p14="http://schemas.microsoft.com/office/powerpoint/2010/main" val="810103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55F8DC-4E58-013B-7911-317D29128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26" y="1484784"/>
            <a:ext cx="8313977" cy="4679724"/>
          </a:xfrm>
          <a:prstGeom prst="rect">
            <a:avLst/>
          </a:prstGeom>
        </p:spPr>
      </p:pic>
      <p:sp>
        <p:nvSpPr>
          <p:cNvPr id="6" name="TextBox 5">
            <a:extLst>
              <a:ext uri="{FF2B5EF4-FFF2-40B4-BE49-F238E27FC236}">
                <a16:creationId xmlns:a16="http://schemas.microsoft.com/office/drawing/2014/main" id="{3690659F-58E0-3AA7-8491-9E95BD7F9C4D}"/>
              </a:ext>
            </a:extLst>
          </p:cNvPr>
          <p:cNvSpPr txBox="1"/>
          <p:nvPr/>
        </p:nvSpPr>
        <p:spPr>
          <a:xfrm>
            <a:off x="1407575" y="476672"/>
            <a:ext cx="6881677" cy="707886"/>
          </a:xfrm>
          <a:prstGeom prst="rect">
            <a:avLst/>
          </a:prstGeom>
          <a:noFill/>
        </p:spPr>
        <p:txBody>
          <a:bodyPr wrap="square">
            <a:spAutoFit/>
          </a:bodyPr>
          <a:lstStyle/>
          <a:p>
            <a:pPr algn="ctr"/>
            <a:r>
              <a:rPr lang="en-US" altLang="en-US" sz="4000" b="1" dirty="0">
                <a:solidFill>
                  <a:srgbClr val="FF0000"/>
                </a:solidFill>
                <a:latin typeface="Times New Roman" panose="02020603050405020304" pitchFamily="18" charset="0"/>
                <a:cs typeface="Times New Roman" panose="02020603050405020304" pitchFamily="18" charset="0"/>
              </a:rPr>
              <a:t>DASHBOARD OVERVIEW </a:t>
            </a:r>
            <a:endParaRPr lang="en-IN" sz="4000" b="1" dirty="0">
              <a:solidFill>
                <a:srgbClr val="FF0000"/>
              </a:solidFill>
            </a:endParaRPr>
          </a:p>
        </p:txBody>
      </p:sp>
    </p:spTree>
    <p:extLst>
      <p:ext uri="{BB962C8B-B14F-4D97-AF65-F5344CB8AC3E}">
        <p14:creationId xmlns:p14="http://schemas.microsoft.com/office/powerpoint/2010/main" val="2492254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0B1CF-D5EF-54F8-14DF-9B16A32CCB09}"/>
              </a:ext>
            </a:extLst>
          </p:cNvPr>
          <p:cNvSpPr>
            <a:spLocks noGrp="1"/>
          </p:cNvSpPr>
          <p:nvPr>
            <p:ph type="dt" sz="half" idx="10"/>
          </p:nvPr>
        </p:nvSpPr>
        <p:spPr/>
        <p:txBody>
          <a:bodyPr/>
          <a:lstStyle/>
          <a:p>
            <a:pPr>
              <a:defRPr/>
            </a:pPr>
            <a:fld id="{28EA4A47-561E-465A-A6B1-ADF332ABEB53}" type="datetime5">
              <a:rPr lang="en-US" smtClean="0"/>
              <a:pPr>
                <a:defRPr/>
              </a:pPr>
              <a:t>16-Nov-24</a:t>
            </a:fld>
            <a:endParaRPr lang="en-US" dirty="0"/>
          </a:p>
        </p:txBody>
      </p:sp>
      <p:pic>
        <p:nvPicPr>
          <p:cNvPr id="4" name="Picture 3">
            <a:extLst>
              <a:ext uri="{FF2B5EF4-FFF2-40B4-BE49-F238E27FC236}">
                <a16:creationId xmlns:a16="http://schemas.microsoft.com/office/drawing/2014/main" id="{6F3A6C75-2416-E856-16FF-8423F4207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33" y="1772816"/>
            <a:ext cx="8353870" cy="4320480"/>
          </a:xfrm>
          <a:prstGeom prst="rect">
            <a:avLst/>
          </a:prstGeom>
        </p:spPr>
      </p:pic>
      <p:sp>
        <p:nvSpPr>
          <p:cNvPr id="6" name="TextBox 5">
            <a:extLst>
              <a:ext uri="{FF2B5EF4-FFF2-40B4-BE49-F238E27FC236}">
                <a16:creationId xmlns:a16="http://schemas.microsoft.com/office/drawing/2014/main" id="{9537C772-DC65-0E49-6D98-565B61AE660A}"/>
              </a:ext>
            </a:extLst>
          </p:cNvPr>
          <p:cNvSpPr txBox="1"/>
          <p:nvPr/>
        </p:nvSpPr>
        <p:spPr>
          <a:xfrm>
            <a:off x="1694671" y="616509"/>
            <a:ext cx="6408712" cy="707886"/>
          </a:xfrm>
          <a:prstGeom prst="rect">
            <a:avLst/>
          </a:prstGeom>
          <a:noFill/>
        </p:spPr>
        <p:txBody>
          <a:bodyPr wrap="square">
            <a:spAutoFit/>
          </a:bodyPr>
          <a:lstStyle/>
          <a:p>
            <a:pPr algn="ctr"/>
            <a:r>
              <a:rPr lang="en-US" altLang="en-US" sz="4000" b="1" dirty="0">
                <a:solidFill>
                  <a:srgbClr val="FF0000"/>
                </a:solidFill>
                <a:latin typeface="Times New Roman" panose="02020603050405020304" pitchFamily="18" charset="0"/>
                <a:cs typeface="Times New Roman" panose="02020603050405020304" pitchFamily="18" charset="0"/>
              </a:rPr>
              <a:t>DASHBOARD OVERVIEW </a:t>
            </a:r>
            <a:endParaRPr lang="en-IN" sz="4000" b="1" dirty="0">
              <a:solidFill>
                <a:srgbClr val="FF0000"/>
              </a:solidFill>
            </a:endParaRPr>
          </a:p>
        </p:txBody>
      </p:sp>
    </p:spTree>
    <p:extLst>
      <p:ext uri="{BB962C8B-B14F-4D97-AF65-F5344CB8AC3E}">
        <p14:creationId xmlns:p14="http://schemas.microsoft.com/office/powerpoint/2010/main" val="122518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4FBE2-9ED0-0A6A-A09A-4D53D90A8B34}"/>
              </a:ext>
            </a:extLst>
          </p:cNvPr>
          <p:cNvSpPr>
            <a:spLocks noGrp="1"/>
          </p:cNvSpPr>
          <p:nvPr>
            <p:ph idx="1"/>
          </p:nvPr>
        </p:nvSpPr>
        <p:spPr>
          <a:xfrm>
            <a:off x="827584" y="1700808"/>
            <a:ext cx="7787208" cy="4488966"/>
          </a:xfrm>
        </p:spPr>
        <p:txBody>
          <a:bodyPr/>
          <a:lstStyle/>
          <a:p>
            <a:pPr marL="0" indent="0">
              <a:buNone/>
            </a:pPr>
            <a:r>
              <a:rPr lang="en-US" sz="3200" b="1" dirty="0">
                <a:solidFill>
                  <a:srgbClr val="0000FF"/>
                </a:solidFill>
                <a:latin typeface="Times New Roman" panose="02020603050405020304" pitchFamily="18" charset="0"/>
                <a:cs typeface="Times New Roman" panose="02020603050405020304" pitchFamily="18" charset="0"/>
              </a:rPr>
              <a:t>DASHBOARD LINK</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https://app.powerbi.com/groups/me/reports/efccd3f9-a207-  48ca-a09d-9ab272547a9b/323060252a40896018ad?experience=power-bi</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3200" b="1" dirty="0">
                <a:solidFill>
                  <a:srgbClr val="0000FF"/>
                </a:solidFill>
                <a:latin typeface="Times New Roman" panose="02020603050405020304" pitchFamily="18" charset="0"/>
                <a:cs typeface="Times New Roman" panose="02020603050405020304" pitchFamily="18" charset="0"/>
              </a:rPr>
              <a:t>GITHUB LINK</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https://github.com/RashmikaRamkumar/YoutubeData_Analys-is.git</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C450605-01F0-606B-A9DF-B37B94245E33}"/>
              </a:ext>
            </a:extLst>
          </p:cNvPr>
          <p:cNvSpPr>
            <a:spLocks noGrp="1"/>
          </p:cNvSpPr>
          <p:nvPr>
            <p:ph type="dt" sz="half" idx="10"/>
          </p:nvPr>
        </p:nvSpPr>
        <p:spPr/>
        <p:txBody>
          <a:bodyPr/>
          <a:lstStyle/>
          <a:p>
            <a:pPr>
              <a:defRPr/>
            </a:pPr>
            <a:fld id="{E1413D5B-0279-47B2-AB44-E806A00ECAC5}" type="datetime5">
              <a:rPr lang="en-US" smtClean="0"/>
              <a:pPr>
                <a:defRPr/>
              </a:pPr>
              <a:t>16-Nov-24</a:t>
            </a:fld>
            <a:endParaRPr lang="en-US" dirty="0"/>
          </a:p>
        </p:txBody>
      </p:sp>
    </p:spTree>
    <p:extLst>
      <p:ext uri="{BB962C8B-B14F-4D97-AF65-F5344CB8AC3E}">
        <p14:creationId xmlns:p14="http://schemas.microsoft.com/office/powerpoint/2010/main" val="269115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39AE-B333-F447-6306-D7B658F5F34F}"/>
              </a:ext>
            </a:extLst>
          </p:cNvPr>
          <p:cNvSpPr>
            <a:spLocks noGrp="1"/>
          </p:cNvSpPr>
          <p:nvPr>
            <p:ph type="title"/>
          </p:nvPr>
        </p:nvSpPr>
        <p:spPr>
          <a:xfrm>
            <a:off x="323528" y="509871"/>
            <a:ext cx="8229600" cy="686881"/>
          </a:xfrm>
        </p:spPr>
        <p:txBody>
          <a:bodyPr/>
          <a:lstStyle/>
          <a:p>
            <a:r>
              <a:rPr lang="en-US" altLang="en-US" sz="3200" b="1" dirty="0">
                <a:solidFill>
                  <a:srgbClr val="0000FF"/>
                </a:solidFill>
                <a:latin typeface="Times New Roman" panose="02020603050405020304" pitchFamily="18" charset="0"/>
                <a:cs typeface="Times New Roman" panose="02020603050405020304" pitchFamily="18" charset="0"/>
              </a:rPr>
              <a:t>                              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278137-307C-AAD7-4947-FC392486BC50}"/>
              </a:ext>
            </a:extLst>
          </p:cNvPr>
          <p:cNvSpPr>
            <a:spLocks noGrp="1"/>
          </p:cNvSpPr>
          <p:nvPr>
            <p:ph idx="1"/>
          </p:nvPr>
        </p:nvSpPr>
        <p:spPr>
          <a:xfrm>
            <a:off x="683568" y="1958692"/>
            <a:ext cx="8229600" cy="4389437"/>
          </a:xfrm>
        </p:spPr>
        <p:txBody>
          <a:bodyPr/>
          <a:lstStyle/>
          <a:p>
            <a:r>
              <a:rPr lang="en-IN" dirty="0">
                <a:latin typeface="Times New Roman" panose="02020603050405020304" pitchFamily="18" charset="0"/>
                <a:cs typeface="Times New Roman" panose="02020603050405020304" pitchFamily="18" charset="0"/>
              </a:rPr>
              <a:t>1. A. </a:t>
            </a:r>
            <a:r>
              <a:rPr lang="en-IN" dirty="0" err="1">
                <a:latin typeface="Times New Roman" panose="02020603050405020304" pitchFamily="18" charset="0"/>
                <a:cs typeface="Times New Roman" panose="02020603050405020304" pitchFamily="18" charset="0"/>
              </a:rPr>
              <a:t>Deza</a:t>
            </a:r>
            <a:r>
              <a:rPr lang="en-IN" dirty="0">
                <a:latin typeface="Times New Roman" panose="02020603050405020304" pitchFamily="18" charset="0"/>
                <a:cs typeface="Times New Roman" panose="02020603050405020304" pitchFamily="18" charset="0"/>
              </a:rPr>
              <a:t> and D. Parikh, "Understanding image virality," Proc. IEEE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Soc. Conf.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Vis. Pattern </a:t>
            </a:r>
            <a:r>
              <a:rPr lang="en-IN" dirty="0" err="1">
                <a:latin typeface="Times New Roman" panose="02020603050405020304" pitchFamily="18" charset="0"/>
                <a:cs typeface="Times New Roman" panose="02020603050405020304" pitchFamily="18" charset="0"/>
              </a:rPr>
              <a:t>Recognit</a:t>
            </a:r>
            <a:r>
              <a:rPr lang="en-IN" dirty="0">
                <a:latin typeface="Times New Roman" panose="02020603050405020304" pitchFamily="18" charset="0"/>
                <a:cs typeface="Times New Roman" panose="02020603050405020304" pitchFamily="18" charset="0"/>
              </a:rPr>
              <a:t>., vol. 07, pp. 1818-1826, Dec. 2015.</a:t>
            </a:r>
          </a:p>
          <a:p>
            <a:r>
              <a:rPr lang="en-IN" dirty="0">
                <a:latin typeface="Times New Roman" panose="02020603050405020304" pitchFamily="18" charset="0"/>
                <a:cs typeface="Times New Roman" panose="02020603050405020304" pitchFamily="18" charset="0"/>
              </a:rPr>
              <a:t> 2. L. T. Rui, Z. A. Afif, R. D. R. </a:t>
            </a:r>
            <a:r>
              <a:rPr lang="en-IN" dirty="0" err="1">
                <a:latin typeface="Times New Roman" panose="02020603050405020304" pitchFamily="18" charset="0"/>
                <a:cs typeface="Times New Roman" panose="02020603050405020304" pitchFamily="18" charset="0"/>
              </a:rPr>
              <a:t>Saedudin</a:t>
            </a:r>
            <a:r>
              <a:rPr lang="en-IN" dirty="0">
                <a:latin typeface="Times New Roman" panose="02020603050405020304" pitchFamily="18" charset="0"/>
                <a:cs typeface="Times New Roman" panose="02020603050405020304" pitchFamily="18" charset="0"/>
              </a:rPr>
              <a:t>, A. Mustapha, and N. Razali, "A regression approach for prediction of </a:t>
            </a:r>
            <a:r>
              <a:rPr lang="en-IN" dirty="0" err="1">
                <a:latin typeface="Times New Roman" panose="02020603050405020304" pitchFamily="18" charset="0"/>
                <a:cs typeface="Times New Roman" panose="02020603050405020304" pitchFamily="18" charset="0"/>
              </a:rPr>
              <a:t>Youtube</a:t>
            </a:r>
            <a:r>
              <a:rPr lang="en-IN" dirty="0">
                <a:latin typeface="Times New Roman" panose="02020603050405020304" pitchFamily="18" charset="0"/>
                <a:cs typeface="Times New Roman" panose="02020603050405020304" pitchFamily="18" charset="0"/>
              </a:rPr>
              <a:t> views," Bull. </a:t>
            </a:r>
            <a:r>
              <a:rPr lang="en-IN" dirty="0" err="1">
                <a:latin typeface="Times New Roman" panose="02020603050405020304" pitchFamily="18" charset="0"/>
                <a:cs typeface="Times New Roman" panose="02020603050405020304" pitchFamily="18" charset="0"/>
              </a:rPr>
              <a:t>Electr</a:t>
            </a:r>
            <a:r>
              <a:rPr lang="en-IN" dirty="0">
                <a:latin typeface="Times New Roman" panose="02020603050405020304" pitchFamily="18" charset="0"/>
                <a:cs typeface="Times New Roman" panose="02020603050405020304" pitchFamily="18" charset="0"/>
              </a:rPr>
              <a:t>. Eng. Informatics, vol. 8, no. 4, pp. 1502-1506, 2019.</a:t>
            </a:r>
          </a:p>
          <a:p>
            <a:r>
              <a:rPr lang="en-IN" dirty="0">
                <a:latin typeface="Times New Roman" panose="02020603050405020304" pitchFamily="18" charset="0"/>
                <a:cs typeface="Times New Roman" panose="02020603050405020304" pitchFamily="18" charset="0"/>
              </a:rPr>
              <a:t> 3. Q. Wang, F. Miao, G. K. </a:t>
            </a:r>
            <a:r>
              <a:rPr lang="en-IN" dirty="0" err="1">
                <a:latin typeface="Times New Roman" panose="02020603050405020304" pitchFamily="18" charset="0"/>
                <a:cs typeface="Times New Roman" panose="02020603050405020304" pitchFamily="18" charset="0"/>
              </a:rPr>
              <a:t>Tayi</a:t>
            </a:r>
            <a:r>
              <a:rPr lang="en-IN" dirty="0">
                <a:latin typeface="Times New Roman" panose="02020603050405020304" pitchFamily="18" charset="0"/>
                <a:cs typeface="Times New Roman" panose="02020603050405020304" pitchFamily="18" charset="0"/>
              </a:rPr>
              <a:t>, and E. Xie, "What makes online content viral? The contingent effects of hub users versus non-hub users on social media platforms," J. Acad. Mark. Sci., vol. 47, no. 6, pp. 1005-1026, 2019. </a:t>
            </a:r>
          </a:p>
          <a:p>
            <a:r>
              <a:rPr lang="en-IN" dirty="0">
                <a:latin typeface="Times New Roman" panose="02020603050405020304" pitchFamily="18" charset="0"/>
                <a:cs typeface="Times New Roman" panose="02020603050405020304" pitchFamily="18" charset="0"/>
              </a:rPr>
              <a:t>4. I. Mohr, "Going Viral: An Analysis of YouTube Videos," J. Mark. Dev. </a:t>
            </a:r>
            <a:r>
              <a:rPr lang="en-IN" dirty="0" err="1">
                <a:latin typeface="Times New Roman" panose="02020603050405020304" pitchFamily="18" charset="0"/>
                <a:cs typeface="Times New Roman" panose="02020603050405020304" pitchFamily="18" charset="0"/>
              </a:rPr>
              <a:t>Compet</a:t>
            </a:r>
            <a:r>
              <a:rPr lang="en-IN" dirty="0">
                <a:latin typeface="Times New Roman" panose="02020603050405020304" pitchFamily="18" charset="0"/>
                <a:cs typeface="Times New Roman" panose="02020603050405020304" pitchFamily="18" charset="0"/>
              </a:rPr>
              <a:t>., vol. 8, no. 3, pp. 43-48, 2014. </a:t>
            </a:r>
          </a:p>
          <a:p>
            <a:r>
              <a:rPr lang="en-IN" dirty="0">
                <a:latin typeface="Times New Roman" panose="02020603050405020304" pitchFamily="18" charset="0"/>
                <a:cs typeface="Times New Roman" panose="02020603050405020304" pitchFamily="18" charset="0"/>
              </a:rPr>
              <a:t>5. J. Arthurs, S. </a:t>
            </a:r>
            <a:r>
              <a:rPr lang="en-IN" dirty="0" err="1">
                <a:latin typeface="Times New Roman" panose="02020603050405020304" pitchFamily="18" charset="0"/>
                <a:cs typeface="Times New Roman" panose="02020603050405020304" pitchFamily="18" charset="0"/>
              </a:rPr>
              <a:t>Drakopoulou</a:t>
            </a:r>
            <a:r>
              <a:rPr lang="en-IN" dirty="0">
                <a:latin typeface="Times New Roman" panose="02020603050405020304" pitchFamily="18" charset="0"/>
                <a:cs typeface="Times New Roman" panose="02020603050405020304" pitchFamily="18" charset="0"/>
              </a:rPr>
              <a:t>, and A. Gandini, "Researching YouTube," Convergence, vol. 24, no. 1, pp. 3-15, 2018.</a:t>
            </a:r>
          </a:p>
        </p:txBody>
      </p:sp>
    </p:spTree>
    <p:extLst>
      <p:ext uri="{BB962C8B-B14F-4D97-AF65-F5344CB8AC3E}">
        <p14:creationId xmlns:p14="http://schemas.microsoft.com/office/powerpoint/2010/main" val="1445603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4659D-7D15-4636-BED0-AAF4BE80FA7F}"/>
              </a:ext>
            </a:extLst>
          </p:cNvPr>
          <p:cNvSpPr>
            <a:spLocks noGrp="1"/>
          </p:cNvSpPr>
          <p:nvPr>
            <p:ph idx="1"/>
          </p:nvPr>
        </p:nvSpPr>
        <p:spPr>
          <a:xfrm>
            <a:off x="899592" y="2708920"/>
            <a:ext cx="7787208" cy="1152128"/>
          </a:xfrm>
        </p:spPr>
        <p:txBody>
          <a:bodyPr/>
          <a:lstStyle/>
          <a:p>
            <a:pPr marL="0" indent="0" algn="ctr">
              <a:buNone/>
            </a:pPr>
            <a:r>
              <a:rPr lang="en-IN" sz="6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Thank You !!</a:t>
            </a:r>
            <a:endParaRPr lang="en-US" sz="6600" b="1" dirty="0">
              <a:solidFill>
                <a:srgbClr val="FF0000"/>
              </a:solidFill>
              <a:latin typeface="Times New Roman" panose="02020603050405020304" pitchFamily="18" charset="0"/>
              <a:cs typeface="Times New Roman" panose="02020603050405020304" pitchFamily="18" charset="0"/>
            </a:endParaRPr>
          </a:p>
        </p:txBody>
      </p:sp>
      <p:pic>
        <p:nvPicPr>
          <p:cNvPr id="5" name="Picture 4"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Tree>
    <p:extLst>
      <p:ext uri="{BB962C8B-B14F-4D97-AF65-F5344CB8AC3E}">
        <p14:creationId xmlns:p14="http://schemas.microsoft.com/office/powerpoint/2010/main" val="108883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57930" y="291099"/>
            <a:ext cx="8229600" cy="1143000"/>
          </a:xfrm>
        </p:spPr>
        <p:txBody>
          <a:bodyPr/>
          <a:lstStyle/>
          <a:p>
            <a:pPr algn="ctr" eaLnBrk="1" hangingPunct="1"/>
            <a:r>
              <a:rPr lang="en-US" b="1" dirty="0">
                <a:solidFill>
                  <a:srgbClr val="0000FF"/>
                </a:solidFill>
                <a:latin typeface="Times New Roman" panose="02020603050405020304" pitchFamily="18" charset="0"/>
                <a:cs typeface="Times New Roman" panose="02020603050405020304" pitchFamily="18" charset="0"/>
              </a:rPr>
              <a:t>YOUTUBE TRENDING DATA ANALYSIS</a:t>
            </a:r>
            <a:endParaRPr lang="en-US" altLang="en-US" dirty="0">
              <a:solidFill>
                <a:srgbClr val="0000FF"/>
              </a:solidFill>
              <a:latin typeface="Times New Roman" panose="02020603050405020304" pitchFamily="18" charset="0"/>
              <a:cs typeface="Times New Roman" panose="02020603050405020304" pitchFamily="18" charset="0"/>
            </a:endParaRP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2</a:t>
            </a:fld>
            <a:endParaRPr lang="en-US" altLang="en-US">
              <a:solidFill>
                <a:srgbClr val="FFFFFF"/>
              </a:solidFill>
            </a:endParaRP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2" name="Content Placeholder 1">
            <a:extLst>
              <a:ext uri="{FF2B5EF4-FFF2-40B4-BE49-F238E27FC236}">
                <a16:creationId xmlns:a16="http://schemas.microsoft.com/office/drawing/2014/main" id="{7065627B-1E11-4789-217D-B3811235BF53}"/>
              </a:ext>
            </a:extLst>
          </p:cNvPr>
          <p:cNvSpPr>
            <a:spLocks noGrp="1" noChangeArrowheads="1"/>
          </p:cNvSpPr>
          <p:nvPr>
            <p:ph sz="quarter" idx="1"/>
          </p:nvPr>
        </p:nvSpPr>
        <p:spPr bwMode="auto">
          <a:xfrm>
            <a:off x="686167" y="701887"/>
            <a:ext cx="8229601"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Overview:</a:t>
            </a:r>
            <a:endParaRPr lang="en-US" alt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spcBef>
                <a:spcPts val="0"/>
              </a:spcBef>
              <a:spcAft>
                <a:spcPts val="0"/>
              </a:spcAft>
            </a:pPr>
            <a:r>
              <a:rPr lang="en-US" b="0" i="0" u="none" strike="noStrike" dirty="0">
                <a:solidFill>
                  <a:srgbClr val="202122"/>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rPr>
              <a:t>YouTube is a major platform for content creators and consumers, offering a diverse range of videos across various categories and channels. This project aims to address this gap by creating a YouTube Trending Data Analysis Dashboard. </a:t>
            </a:r>
          </a:p>
          <a:p>
            <a:pPr marL="0" indent="0" algn="just">
              <a:spcBef>
                <a:spcPts val="0"/>
              </a:spcBef>
              <a:spcAft>
                <a:spcPts val="0"/>
              </a:spcAft>
              <a:buNone/>
            </a:pPr>
            <a:endParaRPr lang="en-US" b="0" dirty="0">
              <a:effectLst/>
            </a:endParaRPr>
          </a:p>
          <a:p>
            <a:pPr marL="0" indent="0" algn="just" rtl="0">
              <a:spcBef>
                <a:spcPts val="0"/>
              </a:spcBef>
              <a:spcAft>
                <a:spcPts val="0"/>
              </a:spcAft>
              <a:buNone/>
            </a:pPr>
            <a:r>
              <a:rPr lang="en-US" b="1" i="0" u="none" strike="noStrike" dirty="0">
                <a:solidFill>
                  <a:srgbClr val="000000"/>
                </a:solidFill>
                <a:effectLst/>
                <a:latin typeface="Times New Roman" panose="02020603050405020304" pitchFamily="18" charset="0"/>
              </a:rPr>
              <a:t>Need for Analysis</a:t>
            </a:r>
            <a:r>
              <a:rPr lang="en-US" b="0" i="0" u="none" strike="noStrike" dirty="0">
                <a:solidFill>
                  <a:srgbClr val="000000"/>
                </a:solidFill>
                <a:effectLst/>
                <a:latin typeface="Times New Roman" panose="02020603050405020304" pitchFamily="18" charset="0"/>
              </a:rPr>
              <a:t>: YouTube offers diverse content, but lacks a comprehensive tool for analyzing video performance, engagement, and optimization strategies.</a:t>
            </a:r>
            <a:endParaRPr lang="en-US" b="0" dirty="0">
              <a:effectLst/>
            </a:endParaRPr>
          </a:p>
          <a:p>
            <a:pPr marL="0" indent="0" algn="just" rtl="0">
              <a:spcBef>
                <a:spcPts val="0"/>
              </a:spcBef>
              <a:spcAft>
                <a:spcPts val="0"/>
              </a:spcAft>
              <a:buNone/>
            </a:pPr>
            <a:r>
              <a:rPr lang="en-US" b="1" i="0" u="none" strike="noStrike" dirty="0">
                <a:solidFill>
                  <a:srgbClr val="000000"/>
                </a:solidFill>
                <a:effectLst/>
                <a:latin typeface="Times New Roman" panose="02020603050405020304" pitchFamily="18" charset="0"/>
              </a:rPr>
              <a:t>Project Goal</a:t>
            </a:r>
            <a:r>
              <a:rPr lang="en-US" b="0" i="0" u="none" strike="noStrike" dirty="0">
                <a:solidFill>
                  <a:srgbClr val="000000"/>
                </a:solidFill>
                <a:effectLst/>
                <a:latin typeface="Times New Roman" panose="02020603050405020304" pitchFamily="18" charset="0"/>
              </a:rPr>
              <a:t>: Create a YouTube Trending Data Analysis Dashboard to analyze performance, identify trends, and evaluate SEO impact across categories and channels.</a:t>
            </a:r>
            <a:endParaRPr lang="en-US" b="0" dirty="0">
              <a:effectLst/>
            </a:endParaRPr>
          </a:p>
          <a:p>
            <a:pPr marL="0" indent="0" algn="just" rtl="0">
              <a:spcBef>
                <a:spcPts val="0"/>
              </a:spcBef>
              <a:spcAft>
                <a:spcPts val="0"/>
              </a:spcAft>
              <a:buNone/>
            </a:pPr>
            <a:r>
              <a:rPr lang="en-US" b="1" i="0" u="none" strike="noStrike" dirty="0">
                <a:solidFill>
                  <a:srgbClr val="000000"/>
                </a:solidFill>
                <a:effectLst/>
                <a:latin typeface="Times New Roman" panose="02020603050405020304" pitchFamily="18" charset="0"/>
              </a:rPr>
              <a:t>Outcome</a:t>
            </a:r>
            <a:r>
              <a:rPr lang="en-US" b="0" i="0" u="none" strike="noStrike" dirty="0">
                <a:solidFill>
                  <a:srgbClr val="000000"/>
                </a:solidFill>
                <a:effectLst/>
                <a:latin typeface="Times New Roman" panose="02020603050405020304" pitchFamily="18" charset="0"/>
              </a:rPr>
              <a:t>: Provide a valuable tool to optimize content strategies, enhance viewer engagement, and offer deeper insights for creators and analysts.</a:t>
            </a:r>
            <a:endParaRPr lang="en-US" b="0" dirty="0">
              <a:effectLst/>
            </a:endParaRPr>
          </a:p>
          <a:p>
            <a:pPr marL="0" indent="0">
              <a:buNone/>
            </a:pPr>
            <a:br>
              <a:rPr lang="en-US" b="0" dirty="0">
                <a:effectLst/>
              </a:rPr>
            </a:br>
            <a:endParaRPr lang="en-US" b="0" dirty="0">
              <a:effectLst/>
            </a:endParaRPr>
          </a:p>
        </p:txBody>
      </p:sp>
    </p:spTree>
    <p:extLst>
      <p:ext uri="{BB962C8B-B14F-4D97-AF65-F5344CB8AC3E}">
        <p14:creationId xmlns:p14="http://schemas.microsoft.com/office/powerpoint/2010/main" val="351244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2000" y="85725"/>
            <a:ext cx="8229600" cy="1143000"/>
          </a:xfrm>
        </p:spPr>
        <p:txBody>
          <a:bodyPr/>
          <a:lstStyle/>
          <a:p>
            <a:pPr algn="ctr" eaLnBrk="1" hangingPunct="1"/>
            <a:r>
              <a:rPr lang="en-US" altLang="en-US" sz="4000" b="1" dirty="0">
                <a:solidFill>
                  <a:srgbClr val="0000FF"/>
                </a:solidFill>
                <a:latin typeface="Times New Roman" panose="02020603050405020304" pitchFamily="18" charset="0"/>
                <a:cs typeface="Times New Roman" panose="02020603050405020304" pitchFamily="18" charset="0"/>
              </a:rPr>
              <a:t>DATASET SUMMARY</a:t>
            </a: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3</a:t>
            </a:fld>
            <a:endParaRPr lang="en-US" altLang="en-US">
              <a:solidFill>
                <a:srgbClr val="FFFFFF"/>
              </a:solidFill>
            </a:endParaRP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4" name="Rectangle 2">
            <a:extLst>
              <a:ext uri="{FF2B5EF4-FFF2-40B4-BE49-F238E27FC236}">
                <a16:creationId xmlns:a16="http://schemas.microsoft.com/office/drawing/2014/main" id="{A7FC34C6-842B-B7AD-2584-93FFFFA7A1BA}"/>
              </a:ext>
            </a:extLst>
          </p:cNvPr>
          <p:cNvSpPr>
            <a:spLocks noGrp="1" noChangeArrowheads="1"/>
          </p:cNvSpPr>
          <p:nvPr>
            <p:ph sz="quarter" idx="1"/>
          </p:nvPr>
        </p:nvSpPr>
        <p:spPr bwMode="auto">
          <a:xfrm>
            <a:off x="762000" y="1540822"/>
            <a:ext cx="82296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ct val="0"/>
              </a:spcBef>
              <a:buSzTx/>
            </a:pPr>
            <a:r>
              <a:rPr lang="en-US" dirty="0">
                <a:latin typeface="Times New Roman" panose="02020603050405020304" pitchFamily="18" charset="0"/>
                <a:cs typeface="Times New Roman" panose="02020603050405020304" pitchFamily="18" charset="0"/>
              </a:rPr>
              <a:t>The dataset used for this analysis was sourced from YouTube's trending data on Kaggle. It captures daily records of trending videos across different categories and channels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spcBef>
                <a:spcPct val="0"/>
              </a:spcBef>
              <a:buSz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spcBef>
                <a:spcPct val="0"/>
              </a:spcBef>
              <a:buSzTx/>
            </a:pPr>
            <a:r>
              <a:rPr lang="en-US" dirty="0">
                <a:latin typeface="Times New Roman" panose="02020603050405020304" pitchFamily="18" charset="0"/>
                <a:cs typeface="Times New Roman" panose="02020603050405020304" pitchFamily="18" charset="0"/>
              </a:rPr>
              <a:t>The dataset includes key features such as the Video ID (unique identifier), Title, Published At (date/time of publication), Channel Title, Category ID, Trending Date, and Tags (keywords). It also contains metrics like View Count, Likes, Dislikes, and Comment Count, along with flags indicating if Comments or Ratings are disabled. The Description provides additional context for each video.</a:t>
            </a:r>
          </a:p>
          <a:p>
            <a:pPr>
              <a:spcBef>
                <a:spcPct val="0"/>
              </a:spcBef>
              <a:buSzTx/>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spcBef>
                <a:spcPct val="0"/>
              </a:spcBef>
              <a:buSzTx/>
            </a:pPr>
            <a:r>
              <a:rPr lang="en-US" dirty="0">
                <a:latin typeface="Times New Roman" panose="02020603050405020304" pitchFamily="18" charset="0"/>
                <a:cs typeface="Times New Roman" panose="02020603050405020304" pitchFamily="18" charset="0"/>
              </a:rPr>
              <a:t>This dataset enables a comprehensive analysis of video performance and trends on YouTube.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49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5867-2376-FD90-350D-59FE9366E05A}"/>
              </a:ext>
            </a:extLst>
          </p:cNvPr>
          <p:cNvSpPr>
            <a:spLocks noGrp="1"/>
          </p:cNvSpPr>
          <p:nvPr>
            <p:ph type="title"/>
          </p:nvPr>
        </p:nvSpPr>
        <p:spPr>
          <a:xfrm>
            <a:off x="487891" y="188640"/>
            <a:ext cx="8229600" cy="1143000"/>
          </a:xfrm>
        </p:spPr>
        <p:txBody>
          <a:bodyPr/>
          <a:lstStyle/>
          <a:p>
            <a:r>
              <a:rPr lang="en-US" altLang="en-US" b="1" dirty="0">
                <a:solidFill>
                  <a:srgbClr val="0000FF"/>
                </a:solidFill>
                <a:latin typeface="Times New Roman" panose="02020603050405020304" pitchFamily="18" charset="0"/>
                <a:cs typeface="Times New Roman" panose="02020603050405020304" pitchFamily="18" charset="0"/>
              </a:rPr>
              <a:t>                              </a:t>
            </a:r>
            <a:r>
              <a:rPr lang="en-US" altLang="en-US" sz="3200" b="1" dirty="0">
                <a:solidFill>
                  <a:srgbClr val="0000FF"/>
                </a:solidFill>
                <a:latin typeface="Times New Roman" panose="02020603050405020304" pitchFamily="18" charset="0"/>
                <a:cs typeface="Times New Roman" panose="02020603050405020304" pitchFamily="18" charset="0"/>
              </a:rPr>
              <a:t>DATASET</a:t>
            </a:r>
            <a:endParaRPr lang="en-IN" dirty="0"/>
          </a:p>
        </p:txBody>
      </p:sp>
      <p:pic>
        <p:nvPicPr>
          <p:cNvPr id="6" name="Content Placeholder 5">
            <a:extLst>
              <a:ext uri="{FF2B5EF4-FFF2-40B4-BE49-F238E27FC236}">
                <a16:creationId xmlns:a16="http://schemas.microsoft.com/office/drawing/2014/main" id="{935B910C-B8F6-4D52-F6CB-EECD0BCE2E82}"/>
              </a:ext>
            </a:extLst>
          </p:cNvPr>
          <p:cNvPicPr>
            <a:picLocks noGrp="1" noChangeAspect="1"/>
          </p:cNvPicPr>
          <p:nvPr>
            <p:ph idx="1"/>
          </p:nvPr>
        </p:nvPicPr>
        <p:blipFill>
          <a:blip r:embed="rId2"/>
          <a:stretch>
            <a:fillRect/>
          </a:stretch>
        </p:blipFill>
        <p:spPr>
          <a:xfrm>
            <a:off x="1043608" y="1772816"/>
            <a:ext cx="7488832" cy="4389437"/>
          </a:xfrm>
        </p:spPr>
      </p:pic>
    </p:spTree>
    <p:extLst>
      <p:ext uri="{BB962C8B-B14F-4D97-AF65-F5344CB8AC3E}">
        <p14:creationId xmlns:p14="http://schemas.microsoft.com/office/powerpoint/2010/main" val="126156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22663" y="241300"/>
            <a:ext cx="8229600" cy="1143000"/>
          </a:xfrm>
        </p:spPr>
        <p:txBody>
          <a:bodyPr/>
          <a:lstStyle/>
          <a:p>
            <a:pPr algn="ctr" eaLnBrk="1" hangingPunct="1"/>
            <a:r>
              <a:rPr lang="en-US" altLang="en-US" sz="4000" b="1" dirty="0">
                <a:solidFill>
                  <a:srgbClr val="0000FF"/>
                </a:solidFill>
                <a:latin typeface="Times New Roman" panose="02020603050405020304" pitchFamily="18" charset="0"/>
                <a:cs typeface="Times New Roman" panose="02020603050405020304" pitchFamily="18" charset="0"/>
              </a:rPr>
              <a:t>DATASET SOURCE </a:t>
            </a:r>
          </a:p>
        </p:txBody>
      </p:sp>
      <p:sp>
        <p:nvSpPr>
          <p:cNvPr id="17411"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ED357739-F070-4EFC-A6E5-5A83E9C68C58}" type="slidenum">
              <a:rPr lang="en-US" altLang="en-US">
                <a:solidFill>
                  <a:srgbClr val="FFFFFF"/>
                </a:solidFill>
              </a:rPr>
              <a:pPr/>
              <a:t>5</a:t>
            </a:fld>
            <a:endParaRPr lang="en-US" altLang="en-US">
              <a:solidFill>
                <a:srgbClr val="FFFFFF"/>
              </a:solidFill>
            </a:endParaRPr>
          </a:p>
        </p:txBody>
      </p:sp>
      <p:sp>
        <p:nvSpPr>
          <p:cNvPr id="17412" name="Content Placeholder 2"/>
          <p:cNvSpPr>
            <a:spLocks noGrp="1"/>
          </p:cNvSpPr>
          <p:nvPr>
            <p:ph sz="quarter" idx="1"/>
          </p:nvPr>
        </p:nvSpPr>
        <p:spPr>
          <a:xfrm>
            <a:off x="755101" y="1923322"/>
            <a:ext cx="8341826" cy="4873625"/>
          </a:xfrm>
        </p:spPr>
        <p:txBody>
          <a:bodyPr/>
          <a:lstStyle/>
          <a:p>
            <a:pPr eaLnBrk="1" hangingPunct="1"/>
            <a:r>
              <a:rPr lang="en-US" altLang="en-US" dirty="0">
                <a:latin typeface="Times New Roman" panose="02020603050405020304" pitchFamily="18" charset="0"/>
                <a:cs typeface="Times New Roman" panose="02020603050405020304" pitchFamily="18" charset="0"/>
              </a:rPr>
              <a:t>Kaggle Dataset: </a:t>
            </a:r>
            <a:r>
              <a:rPr lang="en-US" altLang="en-US" dirty="0" err="1">
                <a:latin typeface="Times New Roman" panose="02020603050405020304" pitchFamily="18" charset="0"/>
                <a:cs typeface="Times New Roman" panose="02020603050405020304" pitchFamily="18" charset="0"/>
              </a:rPr>
              <a:t>Youtube</a:t>
            </a:r>
            <a:r>
              <a:rPr lang="en-US" altLang="en-US" dirty="0">
                <a:latin typeface="Times New Roman" panose="02020603050405020304" pitchFamily="18" charset="0"/>
                <a:cs typeface="Times New Roman" panose="02020603050405020304" pitchFamily="18" charset="0"/>
              </a:rPr>
              <a:t> trending video dataset</a:t>
            </a:r>
          </a:p>
          <a:p>
            <a:pPr marL="0" indent="0" eaLnBrk="1" hangingPunct="1">
              <a:buNone/>
            </a:pPr>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Dataset Link :  </a:t>
            </a:r>
            <a:r>
              <a:rPr lang="en-US" altLang="en-US" dirty="0">
                <a:latin typeface="Times New Roman" panose="02020603050405020304" pitchFamily="18" charset="0"/>
                <a:cs typeface="Times New Roman" panose="02020603050405020304" pitchFamily="18" charset="0"/>
                <a:hlinkClick r:id="rId2"/>
              </a:rPr>
              <a:t>https://www.kaggle.com/datasets/rsrishav/youtube-trending-video-dataset</a:t>
            </a:r>
            <a:endParaRPr lang="en-US" altLang="en-US" dirty="0">
              <a:latin typeface="Times New Roman" panose="02020603050405020304" pitchFamily="18" charset="0"/>
              <a:cs typeface="Times New Roman" panose="02020603050405020304" pitchFamily="18" charset="0"/>
            </a:endParaRPr>
          </a:p>
        </p:txBody>
      </p:sp>
      <p:sp>
        <p:nvSpPr>
          <p:cNvPr id="17413"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p:cNvPicPr>
            <a:picLocks noChangeAspect="1"/>
          </p:cNvPicPr>
          <p:nvPr/>
        </p:nvPicPr>
        <p:blipFill>
          <a:blip r:embed="rId3" cstate="print"/>
          <a:stretch>
            <a:fillRect/>
          </a:stretch>
        </p:blipFill>
        <p:spPr>
          <a:xfrm>
            <a:off x="0" y="52612"/>
            <a:ext cx="508210" cy="63272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4" name="Rectangle 3">
            <a:extLst>
              <a:ext uri="{FF2B5EF4-FFF2-40B4-BE49-F238E27FC236}">
                <a16:creationId xmlns:a16="http://schemas.microsoft.com/office/drawing/2014/main" id="{2A49286F-8F73-7004-6E29-B9326A6A99E1}"/>
              </a:ext>
            </a:extLst>
          </p:cNvPr>
          <p:cNvSpPr>
            <a:spLocks noChangeArrowheads="1"/>
          </p:cNvSpPr>
          <p:nvPr/>
        </p:nvSpPr>
        <p:spPr bwMode="auto">
          <a:xfrm>
            <a:off x="755101" y="3802186"/>
            <a:ext cx="780865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dataset contains historical data on YouTube trending videos, providing insights into video performance, viewer engagement, and content strategies.</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YouTube is a global platform for content creators and consumers, offering a wide range of videos across various categories and channels.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35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25646" y="413089"/>
            <a:ext cx="8229600" cy="1143000"/>
          </a:xfrm>
        </p:spPr>
        <p:txBody>
          <a:bodyPr/>
          <a:lstStyle/>
          <a:p>
            <a:pPr algn="ctr" eaLnBrk="1" hangingPunct="1"/>
            <a:r>
              <a:rPr lang="en-US" altLang="en-US" sz="4000" b="1" dirty="0">
                <a:solidFill>
                  <a:srgbClr val="0000FF"/>
                </a:solidFill>
                <a:latin typeface="Times New Roman" panose="02020603050405020304" pitchFamily="18" charset="0"/>
                <a:cs typeface="Times New Roman" panose="02020603050405020304" pitchFamily="18" charset="0"/>
              </a:rPr>
              <a:t>DATA PREPROCESSING </a:t>
            </a: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6</a:t>
            </a:fld>
            <a:endParaRPr lang="en-US" altLang="en-US">
              <a:solidFill>
                <a:srgbClr val="FFFFFF"/>
              </a:solidFill>
            </a:endParaRPr>
          </a:p>
        </p:txBody>
      </p:sp>
      <p:sp>
        <p:nvSpPr>
          <p:cNvPr id="3" name="Content Placeholder 2"/>
          <p:cNvSpPr>
            <a:spLocks noGrp="1"/>
          </p:cNvSpPr>
          <p:nvPr>
            <p:ph sz="quarter" idx="1"/>
          </p:nvPr>
        </p:nvSpPr>
        <p:spPr>
          <a:xfrm>
            <a:off x="637954" y="1268760"/>
            <a:ext cx="8308033" cy="4572000"/>
          </a:xfrm>
        </p:spPr>
        <p:txBody>
          <a:bodyPr>
            <a:normAutofit/>
          </a:bodyPr>
          <a:lstStyle/>
          <a:p>
            <a:pPr marL="0" indent="0" eaLnBrk="1" fontAlgn="auto" hangingPunct="1">
              <a:spcAft>
                <a:spcPts val="0"/>
              </a:spcAft>
              <a:buNone/>
              <a:defRPr/>
            </a:pPr>
            <a:endParaRPr lang="en-US" sz="2400" dirty="0">
              <a:latin typeface="Times New Roman" panose="02020603050405020304" pitchFamily="18" charset="0"/>
              <a:cs typeface="Times New Roman" panose="02020603050405020304" pitchFamily="18" charset="0"/>
            </a:endParaRPr>
          </a:p>
          <a:p>
            <a:pPr marL="0" indent="0" eaLnBrk="1" fontAlgn="auto" hangingPunct="1">
              <a:spcAft>
                <a:spcPts val="0"/>
              </a:spcAft>
              <a:buNone/>
              <a:defRPr/>
            </a:pPr>
            <a:endParaRPr lang="en-US" sz="2400"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US" dirty="0">
              <a:latin typeface="Times New Roman" panose="02020603050405020304" pitchFamily="18" charset="0"/>
              <a:cs typeface="Times New Roman" panose="02020603050405020304" pitchFamily="18" charset="0"/>
            </a:endParaRP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5" name="Rectangle 3">
            <a:extLst>
              <a:ext uri="{FF2B5EF4-FFF2-40B4-BE49-F238E27FC236}">
                <a16:creationId xmlns:a16="http://schemas.microsoft.com/office/drawing/2014/main" id="{7D6C8F39-C5F2-1B8D-5611-604F6226B3CF}"/>
              </a:ext>
            </a:extLst>
          </p:cNvPr>
          <p:cNvSpPr>
            <a:spLocks noChangeArrowheads="1"/>
          </p:cNvSpPr>
          <p:nvPr/>
        </p:nvSpPr>
        <p:spPr bwMode="auto">
          <a:xfrm>
            <a:off x="635326" y="1983465"/>
            <a:ext cx="830803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Handling Missing Values: Filled or removed missing data points to maintain consistency.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Date Formatting: Standardized </a:t>
            </a:r>
            <a:r>
              <a:rPr lang="en-US" sz="2000" dirty="0" err="1">
                <a:latin typeface="Times New Roman" panose="02020603050405020304" pitchFamily="18" charset="0"/>
                <a:cs typeface="Times New Roman" panose="02020603050405020304" pitchFamily="18" charset="0"/>
              </a:rPr>
              <a:t>publishedAt</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trending_date</a:t>
            </a:r>
            <a:r>
              <a:rPr lang="en-US" sz="2000" dirty="0">
                <a:latin typeface="Times New Roman" panose="02020603050405020304" pitchFamily="18" charset="0"/>
                <a:cs typeface="Times New Roman" panose="02020603050405020304" pitchFamily="18" charset="0"/>
              </a:rPr>
              <a:t> for time-series analysis.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Removing Duplicates: Removed duplicate entries to avoid skewed results.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Text Cleaning: Cleaned title, tags, and description by removing special characters and converting to lowercase.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Converting Data Types: Ensured numerical columns like </a:t>
            </a:r>
            <a:r>
              <a:rPr lang="en-US" sz="2000" dirty="0" err="1">
                <a:latin typeface="Times New Roman" panose="02020603050405020304" pitchFamily="18" charset="0"/>
                <a:cs typeface="Times New Roman" panose="02020603050405020304" pitchFamily="18" charset="0"/>
              </a:rPr>
              <a:t>view_count</a:t>
            </a:r>
            <a:r>
              <a:rPr lang="en-US" sz="2000" dirty="0">
                <a:latin typeface="Times New Roman" panose="02020603050405020304" pitchFamily="18" charset="0"/>
                <a:cs typeface="Times New Roman" panose="02020603050405020304" pitchFamily="18" charset="0"/>
              </a:rPr>
              <a:t>, likes, and dislikes were correctly formatted.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643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D3EA-3FF1-4439-7D50-E535C61F82CD}"/>
              </a:ext>
            </a:extLst>
          </p:cNvPr>
          <p:cNvSpPr>
            <a:spLocks noGrp="1"/>
          </p:cNvSpPr>
          <p:nvPr>
            <p:ph type="title"/>
          </p:nvPr>
        </p:nvSpPr>
        <p:spPr/>
        <p:txBody>
          <a:bodyPr/>
          <a:lstStyle/>
          <a:p>
            <a:pPr algn="ctr"/>
            <a:r>
              <a:rPr lang="en-US" altLang="en-US" sz="4000" b="1" dirty="0">
                <a:solidFill>
                  <a:srgbClr val="0000FF"/>
                </a:solidFill>
                <a:latin typeface="Times New Roman" panose="02020603050405020304" pitchFamily="18" charset="0"/>
                <a:cs typeface="Times New Roman" panose="02020603050405020304" pitchFamily="18" charset="0"/>
              </a:rPr>
              <a:t>DATA PREPROCESSING </a:t>
            </a:r>
            <a:endParaRPr lang="en-IN" sz="4000" dirty="0"/>
          </a:p>
        </p:txBody>
      </p:sp>
      <p:pic>
        <p:nvPicPr>
          <p:cNvPr id="6" name="Content Placeholder 5">
            <a:extLst>
              <a:ext uri="{FF2B5EF4-FFF2-40B4-BE49-F238E27FC236}">
                <a16:creationId xmlns:a16="http://schemas.microsoft.com/office/drawing/2014/main" id="{026B3744-E5D0-6696-23C2-5EC7D488F6AB}"/>
              </a:ext>
            </a:extLst>
          </p:cNvPr>
          <p:cNvPicPr>
            <a:picLocks noGrp="1" noChangeAspect="1"/>
          </p:cNvPicPr>
          <p:nvPr>
            <p:ph idx="1"/>
          </p:nvPr>
        </p:nvPicPr>
        <p:blipFill>
          <a:blip r:embed="rId2"/>
          <a:srcRect b="9907"/>
          <a:stretch/>
        </p:blipFill>
        <p:spPr>
          <a:xfrm>
            <a:off x="1259632" y="2204864"/>
            <a:ext cx="6970863" cy="3346133"/>
          </a:xfrm>
        </p:spPr>
      </p:pic>
    </p:spTree>
    <p:extLst>
      <p:ext uri="{BB962C8B-B14F-4D97-AF65-F5344CB8AC3E}">
        <p14:creationId xmlns:p14="http://schemas.microsoft.com/office/powerpoint/2010/main" val="3309195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83568" y="278916"/>
            <a:ext cx="8229600" cy="768077"/>
          </a:xfrm>
        </p:spPr>
        <p:txBody>
          <a:bodyPr/>
          <a:lstStyle/>
          <a:p>
            <a:pPr algn="ctr" eaLnBrk="1" hangingPunct="1"/>
            <a:r>
              <a:rPr lang="en-US" altLang="en-US" sz="4000" b="1" dirty="0">
                <a:solidFill>
                  <a:srgbClr val="0000FF"/>
                </a:solidFill>
                <a:latin typeface="Times New Roman" panose="02020603050405020304" pitchFamily="18" charset="0"/>
                <a:cs typeface="Times New Roman" panose="02020603050405020304" pitchFamily="18" charset="0"/>
              </a:rPr>
              <a:t>QUESTIONS ANALYSED</a:t>
            </a:r>
          </a:p>
        </p:txBody>
      </p:sp>
      <p:sp>
        <p:nvSpPr>
          <p:cNvPr id="17411"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ED357739-F070-4EFC-A6E5-5A83E9C68C58}" type="slidenum">
              <a:rPr lang="en-US" altLang="en-US">
                <a:solidFill>
                  <a:srgbClr val="FFFFFF"/>
                </a:solidFill>
              </a:rPr>
              <a:pPr/>
              <a:t>8</a:t>
            </a:fld>
            <a:endParaRPr lang="en-US" altLang="en-US">
              <a:solidFill>
                <a:srgbClr val="FFFFFF"/>
              </a:solidFill>
            </a:endParaRPr>
          </a:p>
        </p:txBody>
      </p:sp>
      <p:sp>
        <p:nvSpPr>
          <p:cNvPr id="17413"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5" name="Rectangle 2">
            <a:extLst>
              <a:ext uri="{FF2B5EF4-FFF2-40B4-BE49-F238E27FC236}">
                <a16:creationId xmlns:a16="http://schemas.microsoft.com/office/drawing/2014/main" id="{13596D3B-BC42-AE37-5584-DCB26E372162}"/>
              </a:ext>
            </a:extLst>
          </p:cNvPr>
          <p:cNvSpPr>
            <a:spLocks noGrp="1" noChangeArrowheads="1"/>
          </p:cNvSpPr>
          <p:nvPr>
            <p:ph idx="1"/>
          </p:nvPr>
        </p:nvSpPr>
        <p:spPr bwMode="auto">
          <a:xfrm>
            <a:off x="742907" y="1003440"/>
            <a:ext cx="811092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spcBef>
                <a:spcPct val="0"/>
              </a:spcBef>
              <a:buSzTx/>
              <a:buNone/>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spcBef>
                <a:spcPct val="0"/>
              </a:spcBef>
              <a:buSzTx/>
              <a:buNone/>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1.What is the sum of maximum views for each video?</a:t>
            </a:r>
          </a:p>
          <a:p>
            <a:pPr marL="0" indent="0" algn="just">
              <a:spcBef>
                <a:spcPct val="0"/>
              </a:spcBef>
              <a:buSzTx/>
              <a:buNone/>
            </a:pPr>
            <a:r>
              <a:rPr lang="en-US" altLang="en-US" sz="17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Sum of maximum views for video is :66419664931578</a:t>
            </a:r>
            <a:endParaRPr lang="en-US" altLang="en-US" sz="1700" dirty="0">
              <a:latin typeface="Times New Roman" panose="02020603050405020304" pitchFamily="18" charset="0"/>
              <a:cs typeface="Times New Roman" panose="02020603050405020304" pitchFamily="18" charset="0"/>
            </a:endParaRPr>
          </a:p>
          <a:p>
            <a:pPr marL="0" indent="0" algn="just">
              <a:spcBef>
                <a:spcPct val="0"/>
              </a:spcBef>
              <a:buSzTx/>
              <a:buNone/>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2.What is the total video count for each category based on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categoryId</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algn="just">
              <a:spcBef>
                <a:spcPct val="0"/>
              </a:spcBef>
              <a:buSzTx/>
              <a:buNone/>
            </a:pPr>
            <a:r>
              <a:rPr lang="en-IN" sz="1700" dirty="0"/>
              <a:t>       </a:t>
            </a:r>
            <a:r>
              <a:rPr lang="en-IN" sz="1700" dirty="0">
                <a:latin typeface="Times New Roman" panose="02020603050405020304" pitchFamily="18" charset="0"/>
                <a:cs typeface="Times New Roman" panose="02020603050405020304" pitchFamily="18" charset="0"/>
              </a:rPr>
              <a:t>1) </a:t>
            </a:r>
            <a:r>
              <a:rPr lang="en-IN" sz="1700" dirty="0" err="1">
                <a:latin typeface="Times New Roman" panose="02020603050405020304" pitchFamily="18" charset="0"/>
                <a:cs typeface="Times New Roman" panose="02020603050405020304" pitchFamily="18" charset="0"/>
              </a:rPr>
              <a:t>Ucvrhwpnp</a:t>
            </a:r>
            <a:r>
              <a:rPr lang="en-IN" sz="1700" dirty="0">
                <a:latin typeface="Times New Roman" panose="02020603050405020304" pitchFamily="18" charset="0"/>
                <a:cs typeface="Times New Roman" panose="02020603050405020304" pitchFamily="18" charset="0"/>
              </a:rPr>
              <a:t> -852579588 </a:t>
            </a:r>
          </a:p>
          <a:p>
            <a:pPr marL="0" indent="0" algn="just">
              <a:spcBef>
                <a:spcPct val="0"/>
              </a:spcBef>
              <a:buSzTx/>
              <a:buNone/>
            </a:pPr>
            <a:r>
              <a:rPr lang="en-IN" sz="1700" dirty="0">
                <a:latin typeface="Times New Roman" panose="02020603050405020304" pitchFamily="18" charset="0"/>
                <a:cs typeface="Times New Roman" panose="02020603050405020304" pitchFamily="18" charset="0"/>
              </a:rPr>
              <a:t>        2) </a:t>
            </a:r>
            <a:r>
              <a:rPr lang="en-IN" sz="1700" dirty="0" err="1">
                <a:latin typeface="Times New Roman" panose="02020603050405020304" pitchFamily="18" charset="0"/>
                <a:cs typeface="Times New Roman" panose="02020603050405020304" pitchFamily="18" charset="0"/>
              </a:rPr>
              <a:t>Ucjvggbppn</a:t>
            </a:r>
            <a:r>
              <a:rPr lang="en-IN" sz="1700" dirty="0">
                <a:latin typeface="Times New Roman" panose="02020603050405020304" pitchFamily="18" charset="0"/>
                <a:cs typeface="Times New Roman" panose="02020603050405020304" pitchFamily="18" charset="0"/>
              </a:rPr>
              <a:t>- 714669690 </a:t>
            </a:r>
          </a:p>
          <a:p>
            <a:pPr marL="0" indent="0" algn="just">
              <a:spcBef>
                <a:spcPct val="0"/>
              </a:spcBef>
              <a:buSzTx/>
              <a:buNone/>
            </a:pPr>
            <a:r>
              <a:rPr lang="en-IN" sz="1700" dirty="0">
                <a:latin typeface="Times New Roman" panose="02020603050405020304" pitchFamily="18" charset="0"/>
                <a:cs typeface="Times New Roman" panose="02020603050405020304" pitchFamily="18" charset="0"/>
              </a:rPr>
              <a:t>        3) UC6-F5t08- 665182896</a:t>
            </a:r>
          </a:p>
          <a:p>
            <a:pPr marL="0" indent="0" algn="just">
              <a:spcBef>
                <a:spcPct val="0"/>
              </a:spcBef>
              <a:buSzTx/>
              <a:buNone/>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spcBef>
                <a:spcPct val="0"/>
              </a:spcBef>
              <a:buSzTx/>
              <a:buNone/>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3.What is the sum of maximum likes based on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channelTitle</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algn="just">
              <a:spcBef>
                <a:spcPct val="0"/>
              </a:spcBef>
              <a:buSzTx/>
              <a:buNone/>
            </a:pPr>
            <a:r>
              <a:rPr lang="en-IN" sz="1700" dirty="0">
                <a:latin typeface="Times New Roman" panose="02020603050405020304" pitchFamily="18" charset="0"/>
                <a:cs typeface="Times New Roman" panose="02020603050405020304" pitchFamily="18" charset="0"/>
              </a:rPr>
              <a:t>        1)Vijay television-54 billion 2) </a:t>
            </a:r>
            <a:r>
              <a:rPr lang="en-IN" sz="1700" dirty="0" err="1">
                <a:latin typeface="Times New Roman" panose="02020603050405020304" pitchFamily="18" charset="0"/>
                <a:cs typeface="Times New Roman" panose="02020603050405020304" pitchFamily="18" charset="0"/>
              </a:rPr>
              <a:t>Souravjoshi</a:t>
            </a:r>
            <a:r>
              <a:rPr lang="en-IN" sz="1700" dirty="0">
                <a:latin typeface="Times New Roman" panose="02020603050405020304" pitchFamily="18" charset="0"/>
                <a:cs typeface="Times New Roman" panose="02020603050405020304" pitchFamily="18" charset="0"/>
              </a:rPr>
              <a:t> vlog-45 billion 3) Sonysab-39 billion </a:t>
            </a:r>
          </a:p>
          <a:p>
            <a:pPr marL="0" indent="0" algn="just">
              <a:spcBef>
                <a:spcPct val="0"/>
              </a:spcBef>
              <a:buSzTx/>
              <a:buNone/>
            </a:pPr>
            <a:r>
              <a:rPr lang="en-IN" sz="1700" dirty="0">
                <a:latin typeface="Times New Roman" panose="02020603050405020304" pitchFamily="18" charset="0"/>
                <a:cs typeface="Times New Roman" panose="02020603050405020304" pitchFamily="18" charset="0"/>
              </a:rPr>
              <a:t>        4) Sun tv-26 billion 5) Asianet-25 billion</a:t>
            </a:r>
          </a:p>
          <a:p>
            <a:pPr marL="0" indent="0" algn="just">
              <a:spcBef>
                <a:spcPct val="0"/>
              </a:spcBef>
              <a:buSzTx/>
              <a:buNone/>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spcBef>
                <a:spcPct val="0"/>
              </a:spcBef>
              <a:buSzTx/>
              <a:buNone/>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4.What is the total number of videos uploaded in each month?</a:t>
            </a:r>
          </a:p>
          <a:p>
            <a:pPr marL="0" indent="0" algn="just">
              <a:spcBef>
                <a:spcPct val="0"/>
              </a:spcBef>
              <a:buSzTx/>
              <a:buNone/>
            </a:pPr>
            <a:r>
              <a:rPr lang="en-IN" sz="1700" dirty="0">
                <a:latin typeface="Times New Roman" panose="02020603050405020304" pitchFamily="18" charset="0"/>
                <a:cs typeface="Times New Roman" panose="02020603050405020304" pitchFamily="18" charset="0"/>
              </a:rPr>
              <a:t>        1)January -90k 2) February-84k 31 3) March -89k 4) April-76k 5) May-65k </a:t>
            </a:r>
          </a:p>
          <a:p>
            <a:pPr marL="0" indent="0" algn="just">
              <a:spcBef>
                <a:spcPct val="0"/>
              </a:spcBef>
              <a:buSzTx/>
              <a:buNone/>
            </a:pPr>
            <a:r>
              <a:rPr lang="en-IN" sz="1700" dirty="0">
                <a:latin typeface="Times New Roman" panose="02020603050405020304" pitchFamily="18" charset="0"/>
                <a:cs typeface="Times New Roman" panose="02020603050405020304" pitchFamily="18" charset="0"/>
              </a:rPr>
              <a:t>        6) June-74k  7) July-91k 8) August -85k 9) September-92k 10) October-84k </a:t>
            </a:r>
          </a:p>
          <a:p>
            <a:pPr marL="0" indent="0" algn="just">
              <a:spcBef>
                <a:spcPct val="0"/>
              </a:spcBef>
              <a:buSzTx/>
              <a:buNone/>
            </a:pPr>
            <a:r>
              <a:rPr lang="en-IN" sz="1700" dirty="0">
                <a:latin typeface="Times New Roman" panose="02020603050405020304" pitchFamily="18" charset="0"/>
                <a:cs typeface="Times New Roman" panose="02020603050405020304" pitchFamily="18" charset="0"/>
              </a:rPr>
              <a:t>       11) November-90k  12) December-89k</a:t>
            </a:r>
          </a:p>
          <a:p>
            <a:pPr marL="342900" indent="-342900" algn="just">
              <a:spcBef>
                <a:spcPct val="0"/>
              </a:spcBef>
              <a:buSzTx/>
              <a:buAutoNum type="arabicParenR"/>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spcBef>
                <a:spcPct val="0"/>
              </a:spcBef>
              <a:buSzTx/>
              <a:buNone/>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5.What is the ratio of likes to dislikes for all videos?</a:t>
            </a:r>
          </a:p>
          <a:p>
            <a:pPr marL="0" indent="0" algn="just">
              <a:spcBef>
                <a:spcPct val="0"/>
              </a:spcBef>
              <a:buSzTx/>
              <a:buNone/>
            </a:pPr>
            <a:r>
              <a:rPr lang="en-US" sz="1700" dirty="0"/>
              <a:t>      </a:t>
            </a:r>
            <a:r>
              <a:rPr lang="en-US" sz="1700" dirty="0">
                <a:latin typeface="Times New Roman" panose="02020603050405020304" pitchFamily="18" charset="0"/>
                <a:cs typeface="Times New Roman" panose="02020603050405020304" pitchFamily="18" charset="0"/>
              </a:rPr>
              <a:t>1) Fox star </a:t>
            </a:r>
            <a:r>
              <a:rPr lang="en-US" sz="1700" dirty="0" err="1">
                <a:latin typeface="Times New Roman" panose="02020603050405020304" pitchFamily="18" charset="0"/>
                <a:cs typeface="Times New Roman" panose="02020603050405020304" pitchFamily="18" charset="0"/>
              </a:rPr>
              <a:t>hindi</a:t>
            </a:r>
            <a:r>
              <a:rPr lang="en-US" sz="1700" dirty="0">
                <a:latin typeface="Times New Roman" panose="02020603050405020304" pitchFamily="18" charset="0"/>
                <a:cs typeface="Times New Roman" panose="02020603050405020304" pitchFamily="18" charset="0"/>
              </a:rPr>
              <a:t>- 202.60 2) Zee music- 113.80 3) Zee studio- 101.90</a:t>
            </a:r>
          </a:p>
          <a:p>
            <a:pPr marL="0" indent="0" algn="just">
              <a:spcBef>
                <a:spcPct val="0"/>
              </a:spcBef>
              <a:buSzTx/>
              <a:buNone/>
            </a:pPr>
            <a:r>
              <a:rPr lang="en-US" sz="1700" dirty="0">
                <a:latin typeface="Times New Roman" panose="02020603050405020304" pitchFamily="18" charset="0"/>
                <a:cs typeface="Times New Roman" panose="02020603050405020304" pitchFamily="18" charset="0"/>
              </a:rPr>
              <a:t>       4) Colors </a:t>
            </a:r>
            <a:r>
              <a:rPr lang="en-US" sz="1700" dirty="0" err="1">
                <a:latin typeface="Times New Roman" panose="02020603050405020304" pitchFamily="18" charset="0"/>
                <a:cs typeface="Times New Roman" panose="02020603050405020304" pitchFamily="18" charset="0"/>
              </a:rPr>
              <a:t>rishtey</a:t>
            </a:r>
            <a:r>
              <a:rPr lang="en-US" sz="1700" dirty="0">
                <a:latin typeface="Times New Roman" panose="02020603050405020304" pitchFamily="18" charset="0"/>
                <a:cs typeface="Times New Roman" panose="02020603050405020304" pitchFamily="18" charset="0"/>
              </a:rPr>
              <a:t>- 75.51</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628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AF59-EC83-8A4E-89B2-DFF65903DF79}"/>
              </a:ext>
            </a:extLst>
          </p:cNvPr>
          <p:cNvSpPr>
            <a:spLocks noGrp="1"/>
          </p:cNvSpPr>
          <p:nvPr>
            <p:ph type="title"/>
          </p:nvPr>
        </p:nvSpPr>
        <p:spPr>
          <a:xfrm>
            <a:off x="457200" y="404664"/>
            <a:ext cx="8229600" cy="792125"/>
          </a:xfrm>
        </p:spPr>
        <p:txBody>
          <a:bodyPr/>
          <a:lstStyle/>
          <a:p>
            <a:pPr algn="ctr"/>
            <a:r>
              <a:rPr lang="en-US" altLang="en-US" sz="4000" b="1" dirty="0">
                <a:solidFill>
                  <a:srgbClr val="0000FF"/>
                </a:solidFill>
                <a:latin typeface="Times New Roman" panose="02020603050405020304" pitchFamily="18" charset="0"/>
                <a:cs typeface="Times New Roman" panose="02020603050405020304" pitchFamily="18" charset="0"/>
              </a:rPr>
              <a:t>QUESTIONS ANALYSED</a:t>
            </a:r>
            <a:endParaRPr lang="en-IN" sz="4000" b="1" dirty="0"/>
          </a:p>
        </p:txBody>
      </p:sp>
      <p:sp>
        <p:nvSpPr>
          <p:cNvPr id="6" name="Content Placeholder 5">
            <a:extLst>
              <a:ext uri="{FF2B5EF4-FFF2-40B4-BE49-F238E27FC236}">
                <a16:creationId xmlns:a16="http://schemas.microsoft.com/office/drawing/2014/main" id="{DEC0F259-71A1-5E04-AB95-1B83C34B3219}"/>
              </a:ext>
            </a:extLst>
          </p:cNvPr>
          <p:cNvSpPr>
            <a:spLocks noGrp="1"/>
          </p:cNvSpPr>
          <p:nvPr>
            <p:ph idx="1"/>
          </p:nvPr>
        </p:nvSpPr>
        <p:spPr>
          <a:xfrm>
            <a:off x="683568" y="1360661"/>
            <a:ext cx="8229600" cy="5092675"/>
          </a:xfrm>
        </p:spPr>
        <p:txBody>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6.What is the percentage of videos in each category?</a:t>
            </a:r>
          </a:p>
          <a:p>
            <a:pPr marL="0" marR="0" lvl="0" indent="0" algn="just" defTabSz="914400" rtl="0" eaLnBrk="0" fontAlgn="base" latinLnBrk="0" hangingPunct="0">
              <a:lnSpc>
                <a:spcPct val="100000"/>
              </a:lnSpc>
              <a:spcBef>
                <a:spcPct val="0"/>
              </a:spcBef>
              <a:spcAft>
                <a:spcPct val="0"/>
              </a:spcAft>
              <a:buClrTx/>
              <a:buSzTx/>
              <a:buNone/>
              <a:tabLst/>
            </a:pPr>
            <a:r>
              <a:rPr lang="en-US" sz="1800" dirty="0">
                <a:latin typeface="Times New Roman" panose="02020603050405020304" pitchFamily="18" charset="0"/>
                <a:cs typeface="Times New Roman" panose="02020603050405020304" pitchFamily="18" charset="0"/>
              </a:rPr>
              <a:t>       1) Vijay television-3.39% 2) </a:t>
            </a:r>
            <a:r>
              <a:rPr lang="en-US" sz="1800" dirty="0" err="1">
                <a:latin typeface="Times New Roman" panose="02020603050405020304" pitchFamily="18" charset="0"/>
                <a:cs typeface="Times New Roman" panose="02020603050405020304" pitchFamily="18" charset="0"/>
              </a:rPr>
              <a:t>Surav</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joshi</a:t>
            </a:r>
            <a:r>
              <a:rPr lang="en-US" sz="1800" dirty="0">
                <a:latin typeface="Times New Roman" panose="02020603050405020304" pitchFamily="18" charset="0"/>
                <a:cs typeface="Times New Roman" panose="02020603050405020304" pitchFamily="18" charset="0"/>
              </a:rPr>
              <a:t> vlogs-1.53% 3) Sony sab-1.16% </a:t>
            </a:r>
          </a:p>
          <a:p>
            <a:pPr marL="0" marR="0" lvl="0" indent="0" algn="just" defTabSz="914400" rtl="0" eaLnBrk="0" fontAlgn="base" latinLnBrk="0" hangingPunct="0">
              <a:lnSpc>
                <a:spcPct val="100000"/>
              </a:lnSpc>
              <a:spcBef>
                <a:spcPct val="0"/>
              </a:spcBef>
              <a:spcAft>
                <a:spcPct val="0"/>
              </a:spcAft>
              <a:buClrTx/>
              <a:buSzTx/>
              <a:buNone/>
              <a:tabLst/>
            </a:pPr>
            <a:r>
              <a:rPr lang="en-US" sz="1800" dirty="0">
                <a:latin typeface="Times New Roman" panose="02020603050405020304" pitchFamily="18" charset="0"/>
                <a:cs typeface="Times New Roman" panose="02020603050405020304" pitchFamily="18" charset="0"/>
              </a:rPr>
              <a:t>       4) suntv-1%</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7.What is the cumulative number of views over time?</a:t>
            </a:r>
          </a:p>
          <a:p>
            <a:pPr marL="0" marR="0" lvl="0" indent="0" algn="just" defTabSz="914400" rtl="0" eaLnBrk="0" fontAlgn="base" latinLnBrk="0" hangingPunct="0">
              <a:lnSpc>
                <a:spcPct val="100000"/>
              </a:lnSpc>
              <a:spcBef>
                <a:spcPct val="0"/>
              </a:spcBef>
              <a:spcAft>
                <a:spcPct val="0"/>
              </a:spcAft>
              <a:buClrTx/>
              <a:buSzTx/>
              <a:buNone/>
              <a:tabLst/>
            </a:pPr>
            <a:r>
              <a:rPr lang="en-IN" sz="1800" dirty="0">
                <a:latin typeface="Times New Roman" panose="02020603050405020304" pitchFamily="18" charset="0"/>
                <a:cs typeface="Times New Roman" panose="02020603050405020304" pitchFamily="18" charset="0"/>
              </a:rPr>
              <a:t>      1)Vijay television-23 billion 2) </a:t>
            </a:r>
            <a:r>
              <a:rPr lang="en-IN" sz="1800" dirty="0" err="1">
                <a:latin typeface="Times New Roman" panose="02020603050405020304" pitchFamily="18" charset="0"/>
                <a:cs typeface="Times New Roman" panose="02020603050405020304" pitchFamily="18" charset="0"/>
              </a:rPr>
              <a:t>Surav</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joshi</a:t>
            </a:r>
            <a:r>
              <a:rPr lang="en-IN" sz="1800" dirty="0">
                <a:latin typeface="Times New Roman" panose="02020603050405020304" pitchFamily="18" charset="0"/>
                <a:cs typeface="Times New Roman" panose="02020603050405020304" pitchFamily="18" charset="0"/>
              </a:rPr>
              <a:t> vlogs-19 billion 3) Sony sab-17 billion </a:t>
            </a:r>
          </a:p>
          <a:p>
            <a:pPr marL="0" marR="0" lvl="0" indent="0" algn="just" defTabSz="914400" rtl="0" eaLnBrk="0" fontAlgn="base" latinLnBrk="0" hangingPunct="0">
              <a:lnSpc>
                <a:spcPct val="100000"/>
              </a:lnSpc>
              <a:spcBef>
                <a:spcPct val="0"/>
              </a:spcBef>
              <a:spcAft>
                <a:spcPct val="0"/>
              </a:spcAft>
              <a:buClrTx/>
              <a:buSzTx/>
              <a:buNone/>
              <a:tabLst/>
            </a:pPr>
            <a:r>
              <a:rPr lang="en-IN" sz="1800" dirty="0">
                <a:latin typeface="Times New Roman" panose="02020603050405020304" pitchFamily="18" charset="0"/>
                <a:cs typeface="Times New Roman" panose="02020603050405020304" pitchFamily="18" charset="0"/>
              </a:rPr>
              <a:t>      4) Suntv-14billion</a:t>
            </a:r>
          </a:p>
          <a:p>
            <a:pPr marL="342900" marR="0" lvl="0" indent="-342900" algn="just" defTabSz="914400" rtl="0" eaLnBrk="0" fontAlgn="base" latinLnBrk="0" hangingPunct="0">
              <a:lnSpc>
                <a:spcPct val="100000"/>
              </a:lnSpc>
              <a:spcBef>
                <a:spcPct val="0"/>
              </a:spcBef>
              <a:spcAft>
                <a:spcPct val="0"/>
              </a:spcAft>
              <a:buClrTx/>
              <a:buSzTx/>
              <a:buAutoNum type="arabicParen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8.Which videos have above-average engagement (in terms of views,    likes, and comments)?</a:t>
            </a:r>
          </a:p>
          <a:p>
            <a:pPr marL="0" marR="0" lvl="0" indent="0" algn="just" defTabSz="914400" rtl="0" eaLnBrk="0" fontAlgn="base" latinLnBrk="0" hangingPunct="0">
              <a:lnSpc>
                <a:spcPct val="100000"/>
              </a:lnSpc>
              <a:spcBef>
                <a:spcPct val="0"/>
              </a:spcBef>
              <a:spcAft>
                <a:spcPct val="0"/>
              </a:spcAft>
              <a:buClrTx/>
              <a:buSzTx/>
              <a:buNone/>
              <a:tabLst/>
            </a:pPr>
            <a:r>
              <a:rPr lang="en-US" sz="1800" dirty="0">
                <a:latin typeface="Times New Roman" panose="02020603050405020304" pitchFamily="18" charset="0"/>
                <a:cs typeface="Times New Roman" panose="02020603050405020304" pitchFamily="18" charset="0"/>
              </a:rPr>
              <a:t>       Vijay television has the above average engagement of 18 billion views</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9.What is the sum of average views by category?</a:t>
            </a:r>
          </a:p>
          <a:p>
            <a:pPr marL="0" marR="0" lvl="0" indent="0" algn="just" defTabSz="914400" rtl="0" eaLnBrk="0" fontAlgn="base" latinLnBrk="0" hangingPunct="0">
              <a:lnSpc>
                <a:spcPct val="100000"/>
              </a:lnSpc>
              <a:spcBef>
                <a:spcPct val="0"/>
              </a:spcBef>
              <a:spcAft>
                <a:spcPct val="0"/>
              </a:spcAft>
              <a:buClrTx/>
              <a:buSzTx/>
              <a:buNone/>
              <a:tabLst/>
            </a:pPr>
            <a:r>
              <a:rPr lang="en-US" sz="1800" dirty="0">
                <a:latin typeface="Times New Roman" panose="02020603050405020304" pitchFamily="18" charset="0"/>
                <a:cs typeface="Times New Roman" panose="02020603050405020304" pitchFamily="18" charset="0"/>
              </a:rPr>
              <a:t>       Average views by category is 701.94 billion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10.What is the video count for each category?</a:t>
            </a:r>
          </a:p>
          <a:p>
            <a:pPr marL="0" marR="0" lvl="0" indent="0" algn="just" defTabSz="914400" rtl="0" eaLnBrk="0" fontAlgn="base" latinLnBrk="0" hangingPunct="0">
              <a:lnSpc>
                <a:spcPct val="100000"/>
              </a:lnSpc>
              <a:spcBef>
                <a:spcPct val="0"/>
              </a:spcBef>
              <a:spcAft>
                <a:spcPct val="0"/>
              </a:spcAft>
              <a:buClrTx/>
              <a:buSzTx/>
              <a:buNone/>
              <a:tabLst/>
            </a:pPr>
            <a:r>
              <a:rPr lang="en-IN" sz="1800" dirty="0">
                <a:latin typeface="Times New Roman" panose="02020603050405020304" pitchFamily="18" charset="0"/>
                <a:cs typeface="Times New Roman" panose="02020603050405020304" pitchFamily="18" charset="0"/>
              </a:rPr>
              <a:t>         1) </a:t>
            </a:r>
            <a:r>
              <a:rPr lang="en-IN" sz="1800" dirty="0" err="1">
                <a:latin typeface="Times New Roman" panose="02020603050405020304" pitchFamily="18" charset="0"/>
                <a:cs typeface="Times New Roman" panose="02020603050405020304" pitchFamily="18" charset="0"/>
              </a:rPr>
              <a:t>Ucvrhwpnp</a:t>
            </a:r>
            <a:r>
              <a:rPr lang="en-IN" sz="1800" dirty="0">
                <a:latin typeface="Times New Roman" panose="02020603050405020304" pitchFamily="18" charset="0"/>
                <a:cs typeface="Times New Roman" panose="02020603050405020304" pitchFamily="18" charset="0"/>
              </a:rPr>
              <a:t> -852579588 2) </a:t>
            </a:r>
            <a:r>
              <a:rPr lang="en-IN" sz="1800" dirty="0" err="1">
                <a:latin typeface="Times New Roman" panose="02020603050405020304" pitchFamily="18" charset="0"/>
                <a:cs typeface="Times New Roman" panose="02020603050405020304" pitchFamily="18" charset="0"/>
              </a:rPr>
              <a:t>Ucjvggbppn</a:t>
            </a:r>
            <a:r>
              <a:rPr lang="en-IN" sz="1800" dirty="0">
                <a:latin typeface="Times New Roman" panose="02020603050405020304" pitchFamily="18" charset="0"/>
                <a:cs typeface="Times New Roman" panose="02020603050405020304" pitchFamily="18" charset="0"/>
              </a:rPr>
              <a:t>- 714669690 3) UC6-F5t08- 667852163</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sz="1800" dirty="0"/>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sz="1800" dirty="0"/>
          </a:p>
        </p:txBody>
      </p:sp>
    </p:spTree>
    <p:extLst>
      <p:ext uri="{BB962C8B-B14F-4D97-AF65-F5344CB8AC3E}">
        <p14:creationId xmlns:p14="http://schemas.microsoft.com/office/powerpoint/2010/main" val="409094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12368</TotalTime>
  <Words>1344</Words>
  <Application>Microsoft Office PowerPoint</Application>
  <PresentationFormat>On-screen Show (4:3)</PresentationFormat>
  <Paragraphs>156</Paragraphs>
  <Slides>17</Slides>
  <Notes>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Book Antiqua</vt:lpstr>
      <vt:lpstr>Calibri</vt:lpstr>
      <vt:lpstr>Times New Roman</vt:lpstr>
      <vt:lpstr>Wingdings</vt:lpstr>
      <vt:lpstr>Wingdings 2</vt:lpstr>
      <vt:lpstr>Flow</vt:lpstr>
      <vt:lpstr>1_Custom Design</vt:lpstr>
      <vt:lpstr>Custom Design</vt:lpstr>
      <vt:lpstr>PowerPoint Presentation</vt:lpstr>
      <vt:lpstr>YOUTUBE TRENDING DATA ANALYSIS</vt:lpstr>
      <vt:lpstr>DATASET SUMMARY</vt:lpstr>
      <vt:lpstr>                              DATASET</vt:lpstr>
      <vt:lpstr>DATASET SOURCE </vt:lpstr>
      <vt:lpstr>DATA PREPROCESSING </vt:lpstr>
      <vt:lpstr>DATA PREPROCESSING </vt:lpstr>
      <vt:lpstr>QUESTIONS ANALYSED</vt:lpstr>
      <vt:lpstr>QUESTIONS ANALYSED</vt:lpstr>
      <vt:lpstr>PowerPoint Presentation</vt:lpstr>
      <vt:lpstr>PowerPoint Presentation</vt:lpstr>
      <vt:lpstr>PowerPoint Presentation</vt:lpstr>
      <vt:lpstr>PowerPoint Presentation</vt:lpstr>
      <vt:lpstr>PowerPoint Presentation</vt:lpstr>
      <vt:lpstr>PowerPoint Presentation</vt:lpstr>
      <vt:lpstr>                              REFERENCES</vt:lpstr>
      <vt:lpstr>PowerPoint Presentation</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Kavi Priya</cp:lastModifiedBy>
  <cp:revision>1431</cp:revision>
  <dcterms:created xsi:type="dcterms:W3CDTF">2013-12-25T07:56:38Z</dcterms:created>
  <dcterms:modified xsi:type="dcterms:W3CDTF">2024-11-16T06:17:05Z</dcterms:modified>
</cp:coreProperties>
</file>