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>
        <p:scale>
          <a:sx n="74" d="100"/>
          <a:sy n="74" d="100"/>
        </p:scale>
        <p:origin x="8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4EF50-A745-754F-946B-FD96F79C31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0AE9C3-52A6-A942-8EA1-B502BAB33C28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D342D67D-E690-FB42-B3D0-CD8DF3EA44BF}" type="parTrans" cxnId="{8196308B-4C51-6749-8C18-2B8BCE694AE7}">
      <dgm:prSet/>
      <dgm:spPr/>
      <dgm:t>
        <a:bodyPr/>
        <a:lstStyle/>
        <a:p>
          <a:endParaRPr lang="en-US"/>
        </a:p>
      </dgm:t>
    </dgm:pt>
    <dgm:pt modelId="{2CD57E53-71E6-E14A-B61E-ABECE66F3558}" type="sibTrans" cxnId="{8196308B-4C51-6749-8C18-2B8BCE694AE7}">
      <dgm:prSet/>
      <dgm:spPr/>
      <dgm:t>
        <a:bodyPr/>
        <a:lstStyle/>
        <a:p>
          <a:endParaRPr lang="en-US"/>
        </a:p>
      </dgm:t>
    </dgm:pt>
    <dgm:pt modelId="{EF1C539D-5491-1C40-83D8-58970FD8A857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BC87A22-4D37-3740-8E0E-976E879802D0}" type="parTrans" cxnId="{6AE56399-EEDA-8042-8787-E667EBC6F5A5}">
      <dgm:prSet/>
      <dgm:spPr/>
      <dgm:t>
        <a:bodyPr/>
        <a:lstStyle/>
        <a:p>
          <a:endParaRPr lang="en-US"/>
        </a:p>
      </dgm:t>
    </dgm:pt>
    <dgm:pt modelId="{ACCFE7DE-0DAB-0242-BBCC-E114129055DF}" type="sibTrans" cxnId="{6AE56399-EEDA-8042-8787-E667EBC6F5A5}">
      <dgm:prSet/>
      <dgm:spPr/>
      <dgm:t>
        <a:bodyPr/>
        <a:lstStyle/>
        <a:p>
          <a:endParaRPr lang="en-US"/>
        </a:p>
      </dgm:t>
    </dgm:pt>
    <dgm:pt modelId="{D7CE4FE5-C10D-8244-987D-C465F1FD30BC}">
      <dgm:prSet phldrT="[Text]"/>
      <dgm:spPr/>
      <dgm:t>
        <a:bodyPr/>
        <a:lstStyle/>
        <a:p>
          <a:r>
            <a:rPr lang="en-US" dirty="0"/>
            <a:t>Predictive</a:t>
          </a:r>
          <a:r>
            <a:rPr lang="en-US" baseline="0" dirty="0"/>
            <a:t> Modeling</a:t>
          </a:r>
          <a:endParaRPr lang="en-US" dirty="0"/>
        </a:p>
      </dgm:t>
    </dgm:pt>
    <dgm:pt modelId="{7131C9D1-E2C0-754C-9DC8-7CF71B21D1BD}" type="parTrans" cxnId="{239AE201-9D0D-814A-8C31-920ECF60DA0C}">
      <dgm:prSet/>
      <dgm:spPr/>
      <dgm:t>
        <a:bodyPr/>
        <a:lstStyle/>
        <a:p>
          <a:endParaRPr lang="en-US"/>
        </a:p>
      </dgm:t>
    </dgm:pt>
    <dgm:pt modelId="{23E0F94F-4881-2745-B936-349D931BD751}" type="sibTrans" cxnId="{239AE201-9D0D-814A-8C31-920ECF60DA0C}">
      <dgm:prSet/>
      <dgm:spPr/>
      <dgm:t>
        <a:bodyPr/>
        <a:lstStyle/>
        <a:p>
          <a:endParaRPr lang="en-US"/>
        </a:p>
      </dgm:t>
    </dgm:pt>
    <dgm:pt modelId="{9F30675E-AAB2-5D4A-9A6B-3CAE5B4FD387}" type="pres">
      <dgm:prSet presAssocID="{E5A4EF50-A745-754F-946B-FD96F79C3162}" presName="Name0" presStyleCnt="0">
        <dgm:presLayoutVars>
          <dgm:dir/>
          <dgm:resizeHandles val="exact"/>
        </dgm:presLayoutVars>
      </dgm:prSet>
      <dgm:spPr/>
    </dgm:pt>
    <dgm:pt modelId="{5C91F94B-4E7D-B540-8EED-B10E3AA262AE}" type="pres">
      <dgm:prSet presAssocID="{530AE9C3-52A6-A942-8EA1-B502BAB33C28}" presName="node" presStyleLbl="node1" presStyleIdx="0" presStyleCnt="3">
        <dgm:presLayoutVars>
          <dgm:bulletEnabled val="1"/>
        </dgm:presLayoutVars>
      </dgm:prSet>
      <dgm:spPr/>
    </dgm:pt>
    <dgm:pt modelId="{78E6FF45-C685-AA48-995C-000837B36571}" type="pres">
      <dgm:prSet presAssocID="{2CD57E53-71E6-E14A-B61E-ABECE66F3558}" presName="sibTrans" presStyleLbl="sibTrans2D1" presStyleIdx="0" presStyleCnt="2"/>
      <dgm:spPr/>
    </dgm:pt>
    <dgm:pt modelId="{27C278E4-D507-7845-A93D-7F0612167632}" type="pres">
      <dgm:prSet presAssocID="{2CD57E53-71E6-E14A-B61E-ABECE66F3558}" presName="connectorText" presStyleLbl="sibTrans2D1" presStyleIdx="0" presStyleCnt="2"/>
      <dgm:spPr/>
    </dgm:pt>
    <dgm:pt modelId="{02D976B4-9C64-CF47-87E2-82E2ADDB50A8}" type="pres">
      <dgm:prSet presAssocID="{EF1C539D-5491-1C40-83D8-58970FD8A857}" presName="node" presStyleLbl="node1" presStyleIdx="1" presStyleCnt="3">
        <dgm:presLayoutVars>
          <dgm:bulletEnabled val="1"/>
        </dgm:presLayoutVars>
      </dgm:prSet>
      <dgm:spPr/>
    </dgm:pt>
    <dgm:pt modelId="{76681728-0BD9-1847-97B2-F922D224870D}" type="pres">
      <dgm:prSet presAssocID="{ACCFE7DE-0DAB-0242-BBCC-E114129055DF}" presName="sibTrans" presStyleLbl="sibTrans2D1" presStyleIdx="1" presStyleCnt="2"/>
      <dgm:spPr/>
    </dgm:pt>
    <dgm:pt modelId="{500DC6D7-6DF2-EE41-9B39-9F01C4744F5B}" type="pres">
      <dgm:prSet presAssocID="{ACCFE7DE-0DAB-0242-BBCC-E114129055DF}" presName="connectorText" presStyleLbl="sibTrans2D1" presStyleIdx="1" presStyleCnt="2"/>
      <dgm:spPr/>
    </dgm:pt>
    <dgm:pt modelId="{1B7EF9C6-74E7-C144-9DC8-400B851E4DF5}" type="pres">
      <dgm:prSet presAssocID="{D7CE4FE5-C10D-8244-987D-C465F1FD30BC}" presName="node" presStyleLbl="node1" presStyleIdx="2" presStyleCnt="3">
        <dgm:presLayoutVars>
          <dgm:bulletEnabled val="1"/>
        </dgm:presLayoutVars>
      </dgm:prSet>
      <dgm:spPr/>
    </dgm:pt>
  </dgm:ptLst>
  <dgm:cxnLst>
    <dgm:cxn modelId="{239AE201-9D0D-814A-8C31-920ECF60DA0C}" srcId="{E5A4EF50-A745-754F-946B-FD96F79C3162}" destId="{D7CE4FE5-C10D-8244-987D-C465F1FD30BC}" srcOrd="2" destOrd="0" parTransId="{7131C9D1-E2C0-754C-9DC8-7CF71B21D1BD}" sibTransId="{23E0F94F-4881-2745-B936-349D931BD751}"/>
    <dgm:cxn modelId="{A8F46710-29E5-EA47-8F6F-51C92FBD0B6D}" type="presOf" srcId="{530AE9C3-52A6-A942-8EA1-B502BAB33C28}" destId="{5C91F94B-4E7D-B540-8EED-B10E3AA262AE}" srcOrd="0" destOrd="0" presId="urn:microsoft.com/office/officeart/2005/8/layout/process1"/>
    <dgm:cxn modelId="{3DC4C644-4060-F14B-9AB1-8574D6910BAE}" type="presOf" srcId="{ACCFE7DE-0DAB-0242-BBCC-E114129055DF}" destId="{76681728-0BD9-1847-97B2-F922D224870D}" srcOrd="0" destOrd="0" presId="urn:microsoft.com/office/officeart/2005/8/layout/process1"/>
    <dgm:cxn modelId="{26526F7A-9EC6-AF40-9E9D-0DC30D177393}" type="presOf" srcId="{2CD57E53-71E6-E14A-B61E-ABECE66F3558}" destId="{27C278E4-D507-7845-A93D-7F0612167632}" srcOrd="1" destOrd="0" presId="urn:microsoft.com/office/officeart/2005/8/layout/process1"/>
    <dgm:cxn modelId="{8FE9AA89-7506-7E4A-B6DA-27833BBACC4C}" type="presOf" srcId="{D7CE4FE5-C10D-8244-987D-C465F1FD30BC}" destId="{1B7EF9C6-74E7-C144-9DC8-400B851E4DF5}" srcOrd="0" destOrd="0" presId="urn:microsoft.com/office/officeart/2005/8/layout/process1"/>
    <dgm:cxn modelId="{8196308B-4C51-6749-8C18-2B8BCE694AE7}" srcId="{E5A4EF50-A745-754F-946B-FD96F79C3162}" destId="{530AE9C3-52A6-A942-8EA1-B502BAB33C28}" srcOrd="0" destOrd="0" parTransId="{D342D67D-E690-FB42-B3D0-CD8DF3EA44BF}" sibTransId="{2CD57E53-71E6-E14A-B61E-ABECE66F3558}"/>
    <dgm:cxn modelId="{849E818E-61FA-F34E-BBD9-472D2DD5EFCF}" type="presOf" srcId="{2CD57E53-71E6-E14A-B61E-ABECE66F3558}" destId="{78E6FF45-C685-AA48-995C-000837B36571}" srcOrd="0" destOrd="0" presId="urn:microsoft.com/office/officeart/2005/8/layout/process1"/>
    <dgm:cxn modelId="{B060FD8F-E14C-5F40-B0A6-274730B64684}" type="presOf" srcId="{E5A4EF50-A745-754F-946B-FD96F79C3162}" destId="{9F30675E-AAB2-5D4A-9A6B-3CAE5B4FD387}" srcOrd="0" destOrd="0" presId="urn:microsoft.com/office/officeart/2005/8/layout/process1"/>
    <dgm:cxn modelId="{6AE56399-EEDA-8042-8787-E667EBC6F5A5}" srcId="{E5A4EF50-A745-754F-946B-FD96F79C3162}" destId="{EF1C539D-5491-1C40-83D8-58970FD8A857}" srcOrd="1" destOrd="0" parTransId="{3BC87A22-4D37-3740-8E0E-976E879802D0}" sibTransId="{ACCFE7DE-0DAB-0242-BBCC-E114129055DF}"/>
    <dgm:cxn modelId="{E5F724A2-990C-964E-B876-24F039C52AF8}" type="presOf" srcId="{EF1C539D-5491-1C40-83D8-58970FD8A857}" destId="{02D976B4-9C64-CF47-87E2-82E2ADDB50A8}" srcOrd="0" destOrd="0" presId="urn:microsoft.com/office/officeart/2005/8/layout/process1"/>
    <dgm:cxn modelId="{22CCBDC8-2D24-5747-9EA3-9B35E32B7025}" type="presOf" srcId="{ACCFE7DE-0DAB-0242-BBCC-E114129055DF}" destId="{500DC6D7-6DF2-EE41-9B39-9F01C4744F5B}" srcOrd="1" destOrd="0" presId="urn:microsoft.com/office/officeart/2005/8/layout/process1"/>
    <dgm:cxn modelId="{0F15BBFF-DB91-7244-9B1E-74F8A7FDBC7C}" type="presParOf" srcId="{9F30675E-AAB2-5D4A-9A6B-3CAE5B4FD387}" destId="{5C91F94B-4E7D-B540-8EED-B10E3AA262AE}" srcOrd="0" destOrd="0" presId="urn:microsoft.com/office/officeart/2005/8/layout/process1"/>
    <dgm:cxn modelId="{1FD7778C-A93C-9F48-9FBE-26DBE2A2AB05}" type="presParOf" srcId="{9F30675E-AAB2-5D4A-9A6B-3CAE5B4FD387}" destId="{78E6FF45-C685-AA48-995C-000837B36571}" srcOrd="1" destOrd="0" presId="urn:microsoft.com/office/officeart/2005/8/layout/process1"/>
    <dgm:cxn modelId="{F398F782-99C0-CD41-A4E6-03EE76F8216D}" type="presParOf" srcId="{78E6FF45-C685-AA48-995C-000837B36571}" destId="{27C278E4-D507-7845-A93D-7F0612167632}" srcOrd="0" destOrd="0" presId="urn:microsoft.com/office/officeart/2005/8/layout/process1"/>
    <dgm:cxn modelId="{554DD12D-6A16-E049-8F6C-035BA5E1FEF2}" type="presParOf" srcId="{9F30675E-AAB2-5D4A-9A6B-3CAE5B4FD387}" destId="{02D976B4-9C64-CF47-87E2-82E2ADDB50A8}" srcOrd="2" destOrd="0" presId="urn:microsoft.com/office/officeart/2005/8/layout/process1"/>
    <dgm:cxn modelId="{B7987914-E170-4746-878B-B2213AAFF282}" type="presParOf" srcId="{9F30675E-AAB2-5D4A-9A6B-3CAE5B4FD387}" destId="{76681728-0BD9-1847-97B2-F922D224870D}" srcOrd="3" destOrd="0" presId="urn:microsoft.com/office/officeart/2005/8/layout/process1"/>
    <dgm:cxn modelId="{842EE7A9-15E9-2642-93FC-E4D1F4917FC2}" type="presParOf" srcId="{76681728-0BD9-1847-97B2-F922D224870D}" destId="{500DC6D7-6DF2-EE41-9B39-9F01C4744F5B}" srcOrd="0" destOrd="0" presId="urn:microsoft.com/office/officeart/2005/8/layout/process1"/>
    <dgm:cxn modelId="{870FFEEC-3263-9A44-9920-57DA3B07ABB9}" type="presParOf" srcId="{9F30675E-AAB2-5D4A-9A6B-3CAE5B4FD387}" destId="{1B7EF9C6-74E7-C144-9DC8-400B851E4D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1F94B-4E7D-B540-8EED-B10E3AA262AE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 Collection</a:t>
          </a:r>
        </a:p>
      </dsp:txBody>
      <dsp:txXfrm>
        <a:off x="57787" y="1395494"/>
        <a:ext cx="2665308" cy="1560349"/>
      </dsp:txXfrm>
    </dsp:sp>
    <dsp:sp modelId="{78E6FF45-C685-AA48-995C-000837B3657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02D976B4-9C64-CF47-87E2-82E2ADDB50A8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 Analysis</a:t>
          </a:r>
        </a:p>
      </dsp:txBody>
      <dsp:txXfrm>
        <a:off x="3925145" y="1395494"/>
        <a:ext cx="2665308" cy="1560349"/>
      </dsp:txXfrm>
    </dsp:sp>
    <dsp:sp modelId="{76681728-0BD9-1847-97B2-F922D224870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1B7EF9C6-74E7-C144-9DC8-400B851E4DF5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Predictive</a:t>
          </a:r>
          <a:r>
            <a:rPr lang="en-US" sz="4300" kern="1200" baseline="0" dirty="0"/>
            <a:t> Modeling</a:t>
          </a:r>
          <a:endParaRPr lang="en-US" sz="43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1647-0898-0448-A00C-F6B1E6C2F06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33975-789D-4241-AEF1-91224E04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3975-789D-4241-AEF1-91224E0475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01B0-AD04-657E-9FC8-221FA6F42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E970-2675-D35C-BE9D-82BE2EE88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6273-BA1B-2887-9A3A-3B8F346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8167-7674-C6A2-0EA4-F4466F0B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9C04-1482-687D-7630-4337F2E3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C5F-DB3C-1ADA-2B3E-4DB5AD70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52B2-06DC-AB50-C7C5-34EFCD91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637C-C37C-F008-46AB-F8863C66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D242-B4D0-5CCE-21DC-88B90C3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F6A0-34CB-F637-2A7A-0B74D3C3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AF64F-6EBB-ADB7-C9A6-F57713BBE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00B6-62A6-14B9-BC65-A71C2AD1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9E35-1499-6FF3-632D-C3E49A77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E510-ECFF-57D5-4CDB-693783AA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A047-4D70-545D-752D-AF00A9F9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8D89-0FB3-D956-BEF5-2730C1A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5239-74CB-1A69-9B9A-AC368332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14F0-0402-75D6-2887-153113D5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2319-D8FC-1522-4408-7DE87D95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E69B-516A-9264-71FA-78ED5F79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041-2B04-54EF-3E3C-6D80270C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E31F-4E4C-C532-1830-9523A334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1E6C-BA04-30B0-DDB6-0DF2EA03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82ED-4EFF-C01B-349B-52A086E4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1FF2-3961-F8AC-7A5A-E0EEF9E0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14A-DD0C-D427-2FD5-FE02B93A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9AFE-98BB-2F22-7821-F7D2007FE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6DFF-CE4B-BC44-6CB7-BDAD5EBB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2CCC4-8344-5530-CE06-0A7012A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F6F1-54E8-E66A-B7F0-54D9FB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6010-7252-7617-D707-215AD2E4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8738-0401-0B97-6017-19CD8E39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27D5-1782-9A0B-B8F7-A4A5212E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8B51-D59E-7788-A409-2704F05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6BE0-69CE-8ED1-C5C3-E47510470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FC46D-A07B-675E-1A72-FF977B5E3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F738A-DC05-1790-C70F-2CAB7F26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5BF3C-D412-2685-6664-269DBA5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F031-F679-46D7-C797-FDF99D1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E2A9-BC23-3871-2CA1-68D1C27D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E2BC4-AD24-1FEA-336E-776BDDF2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FC0C-9C3D-676A-5E9D-16F3E6AE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81995-B60D-969A-E746-95A4BD91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70F4A-DA7C-B250-A259-B7D586B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E3641-CD5B-B8EC-DD68-BF59EFA6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6298-5C87-847B-8B06-3F719B4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39C-1071-2D7D-EFC1-48E42D2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891F-5F2E-A4BB-052F-FC4CF05B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C1127-20FF-E32B-2925-67CA62DE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C06C-1666-DFDB-D894-D11FC00A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74A69-978D-1536-A569-A03B2AFA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0F78-0AC0-82DA-A64B-9C5CCB4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B5B-9167-8790-12A8-B5E7BF09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AB2F2-6758-AB89-9899-03AC159D7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E44B-210C-AAA2-615D-FFB908101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70146-D7B5-4B29-B596-74603016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AEF2-C6B7-90B6-4C56-1FAE559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BFE8-1457-96FE-5C27-ADD798CF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31B66-613B-08D6-3934-9630A43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3523-44DF-9CB4-3EAA-CEB1AE29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AB61-0846-993E-9AC5-0A5A4D348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D344-5791-D347-BE86-37047B5E2C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A520-6313-393A-04FF-B5ADF13D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18E1-11B2-36A2-F281-9930032C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26E94-3FDB-8B4C-AEF5-9DE7F51C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atacenter.aecf.org/data/tables/5072-percentage-of-tenth-graders-with-asthma?loc=49&amp;loct=5#detailed/5/6947-6985/false/37,870,869,868,133,35,17/any/114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22F5-31CC-8BDB-7C1E-6F27E43F9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Impact of Wildfire Smoke on Adolescent Health in Yakima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912E-49FD-1AD5-60E7-8B74EE2C0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626"/>
            <a:ext cx="9144000" cy="1099751"/>
          </a:xfrm>
        </p:spPr>
        <p:txBody>
          <a:bodyPr/>
          <a:lstStyle/>
          <a:p>
            <a:r>
              <a:rPr lang="en-US" dirty="0" err="1"/>
              <a:t>Rashmika</a:t>
            </a:r>
            <a:r>
              <a:rPr lang="en-US" dirty="0"/>
              <a:t> Reddy </a:t>
            </a:r>
            <a:r>
              <a:rPr lang="en-US" dirty="0" err="1"/>
              <a:t>Vookanti</a:t>
            </a:r>
            <a:r>
              <a:rPr lang="en-US" dirty="0"/>
              <a:t>, </a:t>
            </a:r>
          </a:p>
          <a:p>
            <a:r>
              <a:rPr lang="en-US" dirty="0"/>
              <a:t>University of Washington, MS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8858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DE17-D526-7778-6C3C-14B4ECB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Health Strategies</a:t>
            </a:r>
          </a:p>
        </p:txBody>
      </p:sp>
      <p:pic>
        <p:nvPicPr>
          <p:cNvPr id="4098" name="Picture 2" descr="Community Health Worker - Association of Asthma Educators">
            <a:extLst>
              <a:ext uri="{FF2B5EF4-FFF2-40B4-BE49-F238E27FC236}">
                <a16:creationId xmlns:a16="http://schemas.microsoft.com/office/drawing/2014/main" id="{5245DC5D-AA38-145F-105B-9F040A1BB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2" y="2287036"/>
            <a:ext cx="2819908" cy="27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Hazards of Wildfire Smoke: How Air Purifiers Can Safeguard Your He –  Wynd Technologies, Inc.">
            <a:extLst>
              <a:ext uri="{FF2B5EF4-FFF2-40B4-BE49-F238E27FC236}">
                <a16:creationId xmlns:a16="http://schemas.microsoft.com/office/drawing/2014/main" id="{79ACEC78-D9A9-75D8-36D1-3D38C00A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2482850"/>
            <a:ext cx="42926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mazon.com: EasyEast N95 Mask Respirator [ Made in USA ] NIOSH Certified N95  Particulate Respirators Face Mask (Pack of 10),White,Adult,501831 (EE10P) :  Tools &amp; Home Improvement">
            <a:extLst>
              <a:ext uri="{FF2B5EF4-FFF2-40B4-BE49-F238E27FC236}">
                <a16:creationId xmlns:a16="http://schemas.microsoft.com/office/drawing/2014/main" id="{C9C0F53B-46A3-A113-CECD-7A6C696F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85" y="219578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0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22121-13DF-D0E8-7787-1A73AB01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/>
              <a:t>Concluding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7389-64A8-C983-B2C2-FAFD0E34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Söhne"/>
              </a:rPr>
              <a:t>It's time to act, to transform insights into action, ensuring a healthier future for Yakima's adolescents.</a:t>
            </a:r>
            <a:endParaRPr lang="en-US" dirty="0"/>
          </a:p>
        </p:txBody>
      </p:sp>
      <p:sp>
        <p:nvSpPr>
          <p:cNvPr id="5133" name="Oval 51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6" name="Picture 6" descr="Having a healthy social life in adolescence and youth">
            <a:extLst>
              <a:ext uri="{FF2B5EF4-FFF2-40B4-BE49-F238E27FC236}">
                <a16:creationId xmlns:a16="http://schemas.microsoft.com/office/drawing/2014/main" id="{CCE8B947-AF97-CF80-8170-8FEEC1CD4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" b="92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Arc 513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Clear Sky Images - Free Download on Freepik">
            <a:extLst>
              <a:ext uri="{FF2B5EF4-FFF2-40B4-BE49-F238E27FC236}">
                <a16:creationId xmlns:a16="http://schemas.microsoft.com/office/drawing/2014/main" id="{77F50694-98B9-25B5-88C0-07A7E96C2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1125" b="2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B71B3-7152-6B9D-B00F-DB5C3995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Söhne"/>
              </a:rPr>
              <a:t>Yakima: An Overview</a:t>
            </a:r>
            <a:endParaRPr lang="en-US" sz="5400" dirty="0"/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Content Placeholder 1031">
            <a:extLst>
              <a:ext uri="{FF2B5EF4-FFF2-40B4-BE49-F238E27FC236}">
                <a16:creationId xmlns:a16="http://schemas.microsoft.com/office/drawing/2014/main" id="{2C8D8ACE-51B9-5E6F-0008-3A8182B8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Yakima: Nestled in the heart of Washington, renowned for its vineyards and orchards. </a:t>
            </a:r>
            <a:endParaRPr lang="en-US" dirty="0"/>
          </a:p>
        </p:txBody>
      </p:sp>
      <p:pic>
        <p:nvPicPr>
          <p:cNvPr id="1028" name="Picture 4" descr="Relocating to Yakima - Greater Yakima Chamber of Commerce">
            <a:extLst>
              <a:ext uri="{FF2B5EF4-FFF2-40B4-BE49-F238E27FC236}">
                <a16:creationId xmlns:a16="http://schemas.microsoft.com/office/drawing/2014/main" id="{0635CD38-2C98-D119-BFBC-B85C23CB7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r="2744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9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4A929-DE27-9462-19E7-0FD20F61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Challenge</a:t>
            </a:r>
          </a:p>
        </p:txBody>
      </p:sp>
      <p:sp>
        <p:nvSpPr>
          <p:cNvPr id="207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ontent Placeholder 2062">
            <a:extLst>
              <a:ext uri="{FF2B5EF4-FFF2-40B4-BE49-F238E27FC236}">
                <a16:creationId xmlns:a16="http://schemas.microsoft.com/office/drawing/2014/main" id="{0A8424F2-3206-EE31-F1BC-AABB5028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 Emerging Threat: Wildfires. Their smoke shrouds Yakima, compromising air quality and posing a silent risk to public health.</a:t>
            </a:r>
            <a:endParaRPr lang="en-US" sz="2400" dirty="0"/>
          </a:p>
        </p:txBody>
      </p:sp>
      <p:pic>
        <p:nvPicPr>
          <p:cNvPr id="2052" name="Picture 4" descr="Wildfire - Wikipedia">
            <a:extLst>
              <a:ext uri="{FF2B5EF4-FFF2-40B4-BE49-F238E27FC236}">
                <a16:creationId xmlns:a16="http://schemas.microsoft.com/office/drawing/2014/main" id="{8CA70EB4-20B2-A50A-C770-49B1ECE06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r="9484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8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26A835-3B08-AEB2-9D38-D17F84C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Sources</a:t>
            </a:r>
          </a:p>
        </p:txBody>
      </p:sp>
      <p:pic>
        <p:nvPicPr>
          <p:cNvPr id="3076" name="Picture 4" descr="USGS.gov | Science for a changing world">
            <a:extLst>
              <a:ext uri="{FF2B5EF4-FFF2-40B4-BE49-F238E27FC236}">
                <a16:creationId xmlns:a16="http://schemas.microsoft.com/office/drawing/2014/main" id="{2D9F4738-7D8D-DF86-9AD8-8890468F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53" y="632267"/>
            <a:ext cx="2629372" cy="9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E807-33F2-E81E-2F1D-DB71C55A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2"/>
                </a:solidFill>
                <a:effectLst/>
              </a:rPr>
              <a:t>Asthma Prevalence Data: 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2"/>
                </a:solidFill>
                <a:effectLst/>
              </a:rPr>
              <a:t>Wildfire Incident Data</a:t>
            </a: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2"/>
              </a:solidFill>
              <a:hlinkClick r:id="rId4"/>
            </a:endParaRPr>
          </a:p>
        </p:txBody>
      </p:sp>
      <p:pic>
        <p:nvPicPr>
          <p:cNvPr id="3074" name="Picture 2" descr="Children's Alliance">
            <a:extLst>
              <a:ext uri="{FF2B5EF4-FFF2-40B4-BE49-F238E27FC236}">
                <a16:creationId xmlns:a16="http://schemas.microsoft.com/office/drawing/2014/main" id="{5B5E3B7F-1DD6-7FF3-5A7F-8688A8FD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5955" y="4286969"/>
            <a:ext cx="2871905" cy="11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27D-80BB-77AF-B00E-43EB5C9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67CCA-BA2E-C3C4-2198-C44312D34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980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5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17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1E702-C6F9-4BBC-6CF4-A5765040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Wild Fire Analysis</a:t>
            </a:r>
          </a:p>
        </p:txBody>
      </p:sp>
      <p:pic>
        <p:nvPicPr>
          <p:cNvPr id="7169" name="Picture 1" descr="page2image48697200">
            <a:extLst>
              <a:ext uri="{FF2B5EF4-FFF2-40B4-BE49-F238E27FC236}">
                <a16:creationId xmlns:a16="http://schemas.microsoft.com/office/drawing/2014/main" id="{DBE8B975-8B67-B1F2-11C2-EE0AF84D9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182" y="2957665"/>
            <a:ext cx="5208364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page3image48709632">
            <a:extLst>
              <a:ext uri="{FF2B5EF4-FFF2-40B4-BE49-F238E27FC236}">
                <a16:creationId xmlns:a16="http://schemas.microsoft.com/office/drawing/2014/main" id="{FAD42C4E-B4CE-332D-35CA-7949056C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453" y="2957665"/>
            <a:ext cx="5208364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C703-C05D-3E27-F27B-E049704B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6A0C0-B7BA-4B4F-A7C8-2FAB42C38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50" y="2235994"/>
            <a:ext cx="621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BB7-A46B-49A7-4407-2A93BD7E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Asthma Trends over time with Smoke Estimates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E3F27-06CE-EC2D-835F-0AF99BDA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25882-B602-D41B-DE1E-4C9988D2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05" y="1690688"/>
            <a:ext cx="7034834" cy="45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4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B1E6-001F-AC54-0206-31B2669C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Asthma Rate and Smoke Estimate Regression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8B99-9D9B-FC12-3E38-87A346F4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100" y="1825625"/>
            <a:ext cx="6725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127</Words>
  <Application>Microsoft Macintosh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Impact of Wildfire Smoke on Adolescent Health in Yakima</vt:lpstr>
      <vt:lpstr>Yakima: An Overview</vt:lpstr>
      <vt:lpstr>The Challenge</vt:lpstr>
      <vt:lpstr>Data Sources</vt:lpstr>
      <vt:lpstr>Methodology Overview</vt:lpstr>
      <vt:lpstr>Wild Fire Analysis</vt:lpstr>
      <vt:lpstr>Correlation Analysis</vt:lpstr>
      <vt:lpstr>Asthma Trends over time with Smoke Estimates</vt:lpstr>
      <vt:lpstr>Asthma Rate and Smoke Estimate Regression Line</vt:lpstr>
      <vt:lpstr>Public Health Strategies</vt:lpstr>
      <vt:lpstr>Concluding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Wildfire Smoke on Adolescent Health in Yakima</dc:title>
  <dc:creator>Rashmika Reddy Vookanti</dc:creator>
  <cp:lastModifiedBy>Rashmika Reddy Vookanti</cp:lastModifiedBy>
  <cp:revision>1</cp:revision>
  <dcterms:created xsi:type="dcterms:W3CDTF">2023-12-01T07:21:36Z</dcterms:created>
  <dcterms:modified xsi:type="dcterms:W3CDTF">2023-12-01T07:56:19Z</dcterms:modified>
</cp:coreProperties>
</file>