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73" r:id="rId3"/>
    <p:sldId id="321" r:id="rId4"/>
    <p:sldId id="339" r:id="rId5"/>
    <p:sldId id="317" r:id="rId6"/>
    <p:sldId id="318" r:id="rId7"/>
    <p:sldId id="322" r:id="rId8"/>
    <p:sldId id="323" r:id="rId9"/>
    <p:sldId id="319" r:id="rId10"/>
    <p:sldId id="320" r:id="rId11"/>
    <p:sldId id="324" r:id="rId12"/>
    <p:sldId id="325" r:id="rId13"/>
    <p:sldId id="326" r:id="rId14"/>
    <p:sldId id="327" r:id="rId15"/>
    <p:sldId id="329" r:id="rId16"/>
    <p:sldId id="330" r:id="rId17"/>
    <p:sldId id="331" r:id="rId18"/>
    <p:sldId id="336" r:id="rId19"/>
    <p:sldId id="333" r:id="rId20"/>
    <p:sldId id="340" r:id="rId21"/>
    <p:sldId id="33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chikanti Charan tej" initials="M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showGuides="1">
      <p:cViewPr>
        <p:scale>
          <a:sx n="73" d="100"/>
          <a:sy n="73" d="100"/>
        </p:scale>
        <p:origin x="404" y="-4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06T19:12:49.754" idx="1">
    <p:pos x="10" y="10"/>
    <p:text>Adaptive ui evolved from responsive ui</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30-10-2024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IN"/>
              <a:t>Hi to all</a:t>
            </a:r>
            <a:endParaRPr lang="en-IN" dirty="0"/>
          </a:p>
        </p:txBody>
      </p:sp>
      <p:sp>
        <p:nvSpPr>
          <p:cNvPr id="5" name="Slide Number Placeholder 4"/>
          <p:cNvSpPr>
            <a:spLocks noGrp="1"/>
          </p:cNvSpPr>
          <p:nvPr>
            <p:ph type="sldNum" sz="quarter" idx="5"/>
          </p:nvPr>
        </p:nvSpPr>
        <p:spPr/>
        <p:txBody>
          <a:bodyPr/>
          <a:lstStyle/>
          <a:p>
            <a:fld id="{41FFBC11-2ED2-450E-A0CC-CEA7380C613F}" type="slidenum">
              <a:rPr lang="en-IN" smtClean="0"/>
              <a:t>16</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CSE(AI&amp;ML)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1466335"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224g1a3379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4771514" y="2362274"/>
            <a:ext cx="2648950" cy="6754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K.RASHMI</a:t>
            </a:r>
          </a:p>
          <a:p>
            <a:pPr>
              <a:spcBef>
                <a:spcPts val="300"/>
              </a:spcBef>
            </a:pPr>
            <a:r>
              <a:rPr lang="en-US" sz="1300" b="0" dirty="0"/>
              <a:t>Roll No : 224G1A3379</a:t>
            </a:r>
          </a:p>
        </p:txBody>
      </p:sp>
      <p:sp>
        <p:nvSpPr>
          <p:cNvPr id="17" name="Rectangle: Rounded Corners 16"/>
          <p:cNvSpPr/>
          <p:nvPr/>
        </p:nvSpPr>
        <p:spPr>
          <a:xfrm>
            <a:off x="663569" y="385148"/>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Android Developer Virtual Internship</a:t>
            </a: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3: Display Lists &amp; use Material Design</a:t>
            </a:r>
            <a:endParaRPr lang="en-US" dirty="0"/>
          </a:p>
        </p:txBody>
      </p:sp>
      <p:sp>
        <p:nvSpPr>
          <p:cNvPr id="3" name="Content Placeholder 2"/>
          <p:cNvSpPr>
            <a:spLocks noGrp="1"/>
          </p:cNvSpPr>
          <p:nvPr>
            <p:ph idx="1"/>
          </p:nvPr>
        </p:nvSpPr>
        <p:spPr/>
        <p:txBody>
          <a:bodyPr>
            <a:noAutofit/>
          </a:bodyPr>
          <a:lstStyle/>
          <a:p>
            <a:pPr marL="0" indent="0">
              <a:buNone/>
            </a:pPr>
            <a:r>
              <a:rPr lang="en-IN" b="1" dirty="0"/>
              <a:t>Build a scrollable list</a:t>
            </a:r>
          </a:p>
          <a:p>
            <a:pPr>
              <a:buFont typeface="Arial" panose="020B0604020202020204" pitchFamily="34" charset="0"/>
              <a:buChar char="•"/>
            </a:pPr>
            <a:r>
              <a:rPr lang="en-US" sz="2400" dirty="0"/>
              <a:t>To create a list of affirmations in your app, use the Card composable to display each affirmation. Inside the Card, include an Image and a Text composable. The Card acts as a surface, grouping the Image and Text together in a single container. To display multiple affirmations, add these Card components to a list and render them all within your app.</a:t>
            </a:r>
            <a:endParaRPr lang="en-IN" sz="2400" dirty="0"/>
          </a:p>
          <a:p>
            <a:pPr marL="0" indent="0">
              <a:buNone/>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16" y="3167406"/>
            <a:ext cx="6045725" cy="296550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0507" y="3049654"/>
            <a:ext cx="1692817" cy="35755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4: Navigation and App Architecture</a:t>
            </a:r>
            <a:endParaRPr lang="en-US" dirty="0"/>
          </a:p>
        </p:txBody>
      </p:sp>
      <p:sp>
        <p:nvSpPr>
          <p:cNvPr id="8" name="Content Placeholder 7"/>
          <p:cNvSpPr>
            <a:spLocks noGrp="1"/>
          </p:cNvSpPr>
          <p:nvPr>
            <p:ph idx="1"/>
          </p:nvPr>
        </p:nvSpPr>
        <p:spPr/>
        <p:txBody>
          <a:bodyPr>
            <a:normAutofit lnSpcReduction="10000"/>
          </a:bodyPr>
          <a:lstStyle/>
          <a:p>
            <a:pPr marL="0" indent="0">
              <a:buNone/>
            </a:pPr>
            <a:r>
              <a:rPr lang="en-US" sz="2400" b="1" dirty="0"/>
              <a:t>Architecture Components</a:t>
            </a:r>
          </a:p>
          <a:p>
            <a:pPr>
              <a:buFont typeface="Wingdings" panose="05000000000000000000" pitchFamily="2" charset="2"/>
              <a:buChar char="ü"/>
            </a:pPr>
            <a:r>
              <a:rPr lang="en-US" sz="2400" dirty="0"/>
              <a:t>The role of the UI is to display the application data on screen, and to serve as the primary point of user interaction. </a:t>
            </a:r>
          </a:p>
          <a:p>
            <a:pPr>
              <a:buFont typeface="Wingdings" panose="05000000000000000000" pitchFamily="2" charset="2"/>
              <a:buChar char="ü"/>
            </a:pPr>
            <a:r>
              <a:rPr lang="en-US" sz="2400" b="1" dirty="0"/>
              <a:t> What is UI ?                 </a:t>
            </a:r>
          </a:p>
          <a:p>
            <a:pPr marL="0" indent="0">
              <a:buNone/>
            </a:pPr>
            <a:r>
              <a:rPr lang="en-US" sz="2400" b="1" dirty="0"/>
              <a:t>                     UI Elements + UI state = UI     </a:t>
            </a:r>
          </a:p>
          <a:p>
            <a:pPr marL="0" indent="0">
              <a:buNone/>
            </a:pPr>
            <a:r>
              <a:rPr lang="en-US" sz="2400" dirty="0"/>
              <a:t>      </a:t>
            </a:r>
            <a:r>
              <a:rPr lang="en-US" sz="2400" b="1" dirty="0"/>
              <a:t>UI Elements</a:t>
            </a:r>
            <a:r>
              <a:rPr lang="en-US" sz="2400" dirty="0"/>
              <a:t>: The visual components of an interface, such as </a:t>
            </a:r>
          </a:p>
          <a:p>
            <a:pPr marL="0" indent="0">
              <a:buNone/>
            </a:pPr>
            <a:r>
              <a:rPr lang="en-US" sz="2400" dirty="0"/>
              <a:t>       buttons, text fields, and icons</a:t>
            </a:r>
          </a:p>
          <a:p>
            <a:pPr marL="0" indent="0">
              <a:buNone/>
            </a:pPr>
            <a:r>
              <a:rPr lang="en-US" sz="2400" dirty="0"/>
              <a:t>.     </a:t>
            </a:r>
            <a:r>
              <a:rPr lang="en-US" sz="2400" b="1" dirty="0"/>
              <a:t>UI State: </a:t>
            </a:r>
            <a:r>
              <a:rPr lang="en-US" sz="2400" dirty="0"/>
              <a:t>The current condition or data of the UI elements, like </a:t>
            </a:r>
          </a:p>
          <a:p>
            <a:pPr marL="0" indent="0">
              <a:buNone/>
            </a:pPr>
            <a:r>
              <a:rPr lang="en-US" sz="2400" dirty="0"/>
              <a:t>      whether a button is enabled or the text in a field. </a:t>
            </a:r>
          </a:p>
          <a:p>
            <a:pPr>
              <a:buFont typeface="Wingdings" panose="05000000000000000000" pitchFamily="2" charset="2"/>
              <a:buChar char="ü"/>
            </a:pPr>
            <a:r>
              <a:rPr lang="en-US" sz="2400" b="1" dirty="0"/>
              <a:t>State Holders : </a:t>
            </a:r>
            <a:r>
              <a:rPr lang="en-US" sz="2400" dirty="0"/>
              <a:t>State Holders come in a variety of shapes and sizes depending on the UI elements that produce state for screens, activities, fragments or navigation destinations, a view model instances is typically the primary state holder.</a:t>
            </a:r>
          </a:p>
          <a:p>
            <a:pPr>
              <a:buFont typeface="Wingdings" panose="05000000000000000000" pitchFamily="2" charset="2"/>
              <a:buChar char="ü"/>
            </a:pPr>
            <a:r>
              <a:rPr lang="en-GB" sz="2400" b="1" dirty="0"/>
              <a:t>Data Link Layer</a:t>
            </a:r>
            <a:r>
              <a:rPr lang="en-GB" sz="2400" dirty="0"/>
              <a:t>: It </a:t>
            </a:r>
            <a:r>
              <a:rPr lang="en-US" sz="2400" dirty="0"/>
              <a:t>sends user data to application</a:t>
            </a:r>
            <a:endParaRPr lang="en-GB" sz="2400" b="1"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637" y="1928171"/>
            <a:ext cx="2466097" cy="27946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buNone/>
            </a:pPr>
            <a:r>
              <a:rPr lang="en-IN" altLang="en-US" sz="2400" b="1" dirty="0"/>
              <a:t>	</a:t>
            </a:r>
            <a:endParaRPr lang="en-US" altLang="en-US" sz="2400" dirty="0"/>
          </a:p>
          <a:p>
            <a:pPr>
              <a:buNone/>
            </a:pPr>
            <a:endParaRPr lang="en-US" sz="2400" dirty="0"/>
          </a:p>
        </p:txBody>
      </p:sp>
      <p:sp>
        <p:nvSpPr>
          <p:cNvPr id="4" name="TextBox 3"/>
          <p:cNvSpPr txBox="1"/>
          <p:nvPr/>
        </p:nvSpPr>
        <p:spPr>
          <a:xfrm>
            <a:off x="199505" y="1216058"/>
            <a:ext cx="11779135" cy="35394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Navigation in Jetpack Compose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Navigation is managed using</a:t>
            </a:r>
            <a:r>
              <a:rPr lang="en-US" sz="2400" b="1" dirty="0">
                <a:latin typeface="Times New Roman" panose="02020603050405020304" pitchFamily="18" charset="0"/>
                <a:cs typeface="Times New Roman" panose="02020603050405020304" pitchFamily="18" charset="0"/>
              </a:rPr>
              <a:t> NavHost </a:t>
            </a:r>
            <a:r>
              <a:rPr lang="en-US" sz="2400" dirty="0">
                <a:latin typeface="Times New Roman" panose="02020603050405020304" pitchFamily="18" charset="0"/>
                <a:cs typeface="Times New Roman" panose="02020603050405020304" pitchFamily="18" charset="0"/>
              </a:rPr>
              <a:t>&amp; </a:t>
            </a:r>
            <a:r>
              <a:rPr lang="en-US" sz="2400" b="1" dirty="0">
                <a:latin typeface="Times New Roman" panose="02020603050405020304" pitchFamily="18" charset="0"/>
                <a:cs typeface="Times New Roman" panose="02020603050405020304" pitchFamily="18" charset="0"/>
              </a:rPr>
              <a:t>NavController</a:t>
            </a:r>
            <a:r>
              <a:rPr lang="en-US" sz="2400" dirty="0">
                <a:latin typeface="Times New Roman" panose="02020603050405020304" pitchFamily="18" charset="0"/>
                <a:cs typeface="Times New Roman" panose="02020603050405020304" pitchFamily="18" charset="0"/>
              </a:rPr>
              <a:t> components that handles transitions between screens. </a:t>
            </a:r>
          </a:p>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NavHost </a:t>
            </a:r>
            <a:r>
              <a:rPr lang="en-US" sz="2400" dirty="0">
                <a:latin typeface="Times New Roman" panose="02020603050405020304" pitchFamily="18" charset="0"/>
                <a:cs typeface="Times New Roman" panose="02020603050405020304" pitchFamily="18" charset="0"/>
              </a:rPr>
              <a:t>: It is a container that manages and displays navigation screens of your app.</a:t>
            </a:r>
          </a:p>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NavController</a:t>
            </a:r>
            <a:r>
              <a:rPr lang="en-US" sz="2400" dirty="0">
                <a:latin typeface="Times New Roman" panose="02020603050405020304" pitchFamily="18" charset="0"/>
                <a:cs typeface="Times New Roman" panose="02020603050405020304" pitchFamily="18" charset="0"/>
              </a:rPr>
              <a:t> : It handles navigation operations(Switching Screens) within the NavHost</a:t>
            </a:r>
          </a:p>
          <a:p>
            <a:r>
              <a:rPr lang="en-US" sz="2800" b="1" dirty="0">
                <a:latin typeface="Times New Roman" panose="02020603050405020304" pitchFamily="18" charset="0"/>
                <a:cs typeface="Times New Roman" panose="02020603050405020304" pitchFamily="18" charset="0"/>
              </a:rPr>
              <a:t>Adapt For Different Screen Size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Adaptive layouts are layouts that change in shape, dimensions, and content, reacting to input from users, devices, and screen elements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86" y="4305109"/>
            <a:ext cx="7265116" cy="2187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5: Connect to Internet</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b="1" dirty="0"/>
              <a:t>Get Data From The Internet:</a:t>
            </a:r>
          </a:p>
          <a:p>
            <a:pPr>
              <a:buFont typeface="+mj-lt"/>
              <a:buAutoNum type="arabicPeriod"/>
            </a:pPr>
            <a:r>
              <a:rPr lang="en-US" sz="2400" dirty="0"/>
              <a:t>Use Coroutines: Run network tasks in the background to keep your app responsive.</a:t>
            </a:r>
          </a:p>
          <a:p>
            <a:pPr>
              <a:buFont typeface="+mj-lt"/>
              <a:buAutoNum type="arabicPeriod"/>
            </a:pPr>
            <a:r>
              <a:rPr lang="en-US" sz="2400" dirty="0"/>
              <a:t>Learn HTTP and REST: Understand HTTP for web communication and REST for using standard methods like GET and POST</a:t>
            </a:r>
          </a:p>
          <a:p>
            <a:pPr>
              <a:buFont typeface="+mj-lt"/>
              <a:buAutoNum type="arabicPeriod"/>
            </a:pPr>
            <a:r>
              <a:rPr lang="en-US" sz="2400" dirty="0"/>
              <a:t>HTTP Methods: GET to retrieve, POST to send, PUT to update, and DELETE to remove data.</a:t>
            </a:r>
          </a:p>
          <a:p>
            <a:pPr>
              <a:buFont typeface="+mj-lt"/>
              <a:buAutoNum type="arabicPeriod"/>
            </a:pPr>
            <a:r>
              <a:rPr lang="en-US" sz="2400" dirty="0"/>
              <a:t>REST Principles: Use simple, stateless communication and clear resource URLs.</a:t>
            </a:r>
          </a:p>
          <a:p>
            <a:pPr marL="0" indent="0">
              <a:buNone/>
            </a:pPr>
            <a:r>
              <a:rPr lang="en-US" sz="2400" b="1" dirty="0"/>
              <a:t>Load and display images from the internet:</a:t>
            </a:r>
            <a:endParaRPr lang="en-US" sz="2400" dirty="0"/>
          </a:p>
          <a:p>
            <a:pPr marL="0" indent="0">
              <a:buNone/>
            </a:pPr>
            <a:r>
              <a:rPr lang="en-US" sz="2400" dirty="0"/>
              <a:t>To load and display images from the internet in your app:</a:t>
            </a:r>
          </a:p>
          <a:p>
            <a:pPr>
              <a:buFont typeface="+mj-lt"/>
              <a:buAutoNum type="arabicPeriod"/>
            </a:pPr>
            <a:r>
              <a:rPr lang="en-US" sz="2400" b="1" dirty="0"/>
              <a:t>Use Coroutines</a:t>
            </a:r>
            <a:r>
              <a:rPr lang="en-US" sz="2400" dirty="0"/>
              <a:t>: Handle network operations in the background.</a:t>
            </a:r>
          </a:p>
          <a:p>
            <a:pPr>
              <a:buFont typeface="+mj-lt"/>
              <a:buAutoNum type="arabicPeriod"/>
            </a:pPr>
            <a:r>
              <a:rPr lang="en-US" sz="2400" b="1" dirty="0"/>
              <a:t>Choose a Library</a:t>
            </a:r>
            <a:r>
              <a:rPr lang="en-US" sz="2400" dirty="0"/>
              <a:t>: Use Coil or Glide or Picasso to simplify image loading and caching.</a:t>
            </a:r>
          </a:p>
          <a:p>
            <a:pPr>
              <a:buFont typeface="+mj-lt"/>
              <a:buAutoNum type="arabicPeriod"/>
            </a:pPr>
            <a:r>
              <a:rPr lang="en-US" sz="2400" b="1" dirty="0"/>
              <a:t>Fetch Images</a:t>
            </a:r>
            <a:r>
              <a:rPr lang="en-US" sz="2400" dirty="0"/>
              <a:t>: Load images from URLs using Coil.</a:t>
            </a:r>
          </a:p>
          <a:p>
            <a:pPr>
              <a:buFont typeface="+mj-lt"/>
              <a:buAutoNum type="arabicPeriod"/>
            </a:pPr>
            <a:r>
              <a:rPr lang="en-US" sz="2400" b="1" dirty="0"/>
              <a:t>Display Images</a:t>
            </a:r>
            <a:r>
              <a:rPr lang="en-US" sz="2400" dirty="0"/>
              <a:t>: Set the fetched images into your app’s image views.</a:t>
            </a:r>
          </a:p>
          <a:p>
            <a:pPr marL="0" indent="0">
              <a:buNone/>
            </a:pPr>
            <a:r>
              <a:rPr lang="en-US" sz="2400" dirty="0"/>
              <a:t>This approach ensures efficient image handling and a smooth user experience.</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6: Data Persistence</a:t>
            </a:r>
            <a:endParaRPr lang="en-US" dirty="0"/>
          </a:p>
        </p:txBody>
      </p:sp>
      <p:sp>
        <p:nvSpPr>
          <p:cNvPr id="3" name="Content Placeholder 2"/>
          <p:cNvSpPr>
            <a:spLocks noGrp="1"/>
          </p:cNvSpPr>
          <p:nvPr>
            <p:ph idx="1"/>
          </p:nvPr>
        </p:nvSpPr>
        <p:spPr>
          <a:xfrm>
            <a:off x="191192" y="1064028"/>
            <a:ext cx="11779135" cy="5394960"/>
          </a:xfrm>
        </p:spPr>
        <p:txBody>
          <a:bodyPr>
            <a:normAutofit lnSpcReduction="10000"/>
          </a:bodyPr>
          <a:lstStyle/>
          <a:p>
            <a:pPr>
              <a:lnSpc>
                <a:spcPct val="100000"/>
              </a:lnSpc>
              <a:buNone/>
            </a:pPr>
            <a:r>
              <a:rPr lang="en-US" sz="2400" b="1" dirty="0"/>
              <a:t>Introduction to Databases and SQL:</a:t>
            </a:r>
          </a:p>
          <a:p>
            <a:pPr>
              <a:lnSpc>
                <a:spcPct val="100000"/>
              </a:lnSpc>
              <a:buFont typeface="Arial" panose="020B0604020202020204" pitchFamily="34" charset="0"/>
              <a:buChar char="•"/>
            </a:pPr>
            <a:r>
              <a:rPr lang="en-US" sz="2400" dirty="0"/>
              <a:t>SQL (Structured Query Language) is a powerful language used to interact with relational databases. In relational database management systems (RDBMS), SQL is used to perform various operations: SELECT, INSERT, UPDATE, DELETE, WHERE, JOIN, GROUP BY, ORDER BY. These SQL operations facilitate effective data management and manipulation in RDBMS.</a:t>
            </a:r>
          </a:p>
          <a:p>
            <a:pPr>
              <a:lnSpc>
                <a:spcPct val="100000"/>
              </a:lnSpc>
              <a:buFont typeface="Arial" panose="020B0604020202020204" pitchFamily="34" charset="0"/>
              <a:buChar char="•"/>
            </a:pPr>
            <a:r>
              <a:rPr lang="en-US" sz="2400" dirty="0"/>
              <a:t> SQL transactions manage a series of actions as a single unit  BEGIN,COMMIT,ROLLBACK. This ensures either all operations perform or none are applied.</a:t>
            </a:r>
          </a:p>
          <a:p>
            <a:pPr marL="0" indent="0">
              <a:lnSpc>
                <a:spcPct val="100000"/>
              </a:lnSpc>
              <a:buNone/>
            </a:pPr>
            <a:r>
              <a:rPr lang="en-US" sz="2400" b="1" dirty="0">
                <a:solidFill>
                  <a:srgbClr val="000000"/>
                </a:solidFill>
                <a:highlight>
                  <a:srgbClr val="FFFFFF"/>
                </a:highlight>
              </a:rPr>
              <a:t>Use Room for data persistence</a:t>
            </a:r>
          </a:p>
          <a:p>
            <a:pPr>
              <a:lnSpc>
                <a:spcPct val="100000"/>
              </a:lnSpc>
              <a:buFont typeface="Arial" panose="020B0604020202020204" pitchFamily="34" charset="0"/>
              <a:buChar char="•"/>
            </a:pPr>
            <a:r>
              <a:rPr lang="en-US" sz="2400" i="0" dirty="0">
                <a:solidFill>
                  <a:srgbClr val="000000"/>
                </a:solidFill>
                <a:effectLst/>
                <a:highlight>
                  <a:srgbClr val="FFFFFF"/>
                </a:highlight>
              </a:rPr>
              <a:t>Room is preferred for data persistence because it simplifies SQLite database management with an easy API, automates setup, and offers compile-time validation of SQL queries. </a:t>
            </a:r>
          </a:p>
          <a:p>
            <a:pPr>
              <a:lnSpc>
                <a:spcPct val="100000"/>
              </a:lnSpc>
              <a:buFont typeface="Arial" panose="020B0604020202020204" pitchFamily="34" charset="0"/>
              <a:buChar char="•"/>
            </a:pPr>
            <a:r>
              <a:rPr lang="en-US" sz="2400" i="0" dirty="0">
                <a:solidFill>
                  <a:srgbClr val="000000"/>
                </a:solidFill>
                <a:effectLst/>
                <a:highlight>
                  <a:srgbClr val="FFFFFF"/>
                </a:highlight>
              </a:rPr>
              <a:t>It integrates seamlessly with Android Jetpack components, supports </a:t>
            </a:r>
            <a:r>
              <a:rPr lang="en-US" sz="2400" i="0" dirty="0" err="1">
                <a:solidFill>
                  <a:srgbClr val="000000"/>
                </a:solidFill>
                <a:effectLst/>
                <a:highlight>
                  <a:srgbClr val="FFFFFF"/>
                </a:highlight>
              </a:rPr>
              <a:t>LiveData</a:t>
            </a:r>
            <a:r>
              <a:rPr lang="en-US" sz="2400" i="0" dirty="0">
                <a:solidFill>
                  <a:srgbClr val="000000"/>
                </a:solidFill>
                <a:effectLst/>
                <a:highlight>
                  <a:srgbClr val="FFFFFF"/>
                </a:highlight>
              </a:rPr>
              <a:t> and coroutines, and enhances development efficiency and safety</a:t>
            </a:r>
          </a:p>
          <a:p>
            <a:pPr marL="0" indent="0">
              <a:lnSpc>
                <a:spcPct val="100000"/>
              </a:lnSpc>
              <a:buNone/>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endParaRPr 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31969" y="1099685"/>
            <a:ext cx="2695074" cy="2695074"/>
          </a:xfrm>
          <a:prstGeom prst="rect">
            <a:avLst/>
          </a:prstGeom>
        </p:spPr>
      </p:pic>
      <p:sp>
        <p:nvSpPr>
          <p:cNvPr id="2" name="Title 1"/>
          <p:cNvSpPr>
            <a:spLocks noGrp="1"/>
          </p:cNvSpPr>
          <p:nvPr>
            <p:ph type="title"/>
          </p:nvPr>
        </p:nvSpPr>
        <p:spPr/>
        <p:txBody>
          <a:bodyPr/>
          <a:lstStyle/>
          <a:p>
            <a:r>
              <a:rPr lang="en-IN" dirty="0" err="1"/>
              <a:t>Contd</a:t>
            </a:r>
            <a:r>
              <a:rPr lang="en-IN" dirty="0"/>
              <a: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Store and access data using keys with DataStore</a:t>
            </a:r>
          </a:p>
          <a:p>
            <a:pPr>
              <a:buFont typeface="Arial" panose="020B0604020202020204" pitchFamily="34" charset="0"/>
              <a:buChar char="•"/>
            </a:pPr>
            <a:r>
              <a:rPr lang="en-US" sz="2400" dirty="0"/>
              <a:t>DataStore is a modern data storage solution introduced by Google to </a:t>
            </a:r>
          </a:p>
          <a:p>
            <a:pPr marL="0" indent="0">
              <a:buNone/>
            </a:pPr>
            <a:r>
              <a:rPr lang="en-US" sz="2400" dirty="0"/>
              <a:t>   replace Shared Preferences.</a:t>
            </a:r>
          </a:p>
          <a:p>
            <a:pPr>
              <a:buFont typeface="Arial" panose="020B0604020202020204" pitchFamily="34" charset="0"/>
              <a:buChar char="•"/>
            </a:pPr>
            <a:r>
              <a:rPr lang="en-US" sz="2400" dirty="0"/>
              <a:t>It has two mechanisms:</a:t>
            </a:r>
          </a:p>
          <a:p>
            <a:pPr marL="0" indent="0">
              <a:buNone/>
            </a:pPr>
            <a:r>
              <a:rPr lang="en-US" b="1" dirty="0"/>
              <a:t>                                  </a:t>
            </a:r>
            <a:r>
              <a:rPr lang="en-US" sz="2400" b="1" dirty="0"/>
              <a:t>Preference DataStore</a:t>
            </a:r>
          </a:p>
          <a:p>
            <a:pPr marL="0" indent="0">
              <a:buNone/>
            </a:pPr>
            <a:r>
              <a:rPr lang="en-US" sz="2400" b="1" dirty="0"/>
              <a:t>                                        Proto DataStore</a:t>
            </a:r>
          </a:p>
          <a:p>
            <a:pPr>
              <a:buFont typeface="Arial" panose="020B0604020202020204" pitchFamily="34" charset="0"/>
              <a:buChar char="•"/>
            </a:pPr>
            <a:r>
              <a:rPr lang="en-US" sz="2400" b="1" dirty="0"/>
              <a:t>Shared Preferences</a:t>
            </a:r>
            <a:r>
              <a:rPr lang="en-US" sz="2400" dirty="0"/>
              <a:t> is an older Android method for storing small amounts of data as key-value pairs, where data is saved synchronously, meaning it can block the main thread and potentially affect app performance.</a:t>
            </a:r>
          </a:p>
          <a:p>
            <a:pPr>
              <a:buFont typeface="Arial" panose="020B0604020202020204" pitchFamily="34" charset="0"/>
              <a:buChar char="•"/>
            </a:pPr>
            <a:r>
              <a:rPr lang="en-US" sz="2400" b="1" dirty="0"/>
              <a:t>DataStore</a:t>
            </a:r>
            <a:r>
              <a:rPr lang="en-US" sz="2400" dirty="0"/>
              <a:t> uses asynchronous operations, which means it performs data read and write tasks in the background, preventing the main thread from being blocked and improving app performance and responsiveness.</a:t>
            </a:r>
          </a:p>
          <a:p>
            <a:pPr marL="0" indent="0">
              <a:buNone/>
            </a:pPr>
            <a:endParaRPr lang="en-US" sz="2400" b="1" dirty="0"/>
          </a:p>
          <a:p>
            <a:pPr marL="0" indent="0">
              <a:buNone/>
            </a:pPr>
            <a:endParaRPr 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Calibri" panose="020F0502020204030204" pitchFamily="34" charset="0"/>
                <a:ea typeface="Calibri" panose="020F0502020204030204" pitchFamily="34" charset="0"/>
              </a:rPr>
              <a:t>Unit 7: Views and Compose</a:t>
            </a:r>
            <a:br>
              <a:rPr lang="en-IN" sz="4400" dirty="0">
                <a:latin typeface="Calibri" panose="020F0502020204030204" pitchFamily="34" charset="0"/>
                <a:ea typeface="Calibri" panose="020F0502020204030204" pitchFamily="34" charset="0"/>
              </a:rPr>
            </a:br>
            <a:r>
              <a:rPr lang="en-IN" dirty="0"/>
              <a:t>…</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b="1" dirty="0"/>
              <a:t>Android Views and Compose in Views</a:t>
            </a:r>
          </a:p>
          <a:p>
            <a:pPr>
              <a:lnSpc>
                <a:spcPct val="110000"/>
              </a:lnSpc>
              <a:buFont typeface="Arial" panose="020B0604020202020204" pitchFamily="34" charset="0"/>
              <a:buChar char="•"/>
            </a:pPr>
            <a:r>
              <a:rPr lang="en-US" sz="2600" dirty="0"/>
              <a:t>Learning about Android Views involves using XML layouts and UI components like Text Views and Buttons to build interfaces. To create an app, set up Android Studio, design layouts in XML, and develop activities and fragments with Java or Kotlin. Integrate modern Jetpack Compose components for hybrid UIs, then test, debug, and deploy your app.</a:t>
            </a:r>
          </a:p>
          <a:p>
            <a:pPr>
              <a:lnSpc>
                <a:spcPct val="110000"/>
              </a:lnSpc>
              <a:buFont typeface="Arial" panose="020B0604020202020204" pitchFamily="34" charset="0"/>
              <a:buChar char="•"/>
            </a:pPr>
            <a:r>
              <a:rPr lang="en-US" sz="2600" b="1" dirty="0"/>
              <a:t>Compose in Views: </a:t>
            </a:r>
            <a:r>
              <a:rPr lang="en-US" sz="2600" dirty="0"/>
              <a:t>Refers to the ability to integrate or use traditional Android Views (defined in XML) within a Compose-based UI. This approach allows you to use existing View-based components and layouts alongside Composes declarative UI elements.</a:t>
            </a:r>
          </a:p>
          <a:p>
            <a:pPr marL="0" indent="0">
              <a:lnSpc>
                <a:spcPct val="110000"/>
              </a:lnSpc>
              <a:buNone/>
            </a:pPr>
            <a:r>
              <a:rPr lang="en-US" sz="2600" b="1" dirty="0"/>
              <a:t>Views in Compose</a:t>
            </a:r>
          </a:p>
          <a:p>
            <a:pPr>
              <a:lnSpc>
                <a:spcPct val="110000"/>
              </a:lnSpc>
              <a:buFont typeface="Arial" panose="020B0604020202020204" pitchFamily="34" charset="0"/>
              <a:buChar char="•"/>
            </a:pPr>
            <a:r>
              <a:rPr lang="en-US" sz="2600" dirty="0"/>
              <a:t>In Android development, "Views" are UI elements defined in XML files such as </a:t>
            </a:r>
            <a:r>
              <a:rPr lang="en-US" sz="2600" b="1" dirty="0"/>
              <a:t>activity_main.xml</a:t>
            </a:r>
            <a:r>
              <a:rPr lang="en-US" sz="2600" dirty="0"/>
              <a:t>, fragment_layout.xml</a:t>
            </a:r>
            <a:r>
              <a:rPr lang="en-US" sz="2600" u="sng" dirty="0"/>
              <a:t>, </a:t>
            </a:r>
            <a:r>
              <a:rPr lang="en-US" sz="2600" dirty="0"/>
              <a:t>and widget_layout.xml. These files can be edited in Android Studio. You can preview and test these Views on a device through USB or wireless debugging.</a:t>
            </a:r>
          </a:p>
          <a:p>
            <a:pPr marL="0" indent="0">
              <a:lnSpc>
                <a:spcPct val="110000"/>
              </a:lnSpc>
              <a:buNone/>
            </a:pPr>
            <a:endParaRPr lang="en-US" b="1" dirty="0"/>
          </a:p>
          <a:p>
            <a:pPr>
              <a:lnSpc>
                <a:spcPct val="110000"/>
              </a:lnSpc>
              <a:buFont typeface="Arial" panose="020B0604020202020204" pitchFamily="34" charset="0"/>
              <a:buChar char="•"/>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3" name="Content Placeholder 2"/>
          <p:cNvSpPr>
            <a:spLocks noGrp="1"/>
          </p:cNvSpPr>
          <p:nvPr>
            <p:ph idx="1"/>
          </p:nvPr>
        </p:nvSpPr>
        <p:spPr/>
        <p:txBody>
          <a:bodyPr/>
          <a:lstStyle/>
          <a:p>
            <a:pPr marL="0" indent="0">
              <a:lnSpc>
                <a:spcPct val="100000"/>
              </a:lnSpc>
              <a:buNone/>
            </a:pPr>
            <a:r>
              <a:rPr lang="en-US" sz="2400" b="1" dirty="0"/>
              <a:t>Advantages</a:t>
            </a:r>
          </a:p>
          <a:p>
            <a:pPr>
              <a:lnSpc>
                <a:spcPct val="100000"/>
              </a:lnSpc>
              <a:buFont typeface="Arial" panose="020B0604020202020204" pitchFamily="34" charset="0"/>
              <a:buChar char="•"/>
            </a:pPr>
            <a:r>
              <a:rPr lang="en-US" sz="2400" dirty="0"/>
              <a:t>Ease of Communication</a:t>
            </a:r>
          </a:p>
          <a:p>
            <a:pPr>
              <a:lnSpc>
                <a:spcPct val="100000"/>
              </a:lnSpc>
              <a:buFont typeface="Arial" panose="020B0604020202020204" pitchFamily="34" charset="0"/>
              <a:buChar char="•"/>
            </a:pPr>
            <a:r>
              <a:rPr lang="en-US" sz="2400" dirty="0"/>
              <a:t>Open source</a:t>
            </a:r>
          </a:p>
          <a:p>
            <a:pPr>
              <a:lnSpc>
                <a:spcPct val="100000"/>
              </a:lnSpc>
              <a:buFont typeface="Arial" panose="020B0604020202020204" pitchFamily="34" charset="0"/>
              <a:buChar char="•"/>
            </a:pPr>
            <a:r>
              <a:rPr lang="en-US" sz="2400" dirty="0"/>
              <a:t>User friendly</a:t>
            </a:r>
          </a:p>
          <a:p>
            <a:pPr>
              <a:lnSpc>
                <a:spcPct val="100000"/>
              </a:lnSpc>
              <a:buFont typeface="Arial" panose="020B0604020202020204" pitchFamily="34" charset="0"/>
              <a:buChar char="•"/>
            </a:pPr>
            <a:r>
              <a:rPr lang="en-IN" sz="2400" dirty="0"/>
              <a:t>Can be used offline </a:t>
            </a:r>
          </a:p>
          <a:p>
            <a:pPr marL="0" indent="0">
              <a:lnSpc>
                <a:spcPct val="100000"/>
              </a:lnSpc>
              <a:buNone/>
            </a:pPr>
            <a:r>
              <a:rPr lang="en-IN" sz="2400" b="1" dirty="0"/>
              <a:t>Disadvantages</a:t>
            </a:r>
          </a:p>
          <a:p>
            <a:pPr>
              <a:lnSpc>
                <a:spcPct val="100000"/>
              </a:lnSpc>
              <a:buFont typeface="Arial" panose="020B0604020202020204" pitchFamily="34" charset="0"/>
              <a:buChar char="•"/>
            </a:pPr>
            <a:r>
              <a:rPr lang="en-IN" sz="2400" dirty="0"/>
              <a:t>Hard to Create</a:t>
            </a:r>
          </a:p>
          <a:p>
            <a:pPr>
              <a:lnSpc>
                <a:spcPct val="100000"/>
              </a:lnSpc>
              <a:buFont typeface="Arial" panose="020B0604020202020204" pitchFamily="34" charset="0"/>
              <a:buChar char="•"/>
            </a:pPr>
            <a:r>
              <a:rPr lang="en-IN" sz="2400" dirty="0"/>
              <a:t>Difficulty in marketing</a:t>
            </a:r>
          </a:p>
          <a:p>
            <a:pPr>
              <a:lnSpc>
                <a:spcPct val="100000"/>
              </a:lnSpc>
              <a:buFont typeface="Arial" panose="020B0604020202020204" pitchFamily="34" charset="0"/>
              <a:buChar char="•"/>
            </a:pPr>
            <a:r>
              <a:rPr lang="en-IN" sz="2400" dirty="0"/>
              <a:t>Security</a:t>
            </a:r>
          </a:p>
          <a:p>
            <a:pPr>
              <a:lnSpc>
                <a:spcPct val="100000"/>
              </a:lnSpc>
              <a:buFont typeface="Arial" panose="020B0604020202020204" pitchFamily="34" charset="0"/>
              <a:buChar char="•"/>
            </a:pPr>
            <a:r>
              <a:rPr lang="en-GB" sz="2400" i="0" dirty="0">
                <a:solidFill>
                  <a:srgbClr val="011533"/>
                </a:solidFill>
                <a:effectLst/>
                <a:highlight>
                  <a:srgbClr val="F9F8FF"/>
                </a:highlight>
              </a:rPr>
              <a:t>Frequent Updates Are Required</a:t>
            </a:r>
          </a:p>
          <a:p>
            <a:pPr>
              <a:lnSpc>
                <a:spcPct val="100000"/>
              </a:lnSpc>
              <a:buFont typeface="Arial" panose="020B0604020202020204" pitchFamily="34" charset="0"/>
              <a:buChar char="•"/>
            </a:pPr>
            <a:endParaRPr lang="en-IN" sz="2400" dirty="0"/>
          </a:p>
          <a:p>
            <a:pPr>
              <a:lnSpc>
                <a:spcPct val="100000"/>
              </a:lnSpc>
              <a:buFont typeface="Arial" panose="020B0604020202020204" pitchFamily="34" charset="0"/>
              <a:buChar char="•"/>
            </a:pPr>
            <a:endParaRPr lang="en-IN" sz="2400" dirty="0"/>
          </a:p>
          <a:p>
            <a:pPr>
              <a:lnSpc>
                <a:spcPct val="100000"/>
              </a:lnSpc>
              <a:buFont typeface="Arial" panose="020B0604020202020204" pitchFamily="34" charset="0"/>
              <a:buChar char="•"/>
            </a:pPr>
            <a:endParaRPr lang="en-IN" sz="2400" dirty="0"/>
          </a:p>
          <a:p>
            <a:pPr marL="0" indent="0">
              <a:lnSpc>
                <a:spcPct val="100000"/>
              </a:lnSpc>
              <a:buNone/>
            </a:pPr>
            <a:endParaRPr lang="en-IN"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Proficiency in Java/Kotlin</a:t>
            </a:r>
            <a:r>
              <a:rPr lang="en-US" dirty="0"/>
              <a:t>: Mastery of primary programming languages for Android.</a:t>
            </a:r>
          </a:p>
          <a:p>
            <a:pPr>
              <a:buFont typeface="Arial" panose="020B0604020202020204" pitchFamily="34" charset="0"/>
              <a:buChar char="•"/>
            </a:pPr>
            <a:r>
              <a:rPr lang="en-US" b="1" dirty="0"/>
              <a:t>UI/UX Design</a:t>
            </a:r>
            <a:r>
              <a:rPr lang="en-US" dirty="0"/>
              <a:t>: Ability to create user-friendly and visually appealing interfaces.</a:t>
            </a:r>
          </a:p>
          <a:p>
            <a:pPr>
              <a:buFont typeface="Arial" panose="020B0604020202020204" pitchFamily="34" charset="0"/>
              <a:buChar char="•"/>
            </a:pPr>
            <a:r>
              <a:rPr lang="en-US" b="1" dirty="0"/>
              <a:t>Android SDK and Components: </a:t>
            </a:r>
            <a:r>
              <a:rPr lang="en-US" dirty="0"/>
              <a:t>Knowledge of key Android components and libraries.</a:t>
            </a:r>
          </a:p>
          <a:p>
            <a:pPr>
              <a:buFont typeface="Arial" panose="020B0604020202020204" pitchFamily="34" charset="0"/>
              <a:buChar char="•"/>
            </a:pPr>
            <a:r>
              <a:rPr lang="en-US" b="1" dirty="0"/>
              <a:t>Testing and Debugging: </a:t>
            </a:r>
            <a:r>
              <a:rPr lang="en-US" dirty="0"/>
              <a:t>Skills in testing, debugging, and optimizing app performance.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Certificate</a:t>
            </a:r>
            <a:endParaRPr lang="en-US" dirty="0"/>
          </a:p>
        </p:txBody>
      </p:sp>
      <p:sp>
        <p:nvSpPr>
          <p:cNvPr id="3" name="Content Placeholder 2"/>
          <p:cNvSpPr>
            <a:spLocks noGrp="1"/>
          </p:cNvSpPr>
          <p:nvPr>
            <p:ph idx="1"/>
          </p:nvPr>
        </p:nvSpPr>
        <p:spPr/>
        <p:txBody>
          <a:bodyPr>
            <a:normAutofit/>
          </a:bodyPr>
          <a:lstStyle/>
          <a:p>
            <a:pPr>
              <a:lnSpc>
                <a:spcPct val="100000"/>
              </a:lnSpc>
              <a:buFont typeface="Arial" panose="020B0604020202020204" pitchFamily="34" charset="0"/>
              <a:buChar char="•"/>
            </a:pPr>
            <a:endParaRPr lang="en-IN" sz="2000" dirty="0">
              <a:ea typeface="Times New Roman" panose="02020603050405020304" pitchFamily="18" charset="0"/>
            </a:endParaRPr>
          </a:p>
          <a:p>
            <a:pPr>
              <a:buNone/>
            </a:pPr>
            <a:endParaRPr lang="en-US" dirty="0"/>
          </a:p>
        </p:txBody>
      </p:sp>
      <p:pic>
        <p:nvPicPr>
          <p:cNvPr id="10" name="Picture 9">
            <a:extLst>
              <a:ext uri="{FF2B5EF4-FFF2-40B4-BE49-F238E27FC236}">
                <a16:creationId xmlns:a16="http://schemas.microsoft.com/office/drawing/2014/main" id="{778695A3-4DAB-B0CA-1D1E-A0CDCC7BB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546" y="1145846"/>
            <a:ext cx="4193310" cy="53463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buBlip>
                <a:blip r:embed="rId2">
                  <a:extLst>
                    <a:ext uri="{96DAC541-7B7A-43D3-8B79-37D633B846F1}">
                      <asvg:svgBlip xmlns:asvg="http://schemas.microsoft.com/office/drawing/2016/SVG/main" r:embed="rId3"/>
                    </a:ext>
                  </a:extLst>
                </a:blip>
              </a:buBlip>
            </a:pPr>
            <a:r>
              <a:rPr lang="en-IN" sz="2400" b="1" dirty="0"/>
              <a:t>Course Objective</a:t>
            </a:r>
          </a:p>
          <a:p>
            <a:pPr marL="462280" indent="-462280">
              <a:buBlip>
                <a:blip r:embed="rId2">
                  <a:extLst>
                    <a:ext uri="{96DAC541-7B7A-43D3-8B79-37D633B846F1}">
                      <asvg:svgBlip xmlns:asvg="http://schemas.microsoft.com/office/drawing/2016/SVG/main" r:embed="rId3"/>
                    </a:ext>
                  </a:extLst>
                </a:blip>
              </a:buBlip>
            </a:pPr>
            <a:r>
              <a:rPr lang="en-US" sz="2400" b="1" dirty="0"/>
              <a:t>Introduction to Android</a:t>
            </a:r>
          </a:p>
          <a:p>
            <a:pPr marL="462280" indent="-462280">
              <a:buBlip>
                <a:blip r:embed="rId2">
                  <a:extLst>
                    <a:ext uri="{96DAC541-7B7A-43D3-8B79-37D633B846F1}">
                      <asvg:svgBlip xmlns:asvg="http://schemas.microsoft.com/office/drawing/2016/SVG/main" r:embed="rId3"/>
                    </a:ext>
                  </a:extLst>
                </a:blip>
              </a:buBlip>
            </a:pPr>
            <a:r>
              <a:rPr lang="en-US" sz="2400" b="1" dirty="0"/>
              <a:t>Course Structure</a:t>
            </a:r>
            <a:endParaRPr lang="en-IN" sz="2400" b="1" dirty="0"/>
          </a:p>
          <a:p>
            <a:pPr marL="462280" indent="-462280">
              <a:buBlip>
                <a:blip r:embed="rId2">
                  <a:extLst>
                    <a:ext uri="{96DAC541-7B7A-43D3-8B79-37D633B846F1}">
                      <asvg:svgBlip xmlns:asvg="http://schemas.microsoft.com/office/drawing/2016/SVG/main" r:embed="rId3"/>
                    </a:ext>
                  </a:extLst>
                </a:blip>
              </a:buBlip>
            </a:pPr>
            <a:r>
              <a:rPr lang="en-IN" sz="2400" b="1" dirty="0"/>
              <a:t>Advantages &amp; Disadvantages</a:t>
            </a:r>
          </a:p>
          <a:p>
            <a:pPr marL="462280" indent="-462280">
              <a:buBlip>
                <a:blip r:embed="rId2">
                  <a:extLst>
                    <a:ext uri="{96DAC541-7B7A-43D3-8B79-37D633B846F1}">
                      <asvg:svgBlip xmlns:asvg="http://schemas.microsoft.com/office/drawing/2016/SVG/main" r:embed="rId3"/>
                    </a:ext>
                  </a:extLst>
                </a:blip>
              </a:buBlip>
            </a:pPr>
            <a:r>
              <a:rPr lang="en-IN" sz="2400" b="1" dirty="0"/>
              <a:t>Learning Outcomes</a:t>
            </a:r>
          </a:p>
          <a:p>
            <a:pPr marL="462280" indent="-462280">
              <a:buBlip>
                <a:blip r:embed="rId2">
                  <a:extLst>
                    <a:ext uri="{96DAC541-7B7A-43D3-8B79-37D633B846F1}">
                      <asvg:svgBlip xmlns:asvg="http://schemas.microsoft.com/office/drawing/2016/SVG/main" r:embed="rId3"/>
                    </a:ext>
                  </a:extLst>
                </a:blip>
              </a:buBlip>
            </a:pPr>
            <a:r>
              <a:rPr lang="en-IN" sz="2400" b="1" dirty="0"/>
              <a:t>Certificate</a:t>
            </a:r>
            <a:endParaRPr lang="en-US" sz="2400" b="1"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Github</a:t>
            </a:r>
            <a:r>
              <a:rPr lang="en-IN" dirty="0"/>
              <a:t> Dashboard</a:t>
            </a:r>
            <a:endParaRPr lang="en-US" dirty="0"/>
          </a:p>
        </p:txBody>
      </p:sp>
      <p:sp>
        <p:nvSpPr>
          <p:cNvPr id="3" name="Content Placeholder 2"/>
          <p:cNvSpPr>
            <a:spLocks noGrp="1"/>
          </p:cNvSpPr>
          <p:nvPr>
            <p:ph idx="1"/>
          </p:nvPr>
        </p:nvSpPr>
        <p:spPr/>
        <p:txBody>
          <a:bodyPr>
            <a:normAutofit/>
          </a:bodyPr>
          <a:lstStyle/>
          <a:p>
            <a:pPr>
              <a:lnSpc>
                <a:spcPct val="100000"/>
              </a:lnSpc>
              <a:buFont typeface="Arial" panose="020B0604020202020204" pitchFamily="34" charset="0"/>
              <a:buChar char="•"/>
            </a:pPr>
            <a:endParaRPr lang="en-IN" sz="2000" dirty="0">
              <a:ea typeface="Times New Roman" panose="02020603050405020304" pitchFamily="18" charset="0"/>
            </a:endParaRPr>
          </a:p>
          <a:p>
            <a:pPr>
              <a:buNone/>
            </a:pPr>
            <a:endParaRPr lang="en-US" dirty="0"/>
          </a:p>
        </p:txBody>
      </p:sp>
      <p:pic>
        <p:nvPicPr>
          <p:cNvPr id="5" name="Picture 4">
            <a:extLst>
              <a:ext uri="{FF2B5EF4-FFF2-40B4-BE49-F238E27FC236}">
                <a16:creationId xmlns:a16="http://schemas.microsoft.com/office/drawing/2014/main" id="{07F18815-8AD4-5080-5324-DF92E8FC8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98" y="1473055"/>
            <a:ext cx="10287000" cy="4429125"/>
          </a:xfrm>
          <a:prstGeom prst="rect">
            <a:avLst/>
          </a:prstGeom>
        </p:spPr>
      </p:pic>
    </p:spTree>
    <p:extLst>
      <p:ext uri="{BB962C8B-B14F-4D97-AF65-F5344CB8AC3E}">
        <p14:creationId xmlns:p14="http://schemas.microsoft.com/office/powerpoint/2010/main" val="2466000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7175362" cy="1673087"/>
          </a:xfrm>
          <a:prstGeom prst="rect">
            <a:avLst/>
          </a:prstGeom>
        </p:spPr>
        <p:txBody>
          <a:bodyPr wrap="none">
            <a:spAutoFit/>
          </a:bodyPr>
          <a:lstStyle/>
          <a:p>
            <a:pPr>
              <a:lnSpc>
                <a:spcPct val="107000"/>
              </a:lnSpc>
              <a:spcAft>
                <a:spcPts val="800"/>
              </a:spcAft>
            </a:pPr>
            <a:r>
              <a:rPr lang="en-US" sz="9600" b="1"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b="1" i="1"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The Main objective of the Google Android Developer course is to equip you with the skills to design, build, and deploy high-quality Android applications, preparing you for a successful career in mobile app development.</a:t>
            </a:r>
          </a:p>
          <a:p>
            <a:pPr>
              <a:buFont typeface="Arial" panose="020B0604020202020204" pitchFamily="34" charset="0"/>
              <a:buChar char="•"/>
            </a:pPr>
            <a:r>
              <a:rPr lang="en-US" sz="2400" dirty="0"/>
              <a:t>Learn to build Android apps using modern tools like Android Studio, Jetpack Compose, and Material Design.</a:t>
            </a:r>
          </a:p>
          <a:p>
            <a:pPr>
              <a:buFont typeface="Arial" panose="020B0604020202020204" pitchFamily="34" charset="0"/>
              <a:buChar char="•"/>
            </a:pPr>
            <a:r>
              <a:rPr lang="en-US" sz="2400" dirty="0"/>
              <a:t>Gain a solid understanding of Kotlin programming, essential for Android development.</a:t>
            </a:r>
          </a:p>
          <a:p>
            <a:pPr>
              <a:buFont typeface="Arial" panose="020B0604020202020204" pitchFamily="34" charset="0"/>
              <a:buChar char="•"/>
            </a:pPr>
            <a:r>
              <a:rPr lang="en-US" sz="2400" dirty="0"/>
              <a:t>Create intuitive and responsive UIs that enhance user experience.</a:t>
            </a:r>
          </a:p>
          <a:p>
            <a:pPr>
              <a:buFont typeface="Arial" panose="020B0604020202020204" pitchFamily="34" charset="0"/>
              <a:buChar char="•"/>
            </a:pPr>
            <a:r>
              <a:rPr lang="en-US" sz="2400" dirty="0"/>
              <a:t>Apply best practices in app architecture, data handling, and persistence using tools like Room and APIs.</a:t>
            </a:r>
          </a:p>
          <a:p>
            <a:pPr>
              <a:buFont typeface="Arial" panose="020B0604020202020204" pitchFamily="34" charset="0"/>
              <a:buChar char="•"/>
            </a:pPr>
            <a:r>
              <a:rPr lang="en-US" sz="2400" dirty="0"/>
              <a:t>Apply skills in real-world projects, preparing you for a professional career in Android development.</a:t>
            </a:r>
          </a:p>
          <a:p>
            <a:pPr>
              <a:buFont typeface="Arial" panose="020B0604020202020204" pitchFamily="34" charset="0"/>
              <a:buChar char="•"/>
            </a:pPr>
            <a:endParaRPr lang="en-IN" sz="2400" dirty="0"/>
          </a:p>
          <a:p>
            <a:pPr>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Android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Android is a mobile operating system developed by Google, it is used for touch screen     devices like smartphones and tablets.</a:t>
            </a:r>
          </a:p>
          <a:p>
            <a:pPr>
              <a:buFont typeface="Arial" panose="020B0604020202020204" pitchFamily="34" charset="0"/>
              <a:buChar char="•"/>
            </a:pPr>
            <a:r>
              <a:rPr lang="en-US" sz="2400" dirty="0"/>
              <a:t>It has a user-friendly interface and within the interface we can perform various tasks and it has wide range of apps and features.</a:t>
            </a:r>
          </a:p>
          <a:p>
            <a:pPr>
              <a:buFont typeface="Arial" panose="020B0604020202020204" pitchFamily="34" charset="0"/>
              <a:buChar char="•"/>
            </a:pPr>
            <a:r>
              <a:rPr lang="en-US" sz="2400" dirty="0"/>
              <a:t>As of now, Android OS is being used on 2.5 billion devices worldwide.</a:t>
            </a:r>
          </a:p>
          <a:p>
            <a:pPr>
              <a:buFont typeface="Arial" panose="020B0604020202020204" pitchFamily="34" charset="0"/>
              <a:buChar char="•"/>
            </a:pPr>
            <a:r>
              <a:rPr lang="en-US" sz="2400" dirty="0"/>
              <a:t>Android was invented by Andy Rubin, Rich Miner, Nick Sears, and Chris White, who founded Android Inc. in 2003. The company was acquired by Google in 2005, which further developed the operating system. The first commercial version, Android 1.0, was released in 2008.</a:t>
            </a:r>
          </a:p>
          <a:p>
            <a:pPr>
              <a:buFont typeface="Arial" panose="020B0604020202020204" pitchFamily="34" charset="0"/>
              <a:buChar char="•"/>
            </a:pPr>
            <a:r>
              <a:rPr lang="en-US" sz="2400" dirty="0"/>
              <a:t>The current version of Android as of 2024 is Android 14, codenamed "Upside Down Cake." It was publicly released on October 4, 2023​ (Talk Android)​.</a:t>
            </a:r>
          </a:p>
          <a:p>
            <a:pPr>
              <a:buFont typeface="Arial" panose="020B0604020202020204" pitchFamily="34" charset="0"/>
              <a:buChar char="•"/>
            </a:pPr>
            <a:endParaRPr lang="en-IN" sz="2400" dirty="0"/>
          </a:p>
          <a:p>
            <a:pPr>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970" y="5070158"/>
            <a:ext cx="3314700" cy="1381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marL="457200" lvl="1" indent="0">
              <a:buNone/>
            </a:pPr>
            <a:r>
              <a:rPr lang="en-IN" dirty="0"/>
              <a:t>Features:</a:t>
            </a:r>
          </a:p>
          <a:p>
            <a:pPr lvl="3">
              <a:buFont typeface="Arial" panose="020B0604020202020204" pitchFamily="34" charset="0"/>
              <a:buChar char="•"/>
            </a:pPr>
            <a:r>
              <a:rPr lang="en-IN" dirty="0"/>
              <a:t>Beautiful UI</a:t>
            </a:r>
          </a:p>
          <a:p>
            <a:pPr lvl="3">
              <a:buFont typeface="Arial" panose="020B0604020202020204" pitchFamily="34" charset="0"/>
              <a:buChar char="•"/>
            </a:pPr>
            <a:r>
              <a:rPr lang="en-IN" dirty="0"/>
              <a:t>Media support</a:t>
            </a:r>
          </a:p>
          <a:p>
            <a:pPr lvl="3">
              <a:buFont typeface="Arial" panose="020B0604020202020204" pitchFamily="34" charset="0"/>
              <a:buChar char="•"/>
            </a:pPr>
            <a:r>
              <a:rPr lang="en-IN" dirty="0"/>
              <a:t>Multi-tasking</a:t>
            </a:r>
          </a:p>
          <a:p>
            <a:pPr lvl="3">
              <a:buFont typeface="Arial" panose="020B0604020202020204" pitchFamily="34" charset="0"/>
              <a:buChar char="•"/>
            </a:pPr>
            <a:r>
              <a:rPr lang="en-IN" dirty="0"/>
              <a:t>Wi-Fi Direct</a:t>
            </a:r>
          </a:p>
          <a:p>
            <a:pPr marL="457200" lvl="1" indent="0">
              <a:buNone/>
            </a:pPr>
            <a:r>
              <a:rPr lang="en-IN" dirty="0"/>
              <a:t>Applications:</a:t>
            </a:r>
          </a:p>
          <a:p>
            <a:pPr marL="457200" lvl="1" indent="0">
              <a:buNone/>
            </a:pPr>
            <a:r>
              <a:rPr lang="en-IN" dirty="0"/>
              <a:t>    E-Commerce Apps:</a:t>
            </a:r>
          </a:p>
          <a:p>
            <a:pPr lvl="5"/>
            <a:r>
              <a:rPr lang="en-IN" dirty="0">
                <a:latin typeface="Times New Roman" panose="02020603050405020304" pitchFamily="18" charset="0"/>
                <a:cs typeface="Times New Roman" panose="02020603050405020304" pitchFamily="18" charset="0"/>
              </a:rPr>
              <a:t>Amazon, Flipkart</a:t>
            </a:r>
          </a:p>
          <a:p>
            <a:pPr marL="457200" lvl="1" indent="0">
              <a:buNone/>
            </a:pPr>
            <a:r>
              <a:rPr lang="en-IN" dirty="0"/>
              <a:t>    Social Media Apps:</a:t>
            </a:r>
          </a:p>
          <a:p>
            <a:pPr lvl="5"/>
            <a:r>
              <a:rPr lang="en-IN" dirty="0">
                <a:latin typeface="Times New Roman" panose="02020603050405020304" pitchFamily="18" charset="0"/>
                <a:cs typeface="Times New Roman" panose="02020603050405020304" pitchFamily="18" charset="0"/>
              </a:rPr>
              <a:t>Instagram, LinkedIn</a:t>
            </a:r>
          </a:p>
          <a:p>
            <a:pPr marL="457200" lvl="1" indent="0">
              <a:buNone/>
            </a:pPr>
            <a:r>
              <a:rPr lang="en-IN" dirty="0"/>
              <a:t>    Entertainment Apps:</a:t>
            </a:r>
          </a:p>
          <a:p>
            <a:pPr lvl="5"/>
            <a:r>
              <a:rPr lang="en-IN" dirty="0">
                <a:latin typeface="Times New Roman" panose="02020603050405020304" pitchFamily="18" charset="0"/>
                <a:cs typeface="Times New Roman" panose="02020603050405020304" pitchFamily="18" charset="0"/>
              </a:rPr>
              <a:t> Netflix, Hotstar</a:t>
            </a:r>
          </a:p>
          <a:p>
            <a:pPr marL="457200" lvl="1" indent="0">
              <a:buNone/>
            </a:pPr>
            <a:r>
              <a:rPr lang="en-IN" dirty="0"/>
              <a:t>    Productivity Apps:</a:t>
            </a:r>
          </a:p>
          <a:p>
            <a:pPr lvl="5"/>
            <a:r>
              <a:rPr lang="en-IN" dirty="0">
                <a:latin typeface="Times New Roman" panose="02020603050405020304" pitchFamily="18" charset="0"/>
                <a:cs typeface="Times New Roman" panose="02020603050405020304" pitchFamily="18" charset="0"/>
              </a:rPr>
              <a:t> Google docs, Microsoft Teams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657" y="1666498"/>
            <a:ext cx="3676650" cy="3790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5" name="Content Placeholder 4"/>
          <p:cNvSpPr>
            <a:spLocks noGrp="1"/>
          </p:cNvSpPr>
          <p:nvPr>
            <p:ph idx="1"/>
          </p:nvPr>
        </p:nvSpPr>
        <p:spPr/>
        <p:txBody>
          <a:bodyPr>
            <a:normAutofit/>
          </a:bodyPr>
          <a:lstStyle/>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1: Your first Android app</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2: Building app UI</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3: Display lists and use Material Design</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4: Navigation and app architecture</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5: Connect to the internet</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6:Data Persistence</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7: Views and Compose</a:t>
            </a: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Unit-1: Your First Android App </a:t>
            </a:r>
          </a:p>
        </p:txBody>
      </p:sp>
      <p:sp>
        <p:nvSpPr>
          <p:cNvPr id="3" name="Content Placeholder 2"/>
          <p:cNvSpPr>
            <a:spLocks noGrp="1"/>
          </p:cNvSpPr>
          <p:nvPr>
            <p:ph idx="1"/>
          </p:nvPr>
        </p:nvSpPr>
        <p:spPr/>
        <p:txBody>
          <a:bodyPr>
            <a:normAutofit/>
          </a:bodyPr>
          <a:lstStyle/>
          <a:p>
            <a:pPr marL="0" indent="0">
              <a:buNone/>
            </a:pPr>
            <a:r>
              <a:rPr lang="en-US" dirty="0"/>
              <a:t>Introduction to Kotlin:</a:t>
            </a:r>
          </a:p>
          <a:p>
            <a:pPr>
              <a:buFont typeface="Arial" panose="020B0604020202020204" pitchFamily="34" charset="0"/>
              <a:buChar char="•"/>
            </a:pPr>
            <a:r>
              <a:rPr lang="en-US" sz="2400" dirty="0"/>
              <a:t>Kotlin is a modern, statically typed programming language that runs on the Java Virtual Machine (JVM) and can also be compiled to JavaScript or native code. It was Announced by JetBrains in 2011.</a:t>
            </a:r>
          </a:p>
          <a:p>
            <a:pPr>
              <a:buFont typeface="Arial" panose="020B0604020202020204" pitchFamily="34" charset="0"/>
              <a:buChar char="•"/>
            </a:pPr>
            <a:r>
              <a:rPr lang="en-US" sz="2400" dirty="0"/>
              <a:t>In 2016 first stable release and in 2019 Google named and preferred Kotlin language for App development over Java.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913" y="3344159"/>
            <a:ext cx="6138617" cy="261132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 y="3535052"/>
            <a:ext cx="5201237" cy="29571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marL="457200" indent="-457200">
              <a:buNone/>
            </a:pPr>
            <a:r>
              <a:rPr lang="en-US" sz="2000" b="1" dirty="0"/>
              <a:t>Setup Android Studio and Build a Basic Layout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1458847"/>
            <a:ext cx="11114203" cy="5183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2 :Building App UI</a:t>
            </a:r>
            <a:endParaRPr lang="en-US" dirty="0"/>
          </a:p>
        </p:txBody>
      </p:sp>
      <p:sp>
        <p:nvSpPr>
          <p:cNvPr id="5" name="Content Placeholder 4"/>
          <p:cNvSpPr>
            <a:spLocks noGrp="1"/>
          </p:cNvSpPr>
          <p:nvPr>
            <p:ph idx="1"/>
          </p:nvPr>
        </p:nvSpPr>
        <p:spPr/>
        <p:txBody>
          <a:bodyPr>
            <a:normAutofit/>
          </a:bodyPr>
          <a:lstStyle/>
          <a:p>
            <a:pPr marL="0" indent="0">
              <a:buNone/>
            </a:pPr>
            <a:r>
              <a:rPr lang="en-US" sz="2400" b="1" dirty="0"/>
              <a:t>Kotlin Fundamentals:</a:t>
            </a:r>
          </a:p>
          <a:p>
            <a:pPr>
              <a:buFont typeface="Arial" panose="020B0604020202020204" pitchFamily="34" charset="0"/>
              <a:buChar char="•"/>
            </a:pPr>
            <a:r>
              <a:rPr lang="en-US" sz="2400" dirty="0"/>
              <a:t>In Kotlin language the fundamentals contain conditional statements, looping statements, classes and objects, nullability, lambda expressions.</a:t>
            </a:r>
          </a:p>
          <a:p>
            <a:pPr>
              <a:buFont typeface="Arial" panose="020B0604020202020204" pitchFamily="34" charset="0"/>
              <a:buChar char="•"/>
            </a:pPr>
            <a:r>
              <a:rPr lang="en-US" sz="2400" dirty="0"/>
              <a:t>This language is interoperable with java.</a:t>
            </a:r>
          </a:p>
          <a:p>
            <a:pPr marL="0" indent="0">
              <a:buNone/>
            </a:pPr>
            <a:r>
              <a:rPr lang="en-US" sz="2400" b="1" dirty="0"/>
              <a:t>Add a button to an app:</a:t>
            </a:r>
          </a:p>
          <a:p>
            <a:pPr>
              <a:buFont typeface="Arial" panose="020B0604020202020204" pitchFamily="34" charset="0"/>
              <a:buChar char="•"/>
            </a:pPr>
            <a:r>
              <a:rPr lang="en-US" sz="2400" dirty="0"/>
              <a:t>To add a button to an app click on the ‘button’ and enter then a button is added.</a:t>
            </a:r>
          </a:p>
          <a:p>
            <a:pPr marL="0" indent="0">
              <a:buNone/>
            </a:pPr>
            <a:endParaRPr lang="en-US" sz="24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585" y="3667027"/>
            <a:ext cx="6096528" cy="274320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1574</Words>
  <Application>Microsoft Office PowerPoint</Application>
  <PresentationFormat>Widescreen</PresentationFormat>
  <Paragraphs>152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 New Roman</vt:lpstr>
      <vt:lpstr>Wingdings</vt:lpstr>
      <vt:lpstr>Custom Design</vt:lpstr>
      <vt:lpstr>PowerPoint Presentation</vt:lpstr>
      <vt:lpstr>Contents</vt:lpstr>
      <vt:lpstr>Course Objective</vt:lpstr>
      <vt:lpstr>Introduction to Android</vt:lpstr>
      <vt:lpstr>Contd..</vt:lpstr>
      <vt:lpstr>Course Structure</vt:lpstr>
      <vt:lpstr>Unit-1: Your First Android App </vt:lpstr>
      <vt:lpstr>Contd..</vt:lpstr>
      <vt:lpstr>Unit 2 :Building App UI</vt:lpstr>
      <vt:lpstr>Unit 3: Display Lists &amp; use Material Design</vt:lpstr>
      <vt:lpstr>Unit 4: Navigation and App Architecture</vt:lpstr>
      <vt:lpstr>Contd..</vt:lpstr>
      <vt:lpstr>UNIT 5: Connect to Internet</vt:lpstr>
      <vt:lpstr>Unit 6: Data Persistence</vt:lpstr>
      <vt:lpstr>Contd…</vt:lpstr>
      <vt:lpstr>Unit 7: Views and Compose …</vt:lpstr>
      <vt:lpstr>Advantages &amp; Disadvantages</vt:lpstr>
      <vt:lpstr>Learning Outcomes</vt:lpstr>
      <vt:lpstr>Certificate</vt:lpstr>
      <vt:lpstr>Github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Admin</cp:lastModifiedBy>
  <cp:revision>259</cp:revision>
  <dcterms:created xsi:type="dcterms:W3CDTF">2019-06-11T05:35:00Z</dcterms:created>
  <dcterms:modified xsi:type="dcterms:W3CDTF">2024-10-30T02:28:08Z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4325B9AA12A54B93B842E55E90AEE896_13</vt:lpwstr>
  </property>
  <property fmtid="{D5CDD505-2E9C-101B-9397-08002B2CF9AE}" pid="3" name="KSOProductBuildVer">
    <vt:lpwstr>1033-12.2.0.18283</vt:lpwstr>
  </property>
</Properties>
</file>