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V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2E57-2B69-353F-A22A-86294B840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AFAB29-67B6-A429-2BC3-67E92F1E8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0AE14-C7BE-C8E9-7483-B5CBA2F5B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4BDF-CDFC-43CF-9749-F5BDF3A4B4BE}" type="datetimeFigureOut">
              <a:rPr lang="en-VI" smtClean="0"/>
              <a:t>9/17/2025</a:t>
            </a:fld>
            <a:endParaRPr lang="en-V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79980-B694-FC5F-3CAC-02A00B44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F6B3E-E226-DE4F-C67C-F8146A0D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8122-FAB8-4C4B-98DD-2AA7CC77821B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138037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8D24-3813-BDCB-B3C8-D502C06C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3EC89-6C6E-C236-976D-01539DF6B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0429A-0CC5-BC2A-1ED0-076DCAD6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4BDF-CDFC-43CF-9749-F5BDF3A4B4BE}" type="datetimeFigureOut">
              <a:rPr lang="en-VI" smtClean="0"/>
              <a:t>9/17/2025</a:t>
            </a:fld>
            <a:endParaRPr lang="en-V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4ECC8-A142-6EA4-8790-A8345A28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2D6D1-380E-58CE-7FAA-B4714DF7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8122-FAB8-4C4B-98DD-2AA7CC77821B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19103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28746-0CE2-8D77-4ECC-DFA00792A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AEACB-B0AF-BEDF-DD51-EA3CE5D4E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7F64B-61AC-1BB7-F48D-3AD4CF92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4BDF-CDFC-43CF-9749-F5BDF3A4B4BE}" type="datetimeFigureOut">
              <a:rPr lang="en-VI" smtClean="0"/>
              <a:t>9/17/2025</a:t>
            </a:fld>
            <a:endParaRPr lang="en-V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36182-537F-5F8E-F7EA-EB3C675B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FCDC2-8C50-EEFF-FA4D-DB466228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8122-FAB8-4C4B-98DD-2AA7CC77821B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314453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54EF-4D06-6A72-487C-37460698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8DF8-7E4B-B21C-BD5C-D0EF4CDC9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CDD6E-EE1F-52E7-C8AC-BF9E9889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4BDF-CDFC-43CF-9749-F5BDF3A4B4BE}" type="datetimeFigureOut">
              <a:rPr lang="en-VI" smtClean="0"/>
              <a:t>9/17/2025</a:t>
            </a:fld>
            <a:endParaRPr lang="en-V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42881-7E6E-07B0-A240-F788D0927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1CC55-9624-1601-662E-ED8D1975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8122-FAB8-4C4B-98DD-2AA7CC77821B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313494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426A4-9FAF-38D3-9F7F-BF834B2D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1076B-21E4-B788-3761-6D65B8611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4517D-80AA-2814-224A-32858CE0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4BDF-CDFC-43CF-9749-F5BDF3A4B4BE}" type="datetimeFigureOut">
              <a:rPr lang="en-VI" smtClean="0"/>
              <a:t>9/17/2025</a:t>
            </a:fld>
            <a:endParaRPr lang="en-V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0C3EA-3EA2-7144-8E72-FDAF3D59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53096-6A46-D0B5-FF3D-E2A3B481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8122-FAB8-4C4B-98DD-2AA7CC77821B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365359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9281-9A84-FEAE-73F1-4B7E4D88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551EB-BC80-316B-64F4-754E38450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20F3E-BB26-35A6-1D09-CE65BC3BA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E8188-D3BF-5DDB-6DB9-1A174AC2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4BDF-CDFC-43CF-9749-F5BDF3A4B4BE}" type="datetimeFigureOut">
              <a:rPr lang="en-VI" smtClean="0"/>
              <a:t>9/17/2025</a:t>
            </a:fld>
            <a:endParaRPr lang="en-V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4FFA5-9CC2-AD97-F947-12C271DD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08812-FF8D-4CEA-3789-13A6CA5F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8122-FAB8-4C4B-98DD-2AA7CC77821B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402002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7F3CF-C93A-9D99-CA66-D1B83BB7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C22E8-2D21-C30C-9D58-ED362BC1E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FC66A-F03C-B145-9CEF-CA5638133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97975-60C3-152B-DA67-5B4FBC4A6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8A7A4B-4DFD-D2F3-8F6C-7A7798608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850D7-ABF4-B9CB-E4D0-48CADA5B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4BDF-CDFC-43CF-9749-F5BDF3A4B4BE}" type="datetimeFigureOut">
              <a:rPr lang="en-VI" smtClean="0"/>
              <a:t>9/17/2025</a:t>
            </a:fld>
            <a:endParaRPr lang="en-V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6C8AE-B42D-2893-EB75-141C3D68B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CFE4AA-A48A-AB34-221C-8E945EA6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8122-FAB8-4C4B-98DD-2AA7CC77821B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240176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354F-D86F-064E-4233-EA00D986C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DC84D4-F4B5-85DB-F97A-6A205D5BE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4BDF-CDFC-43CF-9749-F5BDF3A4B4BE}" type="datetimeFigureOut">
              <a:rPr lang="en-VI" smtClean="0"/>
              <a:t>9/17/2025</a:t>
            </a:fld>
            <a:endParaRPr lang="en-V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E7F58-AA74-C49A-0D83-BE5448F7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CB4FD-6C33-DDE4-E1BE-40BAECB2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8122-FAB8-4C4B-98DD-2AA7CC77821B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138456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16159E-27B3-8552-AC02-E54A4BF6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4BDF-CDFC-43CF-9749-F5BDF3A4B4BE}" type="datetimeFigureOut">
              <a:rPr lang="en-VI" smtClean="0"/>
              <a:t>9/17/2025</a:t>
            </a:fld>
            <a:endParaRPr lang="en-V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192AE-CEB2-EDB1-76DD-B8F415FB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25A4B-D9A6-8DEF-2C47-22276F3B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8122-FAB8-4C4B-98DD-2AA7CC77821B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159946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E3F3-EC6D-D3D7-7A9C-05C35B48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10E5C-556F-5466-6865-7C4F6AABC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E83E4-161C-BFDF-1097-C59DCF6A6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3B6BF-4C8F-5524-DAD5-A06659D1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4BDF-CDFC-43CF-9749-F5BDF3A4B4BE}" type="datetimeFigureOut">
              <a:rPr lang="en-VI" smtClean="0"/>
              <a:t>9/17/2025</a:t>
            </a:fld>
            <a:endParaRPr lang="en-V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C008C-FB90-AFC2-0048-5CE6EA92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4B8EC-EC36-E660-4294-E0F3374F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8122-FAB8-4C4B-98DD-2AA7CC77821B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123568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05FF-93A1-1637-A91F-1EDCB4FB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FD2B5-279B-B572-1885-B453315DF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3F52C-A1EE-3B20-0F87-C06939C65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D448F-9DBB-C604-41A0-C41FCD8E7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64BDF-CDFC-43CF-9749-F5BDF3A4B4BE}" type="datetimeFigureOut">
              <a:rPr lang="en-VI" smtClean="0"/>
              <a:t>9/17/2025</a:t>
            </a:fld>
            <a:endParaRPr lang="en-V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81826-6EC3-C0B9-4566-21CDEDE4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6313D-65BB-F11A-83EC-9BE9D9D9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38122-FAB8-4C4B-98DD-2AA7CC77821B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343194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F5F73-4B93-03DF-48B8-13377ABB9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CDC60-6703-23F4-B606-1E4E71CEA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73034-F46C-02FE-75D4-1A1DBDA02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C64BDF-CDFC-43CF-9749-F5BDF3A4B4BE}" type="datetimeFigureOut">
              <a:rPr lang="en-VI" smtClean="0"/>
              <a:t>9/17/2025</a:t>
            </a:fld>
            <a:endParaRPr lang="en-V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48EA4-5B47-9DD4-8387-3139004A9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V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07667-3950-6786-D742-8FD5DC36D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038122-FAB8-4C4B-98DD-2AA7CC77821B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191876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96E988-EC5A-60D1-2231-49C423A309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BI Report Demo</a:t>
            </a:r>
            <a:endParaRPr lang="en-VI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9AA21C9-BC3F-A799-E9F8-148203992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By – Rashmi Raju Koparde</a:t>
            </a:r>
            <a:endParaRPr lang="en-VI" dirty="0"/>
          </a:p>
        </p:txBody>
      </p:sp>
    </p:spTree>
    <p:extLst>
      <p:ext uri="{BB962C8B-B14F-4D97-AF65-F5344CB8AC3E}">
        <p14:creationId xmlns:p14="http://schemas.microsoft.com/office/powerpoint/2010/main" val="3380451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DC61-6A70-CBA1-926E-7C812455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Performance </a:t>
            </a:r>
            <a:r>
              <a:rPr lang="de-DE" dirty="0" err="1"/>
              <a:t>Indicators</a:t>
            </a:r>
            <a:endParaRPr lang="en-VI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22E766-56A8-DFFB-B92D-5225D50C89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481614"/>
              </p:ext>
            </p:extLst>
          </p:nvPr>
        </p:nvGraphicFramePr>
        <p:xfrm>
          <a:off x="838200" y="1539875"/>
          <a:ext cx="10515597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697">
                  <a:extLst>
                    <a:ext uri="{9D8B030D-6E8A-4147-A177-3AD203B41FA5}">
                      <a16:colId xmlns:a16="http://schemas.microsoft.com/office/drawing/2014/main" val="2318003280"/>
                    </a:ext>
                  </a:extLst>
                </a:gridCol>
                <a:gridCol w="3460955">
                  <a:extLst>
                    <a:ext uri="{9D8B030D-6E8A-4147-A177-3AD203B41FA5}">
                      <a16:colId xmlns:a16="http://schemas.microsoft.com/office/drawing/2014/main" val="1911627659"/>
                    </a:ext>
                  </a:extLst>
                </a:gridCol>
                <a:gridCol w="5424945">
                  <a:extLst>
                    <a:ext uri="{9D8B030D-6E8A-4147-A177-3AD203B41FA5}">
                      <a16:colId xmlns:a16="http://schemas.microsoft.com/office/drawing/2014/main" val="374866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KPI</a:t>
                      </a:r>
                      <a:endParaRPr lang="en-V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Formula</a:t>
                      </a:r>
                      <a:endParaRPr lang="en-V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Reason</a:t>
                      </a:r>
                      <a:endParaRPr lang="en-V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265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effectLst/>
                        </a:rPr>
                        <a:t>Total Sales</a:t>
                      </a:r>
                      <a:endParaRPr lang="en-IN" sz="1200" dirty="0">
                        <a:effectLst/>
                      </a:endParaRP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effectLst/>
                        </a:rPr>
                        <a:t>SUM(Sales)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effectLst/>
                        </a:rPr>
                        <a:t>Essential for understanding the total sales of  division's market.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5069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effectLst/>
                        </a:rPr>
                        <a:t>Total Profit</a:t>
                      </a:r>
                      <a:endParaRPr lang="en-IN" sz="1200" dirty="0">
                        <a:effectLst/>
                      </a:endParaRP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effectLst/>
                        </a:rPr>
                        <a:t>SUM(Profit)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effectLst/>
                        </a:rPr>
                        <a:t>Essential for understanding the total profit of  division's market.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618023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effectLst/>
                        </a:rPr>
                        <a:t>Profit Margin</a:t>
                      </a:r>
                      <a:endParaRPr lang="en-IN" sz="1200" dirty="0">
                        <a:effectLst/>
                      </a:endParaRP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effectLst/>
                        </a:rPr>
                        <a:t>SUM(Profit) / SUM(Sales)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effectLst/>
                        </a:rPr>
                        <a:t>Provides context to profit by showing efficiency. A high sales figure with a low or negative margin is a critical warning sign.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510598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effectLst/>
                        </a:rPr>
                        <a:t>Total Loss</a:t>
                      </a: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effectLst/>
                        </a:rPr>
                        <a:t>SUM(Negative Profit)</a:t>
                      </a:r>
                    </a:p>
                    <a:p>
                      <a:pPr>
                        <a:buNone/>
                      </a:pPr>
                      <a:endParaRPr lang="en-IN" sz="12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Essential for understanding the total loss of  division's market.</a:t>
                      </a:r>
                    </a:p>
                    <a:p>
                      <a:pPr>
                        <a:buNone/>
                      </a:pP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109924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effectLst/>
                        </a:rPr>
                        <a:t>Average Order Value (AOV)</a:t>
                      </a: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effectLst/>
                        </a:rPr>
                        <a:t>SUM(Total Sales)/ SUM(Total No. Orders)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Measures the quality of sales transactions, not just the quantity</a:t>
                      </a:r>
                      <a:endParaRPr lang="en-US" sz="1200" b="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90392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>
                          <a:effectLst/>
                        </a:rPr>
                        <a:t>Return on Investment (ROI) per Order</a:t>
                      </a:r>
                      <a:endParaRPr lang="en-US" sz="1200" dirty="0">
                        <a:effectLst/>
                      </a:endParaRP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effectLst/>
                        </a:rPr>
                        <a:t>SUM(Profit) / COUNTROWS(Orders)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effectLst/>
                        </a:rPr>
                        <a:t>Measures the average profitability of each transaction. Helps identify if the business is driven by many small orders or fewer, larger ones.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287329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effectLst/>
                        </a:rPr>
                        <a:t>Sales/ Profit per Timeframe, Region, Category, sub-category, Discount, State</a:t>
                      </a:r>
                      <a:endParaRPr lang="en-IN" sz="1200" dirty="0">
                        <a:effectLst/>
                      </a:endParaRP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SUM(Sales) (Sliced by dimension)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effectLst/>
                        </a:rPr>
                        <a:t>Identifies top-performing and underperforming regions and product categories. Crucial for strategic resource allocation and marketing.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64588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effectLst/>
                        </a:rPr>
                        <a:t>Repeat Customer Rate</a:t>
                      </a:r>
                      <a:endParaRPr lang="en-IN" sz="1200" dirty="0">
                        <a:effectLst/>
                      </a:endParaRP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effectLst/>
                        </a:rPr>
                        <a:t>Repeat Customer / Total Customer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effectLst/>
                        </a:rPr>
                        <a:t>This is a leading indicator of long-term health and customer satisfaction. </a:t>
                      </a:r>
                    </a:p>
                    <a:p>
                      <a:pPr>
                        <a:buNone/>
                      </a:pP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378270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28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AA08CA-CDA2-804C-03A5-1CB909A15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457670"/>
              </p:ext>
            </p:extLst>
          </p:nvPr>
        </p:nvGraphicFramePr>
        <p:xfrm>
          <a:off x="494890" y="866166"/>
          <a:ext cx="11202220" cy="5476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052">
                  <a:extLst>
                    <a:ext uri="{9D8B030D-6E8A-4147-A177-3AD203B41FA5}">
                      <a16:colId xmlns:a16="http://schemas.microsoft.com/office/drawing/2014/main" val="2788883742"/>
                    </a:ext>
                  </a:extLst>
                </a:gridCol>
                <a:gridCol w="9134168">
                  <a:extLst>
                    <a:ext uri="{9D8B030D-6E8A-4147-A177-3AD203B41FA5}">
                      <a16:colId xmlns:a16="http://schemas.microsoft.com/office/drawing/2014/main" val="2585246668"/>
                    </a:ext>
                  </a:extLst>
                </a:gridCol>
              </a:tblGrid>
              <a:tr h="58161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effectLst/>
                        </a:rPr>
                        <a:t>Design Choice</a:t>
                      </a: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How it Assists in Decision-Making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018927039"/>
                  </a:ext>
                </a:extLst>
              </a:tr>
              <a:tr h="7831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effectLst/>
                        </a:rPr>
                        <a:t>Single-Page Dashboard</a:t>
                      </a:r>
                      <a:endParaRPr lang="en-IN" sz="1200">
                        <a:effectLst/>
                      </a:endParaRP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effectLst/>
                        </a:rPr>
                        <a:t>Provides a </a:t>
                      </a:r>
                      <a:r>
                        <a:rPr lang="en-US" sz="1200" b="1" dirty="0">
                          <a:effectLst/>
                        </a:rPr>
                        <a:t>unified, at-a-glance view</a:t>
                      </a:r>
                      <a:r>
                        <a:rPr lang="en-US" sz="1200" dirty="0">
                          <a:effectLst/>
                        </a:rPr>
                        <a:t> of the entire division's performance. Managers can quickly grasp the overall situation without navigating multiple pages, saving time and reducing complexity.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120461617"/>
                  </a:ext>
                </a:extLst>
              </a:tr>
              <a:tr h="5211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effectLst/>
                        </a:rPr>
                        <a:t>Top-Level KPI Cards</a:t>
                      </a:r>
                      <a:endParaRPr lang="en-IN" sz="1200">
                        <a:effectLst/>
                      </a:endParaRP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effectLst/>
                        </a:rPr>
                        <a:t>Offers an </a:t>
                      </a:r>
                      <a:r>
                        <a:rPr lang="en-US" sz="1200" b="1" dirty="0">
                          <a:effectLst/>
                        </a:rPr>
                        <a:t>immediate performance summary</a:t>
                      </a:r>
                      <a:r>
                        <a:rPr lang="en-US" sz="1200" dirty="0">
                          <a:effectLst/>
                        </a:rPr>
                        <a:t>. A leader can see in seconds if the division is profitable (Total Profit), efficient (Profit Margin).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13417728"/>
                  </a:ext>
                </a:extLst>
              </a:tr>
              <a:tr h="7865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effectLst/>
                        </a:rPr>
                        <a:t>Interactive Slicers and Filters</a:t>
                      </a:r>
                      <a:endParaRPr lang="en-IN" sz="1200" dirty="0">
                        <a:effectLst/>
                      </a:endParaRP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effectLst/>
                        </a:rPr>
                        <a:t>Empowers Managers to </a:t>
                      </a:r>
                      <a:r>
                        <a:rPr lang="en-US" sz="1200" b="1" dirty="0">
                          <a:effectLst/>
                        </a:rPr>
                        <a:t>conduct their own analysis</a:t>
                      </a:r>
                      <a:r>
                        <a:rPr lang="en-US" sz="1200" dirty="0">
                          <a:effectLst/>
                        </a:rPr>
                        <a:t>. The VP of Sales can filter to "West Region" and "Technology" to see how that specific segment is performing, enabling root-cause analysis without needing a new report.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633674102"/>
                  </a:ext>
                </a:extLst>
              </a:tr>
              <a:tr h="7865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>
                          <a:effectLst/>
                        </a:rPr>
                        <a:t>Stacked Bar Chart: Sales by Timeframe and State</a:t>
                      </a:r>
                      <a:endParaRPr lang="en-US" sz="1200" dirty="0">
                        <a:effectLst/>
                      </a:endParaRP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>
                          <a:effectLst/>
                        </a:rPr>
                        <a:t>This is a workhorse visual for comparative analysis.</a:t>
                      </a:r>
                      <a:r>
                        <a:rPr lang="en-US" sz="1200" dirty="0">
                          <a:effectLst/>
                        </a:rPr>
                        <a:t> It simultaneously answers two critical questions: 1) "How are sales trending over time?" and 2) "Which states are the primary drivers of that performance in each period?" This allows managers to quickly identify seasonal trends, state-specific anomalies, and the relative contribution of each state to the regional total, enabling targeted performance reviews and resource allocation.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256515031"/>
                  </a:ext>
                </a:extLst>
              </a:tr>
              <a:tr h="5054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>
                          <a:effectLst/>
                        </a:rPr>
                        <a:t>Pie/Donut Chart: Sales by Region/Category</a:t>
                      </a:r>
                      <a:endParaRPr lang="en-US" sz="1200" dirty="0">
                        <a:effectLst/>
                      </a:endParaRP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>
                          <a:effectLst/>
                        </a:rPr>
                        <a:t>Provides an immediate, intuitive understanding of market composition.</a:t>
                      </a:r>
                      <a:r>
                        <a:rPr lang="en-US" sz="1200" dirty="0">
                          <a:effectLst/>
                        </a:rPr>
                        <a:t> Stakeholders can instantly see the largest contributing regions or product categories to overall sales. This allows for quick, high-level strategic decisions about where to focus resources, without getting lost in detailed numbers.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715380354"/>
                  </a:ext>
                </a:extLst>
              </a:tr>
              <a:tr h="5054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 err="1">
                          <a:effectLst/>
                        </a:rPr>
                        <a:t>Treemap</a:t>
                      </a:r>
                      <a:r>
                        <a:rPr lang="en-US" sz="1200" b="1" dirty="0">
                          <a:effectLst/>
                        </a:rPr>
                        <a:t> for Profit by Sub-Category</a:t>
                      </a:r>
                      <a:endParaRPr lang="en-US" sz="1200" dirty="0">
                        <a:effectLst/>
                      </a:endParaRP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effectLst/>
                        </a:rPr>
                        <a:t>Uses pre-attentive attributes (size and color) to </a:t>
                      </a:r>
                      <a:r>
                        <a:rPr lang="en-US" sz="1200" b="1" dirty="0">
                          <a:effectLst/>
                        </a:rPr>
                        <a:t>instantly highlight the best and worst performers</a:t>
                      </a:r>
                      <a:r>
                        <a:rPr lang="en-US" sz="1200" dirty="0">
                          <a:effectLst/>
                        </a:rPr>
                        <a:t>. The Head of Product can immediately see which product lines to invest in and which to review or discontinue.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17190283"/>
                  </a:ext>
                </a:extLst>
              </a:tr>
              <a:tr h="5054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>
                          <a:effectLst/>
                        </a:rPr>
                        <a:t>Line Chart: Discount Impact Analysis</a:t>
                      </a:r>
                      <a:endParaRPr lang="en-US" sz="1200" dirty="0">
                        <a:effectLst/>
                      </a:endParaRP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>
                          <a:effectLst/>
                        </a:rPr>
                        <a:t>Reveals the crucial relationship between pricing strategy and financial outcomes.</a:t>
                      </a:r>
                      <a:r>
                        <a:rPr lang="en-US" sz="1200" dirty="0">
                          <a:effectLst/>
                        </a:rPr>
                        <a:t> This chart is essential for answering the core question: "Are our discounts driving enough sales volume to justify the reduced profit margin?" Decision-makers can use this to identify the optimal discount level that maximizes profit, not just sales volume.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9953647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C5BED38-DC15-9365-B6E2-2D530A4E40C8}"/>
              </a:ext>
            </a:extLst>
          </p:cNvPr>
          <p:cNvSpPr txBox="1"/>
          <p:nvPr/>
        </p:nvSpPr>
        <p:spPr>
          <a:xfrm>
            <a:off x="1268360" y="226142"/>
            <a:ext cx="9340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Design choices and how they will assist in decision-making</a:t>
            </a:r>
            <a:endParaRPr lang="en-VI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9719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423F-DF9B-7A11-1F53-FF7E7DB8F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062"/>
          </a:xfrm>
        </p:spPr>
        <p:txBody>
          <a:bodyPr>
            <a:normAutofit/>
          </a:bodyPr>
          <a:lstStyle/>
          <a:p>
            <a:r>
              <a:rPr lang="de-DE" dirty="0"/>
              <a:t>Data Model</a:t>
            </a:r>
            <a:endParaRPr lang="en-VI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1DEE87-6C68-B233-385F-0B3F47270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305" y="1514924"/>
            <a:ext cx="5639289" cy="33759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F75214-B26E-E90B-9AE8-8696D5114539}"/>
              </a:ext>
            </a:extLst>
          </p:cNvPr>
          <p:cNvSpPr txBox="1"/>
          <p:nvPr/>
        </p:nvSpPr>
        <p:spPr>
          <a:xfrm>
            <a:off x="371789" y="1514924"/>
            <a:ext cx="57930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VI" sz="1200" dirty="0"/>
              <a:t>We have built a</a:t>
            </a:r>
            <a:r>
              <a:rPr lang="de-DE" sz="1200" dirty="0"/>
              <a:t> Star Schema</a:t>
            </a:r>
            <a:r>
              <a:rPr lang="en-VI" sz="1200" dirty="0"/>
              <a:t>, which is the industry-standard data model for analytics and reporting. This design ensures high performance, accuracy, and ease of use for the end-users.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VI" sz="1200" dirty="0"/>
              <a:t>The model consists of:</a:t>
            </a:r>
          </a:p>
          <a:p>
            <a:pPr marL="628650" lvl="1" indent="-1714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VI" sz="1200" dirty="0"/>
              <a:t>One Fact Table (</a:t>
            </a:r>
            <a:r>
              <a:rPr lang="de-DE" sz="1200" dirty="0" err="1"/>
              <a:t>FactSales</a:t>
            </a:r>
            <a:r>
              <a:rPr lang="en-VI" sz="1200" dirty="0"/>
              <a:t>): The central table containing all the transactional data.</a:t>
            </a:r>
          </a:p>
          <a:p>
            <a:pPr marL="628650" lvl="1" indent="-1714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VI" sz="1200" dirty="0"/>
              <a:t>Four Dimension Tables (</a:t>
            </a:r>
            <a:r>
              <a:rPr lang="de-DE" sz="1200" dirty="0" err="1"/>
              <a:t>DimProducts</a:t>
            </a:r>
            <a:r>
              <a:rPr lang="en-VI" sz="1200" dirty="0"/>
              <a:t>,</a:t>
            </a:r>
            <a:r>
              <a:rPr lang="de-DE" sz="1200" dirty="0"/>
              <a:t> </a:t>
            </a:r>
            <a:r>
              <a:rPr lang="de-DE" sz="1200" dirty="0" err="1"/>
              <a:t>DimCustomers</a:t>
            </a:r>
            <a:r>
              <a:rPr lang="en-VI" sz="1200" dirty="0"/>
              <a:t>,</a:t>
            </a:r>
            <a:r>
              <a:rPr lang="de-DE" sz="1200" dirty="0"/>
              <a:t> </a:t>
            </a:r>
            <a:r>
              <a:rPr lang="de-DE" sz="1200" dirty="0" err="1"/>
              <a:t>DimGeography</a:t>
            </a:r>
            <a:r>
              <a:rPr lang="en-VI" sz="1200" dirty="0"/>
              <a:t>,</a:t>
            </a:r>
            <a:r>
              <a:rPr lang="de-DE" sz="1200" dirty="0"/>
              <a:t> </a:t>
            </a:r>
            <a:r>
              <a:rPr lang="de-DE" sz="1200" dirty="0" err="1"/>
              <a:t>DimCalendar</a:t>
            </a:r>
            <a:r>
              <a:rPr lang="en-VI" sz="1200" dirty="0"/>
              <a:t>): These tables describe the fact</a:t>
            </a:r>
            <a:r>
              <a:rPr lang="de-DE" sz="1200" dirty="0"/>
              <a:t>s.</a:t>
            </a:r>
            <a:endParaRPr lang="en-VI" sz="1200" dirty="0"/>
          </a:p>
          <a:p>
            <a:pPr marL="628650" lvl="1" indent="-1714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VI" sz="1200" dirty="0"/>
              <a:t>One Bridge Table (</a:t>
            </a:r>
            <a:r>
              <a:rPr lang="de-DE" sz="1200" dirty="0" err="1"/>
              <a:t>DimStateInfo</a:t>
            </a:r>
            <a:r>
              <a:rPr lang="en-VI" sz="1200" dirty="0"/>
              <a:t>): This table connects the geography data to the organization's management structure.</a:t>
            </a:r>
            <a:endParaRPr lang="de-DE" sz="1200" dirty="0"/>
          </a:p>
          <a:p>
            <a:pPr marL="628650" lvl="1" indent="-1714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 err="1"/>
              <a:t>Our</a:t>
            </a:r>
            <a:r>
              <a:rPr lang="de-DE" sz="1200" dirty="0"/>
              <a:t> </a:t>
            </a:r>
            <a:r>
              <a:rPr lang="de-DE" sz="1200" dirty="0" err="1"/>
              <a:t>model</a:t>
            </a:r>
            <a:r>
              <a:rPr lang="de-DE" sz="1200" dirty="0"/>
              <a:t> </a:t>
            </a:r>
            <a:r>
              <a:rPr lang="de-DE" sz="1200" dirty="0" err="1"/>
              <a:t>ensures</a:t>
            </a:r>
            <a:r>
              <a:rPr lang="de-DE" sz="1200" dirty="0"/>
              <a:t> </a:t>
            </a:r>
            <a:r>
              <a:rPr lang="de-DE" sz="1200" dirty="0" err="1"/>
              <a:t>performance</a:t>
            </a:r>
            <a:r>
              <a:rPr lang="de-DE" sz="1200" dirty="0"/>
              <a:t>, </a:t>
            </a:r>
            <a:r>
              <a:rPr lang="de-DE" sz="1200" dirty="0" err="1"/>
              <a:t>accuracy</a:t>
            </a:r>
            <a:r>
              <a:rPr lang="de-DE" sz="1200" dirty="0"/>
              <a:t>, </a:t>
            </a:r>
            <a:r>
              <a:rPr lang="de-DE" sz="1200" dirty="0" err="1"/>
              <a:t>simplicity</a:t>
            </a:r>
            <a:r>
              <a:rPr lang="de-DE" sz="1200" dirty="0"/>
              <a:t> and </a:t>
            </a:r>
            <a:r>
              <a:rPr lang="de-DE" sz="1200" dirty="0" err="1"/>
              <a:t>security</a:t>
            </a:r>
            <a:r>
              <a:rPr lang="de-DE" sz="1200" dirty="0"/>
              <a:t>.</a:t>
            </a:r>
          </a:p>
          <a:p>
            <a:pPr marL="628650" lvl="1" indent="-171450" font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/>
              <a:t>The </a:t>
            </a:r>
            <a:r>
              <a:rPr lang="de-DE" sz="1200" dirty="0" err="1"/>
              <a:t>DimStateInfo</a:t>
            </a:r>
            <a:r>
              <a:rPr lang="de-DE" sz="1200" dirty="0"/>
              <a:t> </a:t>
            </a:r>
            <a:r>
              <a:rPr lang="de-DE" sz="1200" dirty="0" err="1"/>
              <a:t>table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foundation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our</a:t>
            </a:r>
            <a:r>
              <a:rPr lang="de-DE" sz="1200" dirty="0"/>
              <a:t> </a:t>
            </a:r>
            <a:r>
              <a:rPr lang="de-DE" sz="1200" dirty="0" err="1"/>
              <a:t>security</a:t>
            </a:r>
            <a:r>
              <a:rPr lang="de-DE" sz="1200" dirty="0"/>
              <a:t> </a:t>
            </a:r>
            <a:r>
              <a:rPr lang="de-DE" sz="1200" dirty="0" err="1"/>
              <a:t>model</a:t>
            </a:r>
            <a:r>
              <a:rPr lang="de-DE" sz="1200" dirty="0"/>
              <a:t>, </a:t>
            </a:r>
            <a:r>
              <a:rPr lang="de-DE" sz="1200" dirty="0" err="1"/>
              <a:t>allowing</a:t>
            </a:r>
            <a:r>
              <a:rPr lang="de-DE" sz="1200" dirty="0"/>
              <a:t> </a:t>
            </a:r>
            <a:r>
              <a:rPr lang="de-DE" sz="1200" dirty="0" err="1"/>
              <a:t>us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automatically</a:t>
            </a:r>
            <a:r>
              <a:rPr lang="de-DE" sz="1200" dirty="0"/>
              <a:t> </a:t>
            </a:r>
            <a:r>
              <a:rPr lang="de-DE" sz="1200" dirty="0" err="1"/>
              <a:t>filter</a:t>
            </a:r>
            <a:r>
              <a:rPr lang="de-DE" sz="1200" dirty="0"/>
              <a:t> </a:t>
            </a:r>
            <a:r>
              <a:rPr lang="de-DE" sz="1200" dirty="0" err="1"/>
              <a:t>data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manager</a:t>
            </a:r>
            <a:r>
              <a:rPr lang="de-DE" sz="1200" dirty="0"/>
              <a:t> </a:t>
            </a:r>
            <a:r>
              <a:rPr lang="de-DE" sz="1200" dirty="0" err="1"/>
              <a:t>seamlessly</a:t>
            </a:r>
            <a:r>
              <a:rPr lang="de-DE" sz="1200" dirty="0"/>
              <a:t>.</a:t>
            </a:r>
          </a:p>
          <a:p>
            <a:pPr marL="628650" lvl="1" indent="-171450" fontAlgn="ctr">
              <a:buFont typeface="Arial" panose="020B0604020202020204" pitchFamily="34" charset="0"/>
              <a:buChar char="•"/>
            </a:pPr>
            <a:endParaRPr lang="de-DE" sz="1200" dirty="0"/>
          </a:p>
          <a:p>
            <a:pPr lvl="1" fontAlgn="ctr"/>
            <a:endParaRPr lang="en-VI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VI" sz="1200" dirty="0"/>
          </a:p>
        </p:txBody>
      </p:sp>
    </p:spTree>
    <p:extLst>
      <p:ext uri="{BB962C8B-B14F-4D97-AF65-F5344CB8AC3E}">
        <p14:creationId xmlns:p14="http://schemas.microsoft.com/office/powerpoint/2010/main" val="1659252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722</Words>
  <Application>Microsoft Office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 BI Report Demo</vt:lpstr>
      <vt:lpstr>Key Performance Indicators</vt:lpstr>
      <vt:lpstr>PowerPoint Presentation</vt:lpstr>
      <vt:lpstr>Data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Rashmi Raju Koparde</dc:creator>
  <cp:lastModifiedBy>Rashmi Raju Koparde</cp:lastModifiedBy>
  <cp:revision>8</cp:revision>
  <dcterms:created xsi:type="dcterms:W3CDTF">2025-08-29T10:42:04Z</dcterms:created>
  <dcterms:modified xsi:type="dcterms:W3CDTF">2025-09-17T08:21:37Z</dcterms:modified>
</cp:coreProperties>
</file>