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73" r:id="rId3"/>
    <p:sldId id="257" r:id="rId4"/>
    <p:sldId id="258" r:id="rId5"/>
    <p:sldId id="275" r:id="rId6"/>
    <p:sldId id="259" r:id="rId7"/>
    <p:sldId id="276" r:id="rId8"/>
    <p:sldId id="260" r:id="rId9"/>
    <p:sldId id="266" r:id="rId10"/>
    <p:sldId id="261" r:id="rId11"/>
    <p:sldId id="270" r:id="rId12"/>
    <p:sldId id="262" r:id="rId13"/>
    <p:sldId id="263" r:id="rId14"/>
    <p:sldId id="264" r:id="rId15"/>
    <p:sldId id="267" r:id="rId16"/>
    <p:sldId id="268" r:id="rId17"/>
    <p:sldId id="269" r:id="rId18"/>
    <p:sldId id="271" r:id="rId19"/>
    <p:sldId id="272" r:id="rId20"/>
    <p:sldId id="265" r:id="rId21"/>
    <p:sldId id="274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3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77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7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10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37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65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0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0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1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7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57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" TargetMode="External"/><Relationship Id="rId2" Type="http://schemas.openxmlformats.org/officeDocument/2006/relationships/hyperlink" Target="https://www.router-switch.com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dell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F06F-52AD-483E-B8E4-D1F752279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80" y="1139706"/>
            <a:ext cx="11010507" cy="39941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IE1020</a:t>
            </a:r>
            <a:b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Fundamentals</a:t>
            </a:r>
            <a:b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- 01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F71EE-54CB-45EC-A32F-D8CFF99DB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9924" y="6167761"/>
            <a:ext cx="2398027" cy="552636"/>
          </a:xfrm>
        </p:spPr>
        <p:txBody>
          <a:bodyPr>
            <a:noAutofit/>
          </a:bodyPr>
          <a:lstStyle/>
          <a:p>
            <a:r>
              <a:rPr lang="en-US" sz="280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ID - 30</a:t>
            </a:r>
          </a:p>
        </p:txBody>
      </p:sp>
    </p:spTree>
    <p:extLst>
      <p:ext uri="{BB962C8B-B14F-4D97-AF65-F5344CB8AC3E}">
        <p14:creationId xmlns:p14="http://schemas.microsoft.com/office/powerpoint/2010/main" val="297396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AB8E-A5B9-4853-BAFA-9C7661A6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88" y="648570"/>
            <a:ext cx="9905998" cy="83645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media types for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F0C0-309B-499F-BE7C-5D1DE3E6E5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97981"/>
            <a:ext cx="10363826" cy="418138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Optic Cable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placed fiber cables for Core Layer, Distribution Layer, and Server Room only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high performance be given without latency to the network.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transmit data 10 Gbps or over 10 Gbps and higher data rates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 cable has the following advantages: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Bandwidth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Futureproofing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Low latency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2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3991-46C7-4D4D-A773-0143B5B1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44" y="600762"/>
            <a:ext cx="9905998" cy="5622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media types for the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884E-DA71-47C4-BBFC-BB044EED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436" y="1828800"/>
            <a:ext cx="9905999" cy="3826276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Straight through Cable (cat 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connecting access layer, end-devices, and wireless access points.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stricter performance specifications and significantly higher data transfer speeds at greater distances.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reasons for choosing it.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lvl="3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Over Ethernet (POE) Support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6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65F4-6601-418A-9F4C-569A629B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67213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LAN technologies for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7A26-F983-4DB1-BE63-96F24DF1CC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5625" y="2303237"/>
            <a:ext cx="10363826" cy="312989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packets are transmitted on the network and accepted by the computer interface with an exact match for the MAC address in the Ethernet frame.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computers connect to the LAN by Copper Wires. 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are used to connect network cables.</a:t>
            </a:r>
          </a:p>
        </p:txBody>
      </p:sp>
    </p:spTree>
    <p:extLst>
      <p:ext uri="{BB962C8B-B14F-4D97-AF65-F5344CB8AC3E}">
        <p14:creationId xmlns:p14="http://schemas.microsoft.com/office/powerpoint/2010/main" val="420220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FFB9-6735-4786-BE56-F584C206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87" y="742805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WAN technologies for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3D8E-4E68-4E94-9B47-7F3EB1539E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2587" y="2580155"/>
            <a:ext cx="10363826" cy="3083797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Private Network (VPN) is most suitable for university networks.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gateway provides star network topology for interconnecting all LAN segments.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DNS server is configured and connected to this router.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encryption and tunneling protocols to protect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88026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EAF7-A7E1-4301-862D-52C81789E2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55900" y="914400"/>
            <a:ext cx="11079331" cy="5877017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Application Layer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HTTP(Hypertext Transfer Protocol)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web services.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Stateless connection.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ESMTP(Extended Simple Mail Transfer Protocol)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to send emails. 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 more security and authentication than SMTP.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DHCP(Dynamic Host Configuration Protocol)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assign IP addresses automatically.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FTP(File Transfer Protocol)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Capable of sending large files.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Supports authentication and remote users can upload and download files.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Telnet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to log in to remote host.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310060-4131-41D1-87EB-DEA6D9B5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548" y="173115"/>
            <a:ext cx="9554904" cy="101205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7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26DC-C713-417F-81C8-2DDDF058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327" y="1526961"/>
            <a:ext cx="9327473" cy="3400148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Presentation Layer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TLS(Transport Layer Security)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Guarantees the privacy of data exchanged between a client and a server.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Compress and Encrypt data.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more security than SSL(Secure Sockets Layer).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2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4EDE-B8A0-4053-84FB-40C4FB91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46" y="692459"/>
            <a:ext cx="11131119" cy="5734976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Session Layer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SIP(Session Initiation Protocol)</a:t>
            </a:r>
          </a:p>
          <a:p>
            <a:pPr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for initiating, modifying, and terminating multimedia sessions over IP networks.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NetBIOS Protocol</a:t>
            </a:r>
          </a:p>
          <a:p>
            <a:pPr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applications on computers to communicate with one another over a local area network.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ASP(Apple Talk Session Protocol)</a:t>
            </a:r>
          </a:p>
          <a:p>
            <a:pPr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session establishment and maintenance services for Apple Talk applications.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LPP(Lightweight Presentation Protocol)</a:t>
            </a:r>
          </a:p>
          <a:p>
            <a:pPr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session management services for IOT devices, allowing them to establish and maintain communication sessions.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RTCP(Real-Time Transport Control Protocol)</a:t>
            </a:r>
          </a:p>
          <a:p>
            <a:pPr lvl="2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for providing control and monitoring of multimedia sessions, particularly in streaming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6310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4240-2C82-46F4-90CB-39A8C5E2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976" y="1154097"/>
            <a:ext cx="6968971" cy="4731799"/>
          </a:xfrm>
        </p:spPr>
        <p:txBody>
          <a:bodyPr/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Transport Layer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TCP(Transmission Control Protocol)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Reliable.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Connection-oriented.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checking when delivering data.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the flow.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UDP(User Datagram Protocol)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Connectionless.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than TCP.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D941-D7C4-402F-9641-1AE14E1A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39192"/>
            <a:ext cx="9905999" cy="5655076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u="sng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Network Layer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ARP(Address Resolution Protocol)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IP addresses to corresponding MAC addresses on a local network.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ICMP(Internet Control Message Protocol)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 errors.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network connectivity.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diagnostic.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functions.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IPV4(Internet Protocol Version 4)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Addressing.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 capabilities.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IPV6(Internet Protocol Version 6)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Offer 128 bits addresses.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Enabling visually unique addresses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5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7404-8488-4198-8AD4-CDA118A4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54602"/>
            <a:ext cx="9905999" cy="5397623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b="1" u="sng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Data Link Layer 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Ethernet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Encapsulated and decapsulated the data.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Point-to-Point Protocol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establish a direct connection.</a:t>
            </a: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HDLC(High-Level Data Link Control)</a:t>
            </a: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reliable and error-free transmission of data frames.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ATM(</a:t>
            </a:r>
            <a:r>
              <a:rPr lang="en-US" sz="2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Asynchronous Transfer Mode)</a:t>
            </a:r>
            <a:endParaRPr lang="en-US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Protocol used to reach high speed and low latency.</a:t>
            </a: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Wireless LAN Protocols</a:t>
            </a:r>
            <a:endParaRPr lang="en-US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wireless connection between devices.</a:t>
            </a: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 Relay </a:t>
            </a:r>
            <a:endParaRPr lang="en-US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for transmitting data with each branch low latency and high speed.</a:t>
            </a: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2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6353-8732-40C3-956D-E16067CC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48C8-0492-4949-9B63-F4B4B16F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IT22253330 	K.A.W.R.B.IDDAMALGODA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IT22339188 	R.M.D.E. Rajapksha 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IT22911858 	S.A.H.D.M. Perera 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IT22312594 	D.K.D.G. Perera 	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IT22073082 	E.M.B.Vihaga Bandara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4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707F-9DBA-4B53-932D-BA28EB25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B5BB6E9-0385-B935-BA67-0823A8929F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59683820"/>
              </p:ext>
            </p:extLst>
          </p:nvPr>
        </p:nvGraphicFramePr>
        <p:xfrm>
          <a:off x="425824" y="2340068"/>
          <a:ext cx="3715868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934">
                  <a:extLst>
                    <a:ext uri="{9D8B030D-6E8A-4147-A177-3AD203B41FA5}">
                      <a16:colId xmlns:a16="http://schemas.microsoft.com/office/drawing/2014/main" val="359097678"/>
                    </a:ext>
                  </a:extLst>
                </a:gridCol>
                <a:gridCol w="1857934">
                  <a:extLst>
                    <a:ext uri="{9D8B030D-6E8A-4147-A177-3AD203B41FA5}">
                      <a16:colId xmlns:a16="http://schemas.microsoft.com/office/drawing/2014/main" val="3015630614"/>
                    </a:ext>
                  </a:extLst>
                </a:gridCol>
              </a:tblGrid>
              <a:tr h="395416">
                <a:tc>
                  <a:txBody>
                    <a:bodyPr/>
                    <a:lstStyle/>
                    <a:p>
                      <a:r>
                        <a:rPr lang="en-US" dirty="0"/>
                        <a:t>Main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57581"/>
                  </a:ext>
                </a:extLst>
              </a:tr>
              <a:tr h="395416">
                <a:tc>
                  <a:txBody>
                    <a:bodyPr/>
                    <a:lstStyle/>
                    <a:p>
                      <a:r>
                        <a:rPr lang="en-US" dirty="0"/>
                        <a:t>No of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40772"/>
                  </a:ext>
                </a:extLst>
              </a:tr>
              <a:tr h="691978">
                <a:tc>
                  <a:txBody>
                    <a:bodyPr/>
                    <a:lstStyle/>
                    <a:p>
                      <a:r>
                        <a:rPr lang="en-US" dirty="0"/>
                        <a:t>Allocated Host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77045"/>
                  </a:ext>
                </a:extLst>
              </a:tr>
              <a:tr h="395416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255.255.192.0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09381"/>
                  </a:ext>
                </a:extLst>
              </a:tr>
              <a:tr h="395416">
                <a:tc>
                  <a:txBody>
                    <a:bodyPr/>
                    <a:lstStyle/>
                    <a:p>
                      <a:r>
                        <a:rPr lang="en-US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77432"/>
                  </a:ext>
                </a:extLst>
              </a:tr>
              <a:tr h="691978">
                <a:tc>
                  <a:txBody>
                    <a:bodyPr/>
                    <a:lstStyle/>
                    <a:p>
                      <a:r>
                        <a:rPr lang="en-US" dirty="0"/>
                        <a:t>Usable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172.16.0.1-172.16.63.254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03390"/>
                  </a:ext>
                </a:extLst>
              </a:tr>
              <a:tr h="691978">
                <a:tc>
                  <a:txBody>
                    <a:bodyPr/>
                    <a:lstStyle/>
                    <a:p>
                      <a:r>
                        <a:rPr lang="en-US" dirty="0"/>
                        <a:t>Host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172.16.0.3-172.16.63.254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29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41DDEB-B169-0C55-D62B-EF66D99E6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6768"/>
              </p:ext>
            </p:extLst>
          </p:nvPr>
        </p:nvGraphicFramePr>
        <p:xfrm>
          <a:off x="4238066" y="2340069"/>
          <a:ext cx="37158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934">
                  <a:extLst>
                    <a:ext uri="{9D8B030D-6E8A-4147-A177-3AD203B41FA5}">
                      <a16:colId xmlns:a16="http://schemas.microsoft.com/office/drawing/2014/main" val="2503536053"/>
                    </a:ext>
                  </a:extLst>
                </a:gridCol>
                <a:gridCol w="1857934">
                  <a:extLst>
                    <a:ext uri="{9D8B030D-6E8A-4147-A177-3AD203B41FA5}">
                      <a16:colId xmlns:a16="http://schemas.microsoft.com/office/drawing/2014/main" val="2595091058"/>
                    </a:ext>
                  </a:extLst>
                </a:gridCol>
              </a:tblGrid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Sub Branch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55390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No of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00224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Allocated Host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59377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255.255.240.0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15962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172.16.224.0/20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6281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Usable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172.16.224.1-172.16.239.254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92005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Host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172.16.224.3-172.16.239.254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13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AC2D28-9094-D20F-2312-970EE4E1C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38677"/>
              </p:ext>
            </p:extLst>
          </p:nvPr>
        </p:nvGraphicFramePr>
        <p:xfrm>
          <a:off x="8050308" y="2340069"/>
          <a:ext cx="371586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934">
                  <a:extLst>
                    <a:ext uri="{9D8B030D-6E8A-4147-A177-3AD203B41FA5}">
                      <a16:colId xmlns:a16="http://schemas.microsoft.com/office/drawing/2014/main" val="128609722"/>
                    </a:ext>
                  </a:extLst>
                </a:gridCol>
                <a:gridCol w="1857934">
                  <a:extLst>
                    <a:ext uri="{9D8B030D-6E8A-4147-A177-3AD203B41FA5}">
                      <a16:colId xmlns:a16="http://schemas.microsoft.com/office/drawing/2014/main" val="1215967531"/>
                    </a:ext>
                  </a:extLst>
                </a:gridCol>
              </a:tblGrid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Sub 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39531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No of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850139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Allocated Host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93355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53253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172.16.128.0/19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49862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Usable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172.16.128.1-172.16.159.254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48534"/>
                  </a:ext>
                </a:extLst>
              </a:tr>
              <a:tr h="310745">
                <a:tc>
                  <a:txBody>
                    <a:bodyPr/>
                    <a:lstStyle/>
                    <a:p>
                      <a:r>
                        <a:rPr lang="en-US" dirty="0"/>
                        <a:t>Host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172.16.128.3-172.16.159.254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2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9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AF1818-267A-FB7A-9B79-31976BA6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84386"/>
              </p:ext>
            </p:extLst>
          </p:nvPr>
        </p:nvGraphicFramePr>
        <p:xfrm>
          <a:off x="2495084" y="11654"/>
          <a:ext cx="3695046" cy="342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23">
                  <a:extLst>
                    <a:ext uri="{9D8B030D-6E8A-4147-A177-3AD203B41FA5}">
                      <a16:colId xmlns:a16="http://schemas.microsoft.com/office/drawing/2014/main" val="2503536053"/>
                    </a:ext>
                  </a:extLst>
                </a:gridCol>
                <a:gridCol w="1847523">
                  <a:extLst>
                    <a:ext uri="{9D8B030D-6E8A-4147-A177-3AD203B41FA5}">
                      <a16:colId xmlns:a16="http://schemas.microsoft.com/office/drawing/2014/main" val="2595091058"/>
                    </a:ext>
                  </a:extLst>
                </a:gridCol>
              </a:tblGrid>
              <a:tr h="194982">
                <a:tc>
                  <a:txBody>
                    <a:bodyPr/>
                    <a:lstStyle/>
                    <a:p>
                      <a:r>
                        <a:rPr lang="en-US" sz="1600" dirty="0"/>
                        <a:t>Sub 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553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/>
                        <a:t>No of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0022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600" dirty="0"/>
                        <a:t>Allocated Host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5937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255.255.254.0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159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600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172.16.192.0/19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628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r>
                        <a:rPr lang="en-US" sz="1600" dirty="0"/>
                        <a:t>Usable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172.16.192.1-172.16.223.254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920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1600" dirty="0"/>
                        <a:t>Host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172.16.192.3-172.16.223.254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13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BD5D71-F1E9-9EE3-7273-31332FBFC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86480"/>
              </p:ext>
            </p:extLst>
          </p:nvPr>
        </p:nvGraphicFramePr>
        <p:xfrm>
          <a:off x="7062602" y="11654"/>
          <a:ext cx="3695046" cy="3417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23">
                  <a:extLst>
                    <a:ext uri="{9D8B030D-6E8A-4147-A177-3AD203B41FA5}">
                      <a16:colId xmlns:a16="http://schemas.microsoft.com/office/drawing/2014/main" val="2503536053"/>
                    </a:ext>
                  </a:extLst>
                </a:gridCol>
                <a:gridCol w="1847523">
                  <a:extLst>
                    <a:ext uri="{9D8B030D-6E8A-4147-A177-3AD203B41FA5}">
                      <a16:colId xmlns:a16="http://schemas.microsoft.com/office/drawing/2014/main" val="2595091058"/>
                    </a:ext>
                  </a:extLst>
                </a:gridCol>
              </a:tblGrid>
              <a:tr h="344870">
                <a:tc>
                  <a:txBody>
                    <a:bodyPr/>
                    <a:lstStyle/>
                    <a:p>
                      <a:r>
                        <a:rPr lang="en-US" sz="1600" dirty="0"/>
                        <a:t>Sub Branch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55390"/>
                  </a:ext>
                </a:extLst>
              </a:tr>
              <a:tr h="344870">
                <a:tc>
                  <a:txBody>
                    <a:bodyPr/>
                    <a:lstStyle/>
                    <a:p>
                      <a:r>
                        <a:rPr lang="en-US" sz="1600" dirty="0"/>
                        <a:t>No of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00224"/>
                  </a:ext>
                </a:extLst>
              </a:tr>
              <a:tr h="595684">
                <a:tc>
                  <a:txBody>
                    <a:bodyPr/>
                    <a:lstStyle/>
                    <a:p>
                      <a:r>
                        <a:rPr lang="en-US" sz="1600" dirty="0"/>
                        <a:t>Allocated Host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59377"/>
                  </a:ext>
                </a:extLst>
              </a:tr>
              <a:tr h="344870">
                <a:tc>
                  <a:txBody>
                    <a:bodyPr/>
                    <a:lstStyle/>
                    <a:p>
                      <a:r>
                        <a:rPr lang="en-US" sz="1600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255.255.240.0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15962"/>
                  </a:ext>
                </a:extLst>
              </a:tr>
              <a:tr h="344870">
                <a:tc>
                  <a:txBody>
                    <a:bodyPr/>
                    <a:lstStyle/>
                    <a:p>
                      <a:r>
                        <a:rPr lang="en-US" sz="1600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172.16.240.0/20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6281"/>
                  </a:ext>
                </a:extLst>
              </a:tr>
              <a:tr h="595684">
                <a:tc>
                  <a:txBody>
                    <a:bodyPr/>
                    <a:lstStyle/>
                    <a:p>
                      <a:r>
                        <a:rPr lang="en-US" sz="1600" dirty="0"/>
                        <a:t>Usable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172.16.240.1-172.16.255.254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92005"/>
                  </a:ext>
                </a:extLst>
              </a:tr>
              <a:tr h="846499">
                <a:tc>
                  <a:txBody>
                    <a:bodyPr/>
                    <a:lstStyle/>
                    <a:p>
                      <a:r>
                        <a:rPr lang="en-US" sz="1600" dirty="0"/>
                        <a:t>Host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172.16.240.3-172.16.255.254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13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636F54-BA91-4A27-4BDE-B686796A3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8013"/>
              </p:ext>
            </p:extLst>
          </p:nvPr>
        </p:nvGraphicFramePr>
        <p:xfrm>
          <a:off x="7062601" y="3524024"/>
          <a:ext cx="3695044" cy="336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22">
                  <a:extLst>
                    <a:ext uri="{9D8B030D-6E8A-4147-A177-3AD203B41FA5}">
                      <a16:colId xmlns:a16="http://schemas.microsoft.com/office/drawing/2014/main" val="2503536053"/>
                    </a:ext>
                  </a:extLst>
                </a:gridCol>
                <a:gridCol w="1847522">
                  <a:extLst>
                    <a:ext uri="{9D8B030D-6E8A-4147-A177-3AD203B41FA5}">
                      <a16:colId xmlns:a16="http://schemas.microsoft.com/office/drawing/2014/main" val="2595091058"/>
                    </a:ext>
                  </a:extLst>
                </a:gridCol>
              </a:tblGrid>
              <a:tr h="361837">
                <a:tc>
                  <a:txBody>
                    <a:bodyPr/>
                    <a:lstStyle/>
                    <a:p>
                      <a:r>
                        <a:rPr lang="en-US" sz="1600" dirty="0"/>
                        <a:t>Sub Branch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55390"/>
                  </a:ext>
                </a:extLst>
              </a:tr>
              <a:tr h="361837">
                <a:tc>
                  <a:txBody>
                    <a:bodyPr/>
                    <a:lstStyle/>
                    <a:p>
                      <a:r>
                        <a:rPr lang="en-US" sz="1600" dirty="0"/>
                        <a:t>No of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00224"/>
                  </a:ext>
                </a:extLst>
              </a:tr>
              <a:tr h="499790">
                <a:tc>
                  <a:txBody>
                    <a:bodyPr/>
                    <a:lstStyle/>
                    <a:p>
                      <a:r>
                        <a:rPr lang="en-US" sz="1600" dirty="0"/>
                        <a:t>Allocated Host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16,382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59377"/>
                  </a:ext>
                </a:extLst>
              </a:tr>
              <a:tr h="361837">
                <a:tc>
                  <a:txBody>
                    <a:bodyPr/>
                    <a:lstStyle/>
                    <a:p>
                      <a:r>
                        <a:rPr lang="en-US" sz="1600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255.255.192.0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15962"/>
                  </a:ext>
                </a:extLst>
              </a:tr>
              <a:tr h="361837">
                <a:tc>
                  <a:txBody>
                    <a:bodyPr/>
                    <a:lstStyle/>
                    <a:p>
                      <a:r>
                        <a:rPr lang="en-US" sz="1600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172.16.64.0/18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6281"/>
                  </a:ext>
                </a:extLst>
              </a:tr>
              <a:tr h="624991">
                <a:tc>
                  <a:txBody>
                    <a:bodyPr/>
                    <a:lstStyle/>
                    <a:p>
                      <a:r>
                        <a:rPr lang="en-US" sz="1600" dirty="0"/>
                        <a:t>Usable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172.16.64.1-172.16.127.254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92005"/>
                  </a:ext>
                </a:extLst>
              </a:tr>
              <a:tr h="709411">
                <a:tc>
                  <a:txBody>
                    <a:bodyPr/>
                    <a:lstStyle/>
                    <a:p>
                      <a:r>
                        <a:rPr lang="en-US" sz="1600" dirty="0"/>
                        <a:t>Host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172.16.64.3-172.16.127.254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13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12A59D-34D3-4112-9B75-0CC7E3335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56329"/>
              </p:ext>
            </p:extLst>
          </p:nvPr>
        </p:nvGraphicFramePr>
        <p:xfrm>
          <a:off x="2495084" y="3524026"/>
          <a:ext cx="369504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523">
                  <a:extLst>
                    <a:ext uri="{9D8B030D-6E8A-4147-A177-3AD203B41FA5}">
                      <a16:colId xmlns:a16="http://schemas.microsoft.com/office/drawing/2014/main" val="2503536053"/>
                    </a:ext>
                  </a:extLst>
                </a:gridCol>
                <a:gridCol w="1847523">
                  <a:extLst>
                    <a:ext uri="{9D8B030D-6E8A-4147-A177-3AD203B41FA5}">
                      <a16:colId xmlns:a16="http://schemas.microsoft.com/office/drawing/2014/main" val="2595091058"/>
                    </a:ext>
                  </a:extLst>
                </a:gridCol>
              </a:tblGrid>
              <a:tr h="296107">
                <a:tc>
                  <a:txBody>
                    <a:bodyPr/>
                    <a:lstStyle/>
                    <a:p>
                      <a:r>
                        <a:rPr lang="en-US" sz="1600" dirty="0"/>
                        <a:t>Sub Branch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55390"/>
                  </a:ext>
                </a:extLst>
              </a:tr>
              <a:tr h="296107">
                <a:tc>
                  <a:txBody>
                    <a:bodyPr/>
                    <a:lstStyle/>
                    <a:p>
                      <a:r>
                        <a:rPr lang="en-US" sz="1600" dirty="0"/>
                        <a:t>No of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00224"/>
                  </a:ext>
                </a:extLst>
              </a:tr>
              <a:tr h="511457">
                <a:tc>
                  <a:txBody>
                    <a:bodyPr/>
                    <a:lstStyle/>
                    <a:p>
                      <a:r>
                        <a:rPr lang="en-US" sz="1600" dirty="0"/>
                        <a:t>Allocated Host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59377"/>
                  </a:ext>
                </a:extLst>
              </a:tr>
              <a:tr h="296107">
                <a:tc>
                  <a:txBody>
                    <a:bodyPr/>
                    <a:lstStyle/>
                    <a:p>
                      <a:r>
                        <a:rPr lang="en-US" sz="1600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255.255.224.0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15962"/>
                  </a:ext>
                </a:extLst>
              </a:tr>
              <a:tr h="296107">
                <a:tc>
                  <a:txBody>
                    <a:bodyPr/>
                    <a:lstStyle/>
                    <a:p>
                      <a:r>
                        <a:rPr lang="en-US" sz="1600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172.16.160.0/19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6281"/>
                  </a:ext>
                </a:extLst>
              </a:tr>
              <a:tr h="511457">
                <a:tc>
                  <a:txBody>
                    <a:bodyPr/>
                    <a:lstStyle/>
                    <a:p>
                      <a:r>
                        <a:rPr lang="en-US" sz="1600" dirty="0"/>
                        <a:t>Usable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172.16.160.1-172.16.191.254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592005"/>
                  </a:ext>
                </a:extLst>
              </a:tr>
              <a:tr h="726807">
                <a:tc>
                  <a:txBody>
                    <a:bodyPr/>
                    <a:lstStyle/>
                    <a:p>
                      <a:r>
                        <a:rPr lang="en-US" sz="1600" dirty="0"/>
                        <a:t>Host IP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172.16.160.3-172.16.191.254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72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5D60-FD15-617F-4A7C-55BFA63B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457C2-96C8-FFE2-04E5-9881F5B7432F}"/>
              </a:ext>
            </a:extLst>
          </p:cNvPr>
          <p:cNvSpPr txBox="1"/>
          <p:nvPr/>
        </p:nvSpPr>
        <p:spPr>
          <a:xfrm>
            <a:off x="1364343" y="2844800"/>
            <a:ext cx="7547428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  <a:hlinkClick r:id="rId2"/>
              </a:rPr>
              <a:t>https://www.router-switch.com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 Unicode MS"/>
                <a:hlinkClick r:id="rId3"/>
              </a:rPr>
              <a:t>https://www.cisco.com</a:t>
            </a:r>
            <a:endParaRPr lang="en-US" sz="1800" u="sng" kern="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 Unicode MS"/>
            </a:endParaRP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  <a:hlinkClick r:id="rId4"/>
              </a:rPr>
              <a:t>www.dell.com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 Unicode MS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AB3234-813A-F3CB-3559-1DF39C262BE2}"/>
              </a:ext>
            </a:extLst>
          </p:cNvPr>
          <p:cNvSpPr txBox="1"/>
          <p:nvPr/>
        </p:nvSpPr>
        <p:spPr>
          <a:xfrm>
            <a:off x="3242494" y="2875002"/>
            <a:ext cx="57070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? </a:t>
            </a:r>
          </a:p>
        </p:txBody>
      </p:sp>
    </p:spTree>
    <p:extLst>
      <p:ext uri="{BB962C8B-B14F-4D97-AF65-F5344CB8AC3E}">
        <p14:creationId xmlns:p14="http://schemas.microsoft.com/office/powerpoint/2010/main" val="785151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7E68-278E-3EA7-85E8-27BFFA3C96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95717" y="2947663"/>
            <a:ext cx="10363826" cy="342410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5969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7A99-02C3-4480-9701-878C7F4C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00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D173-70E7-4AB7-B77E-6BA0D6CA53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1494606"/>
            <a:ext cx="10363826" cy="4086062"/>
          </a:xfrm>
        </p:spPr>
        <p:txBody>
          <a:bodyPr>
            <a:noAutofit/>
          </a:bodyPr>
          <a:lstStyle/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designed a network for the  which is chain of XYZ University that has 7 branches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the scenario, they have a  main branch and 6 sub-branches for the network. </a:t>
            </a:r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faculties in each branch. Such as FOC, FOE, FOB, and FOA.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have assigned IP addresses for 15000 IP-enabled devices in the main branch and more than 4000 devices in each sub-branch</a:t>
            </a:r>
          </a:p>
        </p:txBody>
      </p:sp>
    </p:spTree>
    <p:extLst>
      <p:ext uri="{BB962C8B-B14F-4D97-AF65-F5344CB8AC3E}">
        <p14:creationId xmlns:p14="http://schemas.microsoft.com/office/powerpoint/2010/main" val="148223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B42F-CC2D-4E84-B856-9FA8B85E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61" y="384420"/>
            <a:ext cx="9905998" cy="6823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Logical Topology Diagrams'</a:t>
            </a:r>
          </a:p>
        </p:txBody>
      </p:sp>
      <p:pic>
        <p:nvPicPr>
          <p:cNvPr id="9" name="Picture 8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AB6A73-A7B1-5D4D-CDB9-C5C77B770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7" t="18856" r="43230" b="24911"/>
          <a:stretch/>
        </p:blipFill>
        <p:spPr>
          <a:xfrm>
            <a:off x="235801" y="1781126"/>
            <a:ext cx="6119447" cy="3854547"/>
          </a:xfrm>
          <a:prstGeom prst="rect">
            <a:avLst/>
          </a:prstGeom>
        </p:spPr>
      </p:pic>
      <p:pic>
        <p:nvPicPr>
          <p:cNvPr id="11" name="Picture 10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AFEA3C7-292E-8539-E5C8-F29B9F8DB4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9" t="28772" r="25118" b="25279"/>
          <a:stretch/>
        </p:blipFill>
        <p:spPr>
          <a:xfrm>
            <a:off x="6513342" y="1781126"/>
            <a:ext cx="5442857" cy="3854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27C160-A00C-A88C-6B26-ADC85FA645E8}"/>
              </a:ext>
            </a:extLst>
          </p:cNvPr>
          <p:cNvSpPr txBox="1"/>
          <p:nvPr/>
        </p:nvSpPr>
        <p:spPr>
          <a:xfrm>
            <a:off x="2170667" y="5805714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branch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5D40B-DB48-6A36-F89E-CE2BA61921DB}"/>
              </a:ext>
            </a:extLst>
          </p:cNvPr>
          <p:cNvSpPr txBox="1"/>
          <p:nvPr/>
        </p:nvSpPr>
        <p:spPr>
          <a:xfrm>
            <a:off x="8175173" y="5805714"/>
            <a:ext cx="2362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Branch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F51CD-71C0-DAED-A2E7-FA364EF1B82D}"/>
              </a:ext>
            </a:extLst>
          </p:cNvPr>
          <p:cNvSpPr txBox="1"/>
          <p:nvPr/>
        </p:nvSpPr>
        <p:spPr>
          <a:xfrm>
            <a:off x="7913915" y="6178675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sub branches architecture in this way </a:t>
            </a:r>
          </a:p>
        </p:txBody>
      </p:sp>
    </p:spTree>
    <p:extLst>
      <p:ext uri="{BB962C8B-B14F-4D97-AF65-F5344CB8AC3E}">
        <p14:creationId xmlns:p14="http://schemas.microsoft.com/office/powerpoint/2010/main" val="181573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6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1EF44C2-27AD-C830-6117-463565C7D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3" t="21361" r="32381" b="24432"/>
          <a:stretch/>
        </p:blipFill>
        <p:spPr>
          <a:xfrm>
            <a:off x="1118988" y="1857612"/>
            <a:ext cx="6112382" cy="3137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F9B93-C7BF-CE29-AEE5-503234C1253E}"/>
              </a:ext>
            </a:extLst>
          </p:cNvPr>
          <p:cNvSpPr txBox="1"/>
          <p:nvPr/>
        </p:nvSpPr>
        <p:spPr>
          <a:xfrm>
            <a:off x="8036041" y="2249487"/>
            <a:ext cx="328100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branches connect from this way one branch represent In one router.</a:t>
            </a:r>
          </a:p>
        </p:txBody>
      </p:sp>
    </p:spTree>
    <p:extLst>
      <p:ext uri="{BB962C8B-B14F-4D97-AF65-F5344CB8AC3E}">
        <p14:creationId xmlns:p14="http://schemas.microsoft.com/office/powerpoint/2010/main" val="2134774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1A3F-4D7D-4148-A568-AC86BC6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15" y="298006"/>
            <a:ext cx="9905998" cy="6352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Topology Diagrams’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D5717-D5BE-AFB2-3A7E-D7BF2F209D90}"/>
              </a:ext>
            </a:extLst>
          </p:cNvPr>
          <p:cNvSpPr txBox="1"/>
          <p:nvPr/>
        </p:nvSpPr>
        <p:spPr>
          <a:xfrm>
            <a:off x="9390743" y="3086594"/>
            <a:ext cx="2046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Branch</a:t>
            </a:r>
          </a:p>
        </p:txBody>
      </p:sp>
      <p:pic>
        <p:nvPicPr>
          <p:cNvPr id="12" name="Picture 11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6E3AB371-F5D1-316E-6BA1-4568E3C2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15" y="1593074"/>
            <a:ext cx="725906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F79AB-908C-A21F-243A-86FAAF0E76C3}"/>
              </a:ext>
            </a:extLst>
          </p:cNvPr>
          <p:cNvSpPr txBox="1"/>
          <p:nvPr/>
        </p:nvSpPr>
        <p:spPr>
          <a:xfrm>
            <a:off x="2694307" y="1093787"/>
            <a:ext cx="193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Branch</a:t>
            </a:r>
          </a:p>
        </p:txBody>
      </p:sp>
      <p:pic>
        <p:nvPicPr>
          <p:cNvPr id="11" name="Picture 10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BE92FD0B-83B4-E839-9D28-D4EA941E8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30"/>
          <a:stretch/>
        </p:blipFill>
        <p:spPr>
          <a:xfrm>
            <a:off x="3227961" y="1563687"/>
            <a:ext cx="7259063" cy="42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4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3728-01A6-4A00-8824-620E0B69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006" y="279153"/>
            <a:ext cx="10364451" cy="6823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appropriate devices for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5E1B-12E8-40BB-8C86-0BDAB4509E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4083"/>
            <a:ext cx="10363826" cy="54947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 – ISR 4431                           Switches - C9200L</a:t>
            </a:r>
          </a:p>
          <a:p>
            <a:pPr marL="457200" lvl="1" indent="0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 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Multilayer Switch – </a:t>
            </a:r>
          </a:p>
          <a:p>
            <a:pPr marL="3657600" lvl="8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Cisco Catalyst 9300X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 –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 PowerEdge R940                  Wireless Access Point – 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Cisco Catalyst WIFI-6E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5CE4E94-4155-4CD3-8DAD-1558075A3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06" y="1272620"/>
            <a:ext cx="2671834" cy="1291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B0D1E-19AB-45B5-B0ED-D9CFFFAB8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40" b="29923"/>
          <a:stretch/>
        </p:blipFill>
        <p:spPr>
          <a:xfrm>
            <a:off x="4487022" y="1272620"/>
            <a:ext cx="2951810" cy="1291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4D4EB-22BF-4255-A785-F933F8FAA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218" y="1272620"/>
            <a:ext cx="3176987" cy="1970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D4EC79-4E07-40C4-8FDA-EEF7B16F4F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879"/>
          <a:stretch/>
        </p:blipFill>
        <p:spPr>
          <a:xfrm>
            <a:off x="1149117" y="3589256"/>
            <a:ext cx="2785611" cy="1409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B3B86-A2F3-4EE4-8863-DBE12333D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756" y="3663314"/>
            <a:ext cx="2994407" cy="169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FD78F-8504-F32A-4ABF-670743A06A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91" y="4175068"/>
            <a:ext cx="4073237" cy="2647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15573-9AB1-0459-12FD-04EAE1DA74EA}"/>
              </a:ext>
            </a:extLst>
          </p:cNvPr>
          <p:cNvSpPr txBox="1"/>
          <p:nvPr/>
        </p:nvSpPr>
        <p:spPr>
          <a:xfrm>
            <a:off x="8195428" y="6367382"/>
            <a:ext cx="375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5505 ASA0 Firewall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1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A4D0-33A8-48B6-8433-057C4527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62" y="403274"/>
            <a:ext cx="9905998" cy="6635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devices for the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A8C7D4-82BB-4757-9D3E-E4B3014BE2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37253716"/>
              </p:ext>
            </p:extLst>
          </p:nvPr>
        </p:nvGraphicFramePr>
        <p:xfrm>
          <a:off x="711708" y="1011866"/>
          <a:ext cx="11010506" cy="58461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36817">
                  <a:extLst>
                    <a:ext uri="{9D8B030D-6E8A-4147-A177-3AD203B41FA5}">
                      <a16:colId xmlns:a16="http://schemas.microsoft.com/office/drawing/2014/main" val="3774250486"/>
                    </a:ext>
                  </a:extLst>
                </a:gridCol>
                <a:gridCol w="8973689">
                  <a:extLst>
                    <a:ext uri="{9D8B030D-6E8A-4147-A177-3AD203B41FA5}">
                      <a16:colId xmlns:a16="http://schemas.microsoft.com/office/drawing/2014/main" val="203703931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22647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 4431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Integrated Service Router.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router has a 500 Mbps speed that can be increased to 1Gbps total speed.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 – High performance, Security, Best Bandwidth, 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522450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Cisco C9200L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used for the access layer.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 – Ethernet connectivity at 1Gbps, High speed switching with a 56Gpbs capacity, Four fixed uplinks that run at 1Gbps.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87607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Cisco Catalyst 9300X Multi Switch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in Core Layer and Distribution Layer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Stackable switching bandwidth of up to 1 Tbps is available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 – Advanced security, Larger flash memory,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5217"/>
                  </a:ext>
                </a:extLst>
              </a:tr>
              <a:tr h="7661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Dell PowerEdge R940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High-end  rack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is built for workloads that are quite demanding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97223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Cisco Catalyst WIFI-6E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Wireless access point.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has a high performance of up to 5.4 Gbps.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 – High-density, Two frequency (2.4GHz and 5GHz).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43022"/>
                  </a:ext>
                </a:extLst>
              </a:tr>
              <a:tr h="873117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Firewall - Cisco ASA 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prevents cyber threats before they spread through the network.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 – 256MB, Minimum system Flash – 64 MB.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Maximum Firewall and IPS throughput up to 150Mbps.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2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942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1121</TotalTime>
  <Words>1265</Words>
  <Application>Microsoft Office PowerPoint</Application>
  <PresentationFormat>Widescreen</PresentationFormat>
  <Paragraphs>251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Tw Cen MT</vt:lpstr>
      <vt:lpstr>Wingdings</vt:lpstr>
      <vt:lpstr>Circuit</vt:lpstr>
      <vt:lpstr>IE1020 Network Fundamentals Assignment - 01 </vt:lpstr>
      <vt:lpstr>Group Members</vt:lpstr>
      <vt:lpstr>Introduction</vt:lpstr>
      <vt:lpstr>Logical Topology Diagrams'</vt:lpstr>
      <vt:lpstr>PowerPoint Presentation</vt:lpstr>
      <vt:lpstr>physical Topology Diagrams’</vt:lpstr>
      <vt:lpstr>PowerPoint Presentation</vt:lpstr>
      <vt:lpstr>appropriate devices for the design</vt:lpstr>
      <vt:lpstr>appropriate devices for the design</vt:lpstr>
      <vt:lpstr>appropriate media types for the design</vt:lpstr>
      <vt:lpstr>appropriate media types for the design</vt:lpstr>
      <vt:lpstr>appropriate LAN technologies for the design</vt:lpstr>
      <vt:lpstr>appropriate WAN technologies for the design</vt:lpstr>
      <vt:lpstr>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 addressing</vt:lpstr>
      <vt:lpstr>PowerPoint Presentation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Damitha Erandathi Rajapaksha</dc:creator>
  <cp:lastModifiedBy>IT22253330</cp:lastModifiedBy>
  <cp:revision>40</cp:revision>
  <dcterms:created xsi:type="dcterms:W3CDTF">2023-05-28T03:31:13Z</dcterms:created>
  <dcterms:modified xsi:type="dcterms:W3CDTF">2023-05-29T03:32:58Z</dcterms:modified>
</cp:coreProperties>
</file>