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8" r:id="rId2"/>
    <p:sldId id="293" r:id="rId3"/>
    <p:sldId id="292" r:id="rId4"/>
    <p:sldId id="295" r:id="rId5"/>
    <p:sldId id="294" r:id="rId6"/>
    <p:sldId id="296" r:id="rId7"/>
    <p:sldId id="272" r:id="rId8"/>
    <p:sldId id="273" r:id="rId9"/>
    <p:sldId id="279" r:id="rId10"/>
    <p:sldId id="280" r:id="rId11"/>
    <p:sldId id="281" r:id="rId12"/>
    <p:sldId id="285" r:id="rId13"/>
    <p:sldId id="286" r:id="rId14"/>
    <p:sldId id="274" r:id="rId15"/>
    <p:sldId id="259" r:id="rId16"/>
    <p:sldId id="261" r:id="rId17"/>
    <p:sldId id="265" r:id="rId18"/>
    <p:sldId id="283" r:id="rId19"/>
    <p:sldId id="282" r:id="rId20"/>
    <p:sldId id="263" r:id="rId21"/>
    <p:sldId id="266" r:id="rId22"/>
    <p:sldId id="284" r:id="rId23"/>
    <p:sldId id="267" r:id="rId24"/>
    <p:sldId id="268" r:id="rId25"/>
    <p:sldId id="269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7" autoAdjust="0"/>
  </p:normalViewPr>
  <p:slideViewPr>
    <p:cSldViewPr>
      <p:cViewPr varScale="1">
        <p:scale>
          <a:sx n="91" d="100"/>
          <a:sy n="91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SHMI\Documents\My%20school%20notes\Market%20Research\Project\Walmart%20cor-me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SHMI\Documents\My%20school%20notes\Market%20Research\Project\Targ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Lbls>
            <c:dLbl>
              <c:idx val="0"/>
              <c:layout>
                <c:manualLayout>
                  <c:x val="-3.6188139059304805E-2"/>
                  <c:y val="-1.74454828660437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Quality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FD-49AF-BFA3-D03D9E0159BF}"/>
                </c:ext>
              </c:extLst>
            </c:dLbl>
            <c:dLbl>
              <c:idx val="1"/>
              <c:layout>
                <c:manualLayout>
                  <c:x val="-3.6932579746550218E-2"/>
                  <c:y val="-1.993769470404990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Price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FD-49AF-BFA3-D03D9E0159BF}"/>
                </c:ext>
              </c:extLst>
            </c:dLbl>
            <c:dLbl>
              <c:idx val="2"/>
              <c:layout>
                <c:manualLayout>
                  <c:x val="-5.2584899280228005E-2"/>
                  <c:y val="-1.99376947040498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Cleanliness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FD-49AF-BFA3-D03D9E0159BF}"/>
                </c:ext>
              </c:extLst>
            </c:dLbl>
            <c:dLbl>
              <c:idx val="3"/>
              <c:layout>
                <c:manualLayout>
                  <c:x val="-5.1434555529043705E-2"/>
                  <c:y val="2.0010003286794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Layout 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FD-49AF-BFA3-D03D9E0159BF}"/>
                </c:ext>
              </c:extLst>
            </c:dLbl>
            <c:dLbl>
              <c:idx val="4"/>
              <c:layout>
                <c:manualLayout>
                  <c:x val="-5.5427402862985788E-2"/>
                  <c:y val="2.242990654205620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Product Availability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FD-49AF-BFA3-D03D9E0159BF}"/>
                </c:ext>
              </c:extLst>
            </c:dLbl>
            <c:dLbl>
              <c:idx val="5"/>
              <c:layout>
                <c:manualLayout>
                  <c:x val="-7.3537832310838491E-2"/>
                  <c:y val="-1.246105919003119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Customer Service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FD-49AF-BFA3-D03D9E0159BF}"/>
                </c:ext>
              </c:extLst>
            </c:dLbl>
            <c:dLbl>
              <c:idx val="6"/>
              <c:layout>
                <c:manualLayout>
                  <c:x val="-7.856570958933172E-2"/>
                  <c:y val="-1.495329417761070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Check Out Ease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FD-49AF-BFA3-D03D9E0159BF}"/>
                </c:ext>
              </c:extLst>
            </c:dLbl>
            <c:dLbl>
              <c:idx val="7"/>
              <c:layout>
                <c:manualLayout>
                  <c:x val="-3.0462167689161702E-2"/>
                  <c:y val="-1.99376947040498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Parking</a:t>
                    </a:r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FD-49AF-BFA3-D03D9E0159BF}"/>
                </c:ext>
              </c:extLst>
            </c:dLbl>
            <c:spPr>
              <a:effectLst/>
            </c:sp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'cor-mean'!$B$2:$B$9</c:f>
              <c:numCache>
                <c:formatCode>General</c:formatCode>
                <c:ptCount val="8"/>
                <c:pt idx="0">
                  <c:v>3.7170000000000001</c:v>
                </c:pt>
                <c:pt idx="1">
                  <c:v>4.4169999999999998</c:v>
                </c:pt>
                <c:pt idx="2">
                  <c:v>3.2330000000000001</c:v>
                </c:pt>
                <c:pt idx="3">
                  <c:v>3.5329999999999977</c:v>
                </c:pt>
                <c:pt idx="4">
                  <c:v>3.65</c:v>
                </c:pt>
                <c:pt idx="5">
                  <c:v>3.3499999999999988</c:v>
                </c:pt>
                <c:pt idx="6">
                  <c:v>3.633</c:v>
                </c:pt>
                <c:pt idx="7">
                  <c:v>4.0830000000000002</c:v>
                </c:pt>
              </c:numCache>
            </c:numRef>
          </c:xVal>
          <c:yVal>
            <c:numRef>
              <c:f>'cor-mean'!$C$2:$C$9</c:f>
              <c:numCache>
                <c:formatCode>General</c:formatCode>
                <c:ptCount val="8"/>
                <c:pt idx="0">
                  <c:v>0.58175977234345211</c:v>
                </c:pt>
                <c:pt idx="1">
                  <c:v>0.62845814575095083</c:v>
                </c:pt>
                <c:pt idx="2">
                  <c:v>0.69310788461031902</c:v>
                </c:pt>
                <c:pt idx="3">
                  <c:v>0.51591924931563593</c:v>
                </c:pt>
                <c:pt idx="4">
                  <c:v>0.47776039537233905</c:v>
                </c:pt>
                <c:pt idx="5">
                  <c:v>0.62871034707279805</c:v>
                </c:pt>
                <c:pt idx="6">
                  <c:v>0.52488704156828903</c:v>
                </c:pt>
                <c:pt idx="7">
                  <c:v>0.53312413081132293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FD-49AF-BFA3-D03D9E0159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52425600"/>
        <c:axId val="125624320"/>
      </c:scatterChart>
      <c:valAx>
        <c:axId val="15242560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125624320"/>
        <c:crosses val="autoZero"/>
        <c:crossBetween val="midCat"/>
      </c:valAx>
      <c:valAx>
        <c:axId val="1256243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152425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Lbls>
            <c:dLbl>
              <c:idx val="0"/>
              <c:layout>
                <c:manualLayout>
                  <c:x val="-4.108884800135092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Product Quality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C4-4316-B07C-0CAA2BD65BBE}"/>
                </c:ext>
              </c:extLst>
            </c:dLbl>
            <c:dLbl>
              <c:idx val="1"/>
              <c:layout>
                <c:manualLayout>
                  <c:x val="-2.0544424000675308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Product Price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C4-4316-B07C-0CAA2BD65BBE}"/>
                </c:ext>
              </c:extLst>
            </c:dLbl>
            <c:dLbl>
              <c:idx val="2"/>
              <c:layout>
                <c:manualLayout>
                  <c:x val="-6.1633272002026814E-3"/>
                  <c:y val="-6.734006734006740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Cleanliness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C4-4316-B07C-0CAA2BD65BBE}"/>
                </c:ext>
              </c:extLst>
            </c:dLbl>
            <c:dLbl>
              <c:idx val="3"/>
              <c:layout>
                <c:manualLayout>
                  <c:x val="-6.1633272002026814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Store Layout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C4-4316-B07C-0CAA2BD65BBE}"/>
                </c:ext>
              </c:extLst>
            </c:dLbl>
            <c:dLbl>
              <c:idx val="4"/>
              <c:layout>
                <c:manualLayout>
                  <c:x val="-4.108884800135092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Product Availability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C4-4316-B07C-0CAA2BD65BBE}"/>
                </c:ext>
              </c:extLst>
            </c:dLbl>
            <c:dLbl>
              <c:idx val="5"/>
              <c:layout>
                <c:manualLayout>
                  <c:x val="-4.108884800135092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Customer Service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C4-4316-B07C-0CAA2BD65BBE}"/>
                </c:ext>
              </c:extLst>
            </c:dLbl>
            <c:dLbl>
              <c:idx val="6"/>
              <c:layout>
                <c:manualLayout>
                  <c:x val="-6.1633272002027013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Check Out ease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C4-4316-B07C-0CAA2BD65BBE}"/>
                </c:ext>
              </c:extLst>
            </c:dLbl>
            <c:dLbl>
              <c:idx val="7"/>
              <c:layout>
                <c:manualLayout>
                  <c:x val="-6.1633272002026814E-3"/>
                  <c:y val="-3.367003367003381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Parking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C4-4316-B07C-0CAA2BD65B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'cor-mean'!$B$2:$B$9</c:f>
              <c:numCache>
                <c:formatCode>General</c:formatCode>
                <c:ptCount val="8"/>
                <c:pt idx="0">
                  <c:v>4.1169999999999956</c:v>
                </c:pt>
                <c:pt idx="1">
                  <c:v>3.5830000000000002</c:v>
                </c:pt>
                <c:pt idx="2">
                  <c:v>4.1829999999999936</c:v>
                </c:pt>
                <c:pt idx="3">
                  <c:v>3.867</c:v>
                </c:pt>
                <c:pt idx="4">
                  <c:v>3.867</c:v>
                </c:pt>
                <c:pt idx="5">
                  <c:v>4.0169999999999986</c:v>
                </c:pt>
                <c:pt idx="6">
                  <c:v>3.7170000000000001</c:v>
                </c:pt>
                <c:pt idx="7">
                  <c:v>4.133</c:v>
                </c:pt>
              </c:numCache>
            </c:numRef>
          </c:xVal>
          <c:yVal>
            <c:numRef>
              <c:f>'cor-mean'!$C$2:$C$9</c:f>
              <c:numCache>
                <c:formatCode>General</c:formatCode>
                <c:ptCount val="8"/>
                <c:pt idx="0">
                  <c:v>0.34717213675235303</c:v>
                </c:pt>
                <c:pt idx="1">
                  <c:v>0.34106608553144707</c:v>
                </c:pt>
                <c:pt idx="2">
                  <c:v>0.38227014698953604</c:v>
                </c:pt>
                <c:pt idx="3">
                  <c:v>0.29999092244833797</c:v>
                </c:pt>
                <c:pt idx="4">
                  <c:v>0.52102558744461902</c:v>
                </c:pt>
                <c:pt idx="5">
                  <c:v>6.7210823427117414E-2</c:v>
                </c:pt>
                <c:pt idx="6">
                  <c:v>8.6697308984169219E-2</c:v>
                </c:pt>
                <c:pt idx="7">
                  <c:v>0.10755175492958102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8C4-4316-B07C-0CAA2BD65B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9208448"/>
        <c:axId val="125723776"/>
      </c:scatterChart>
      <c:valAx>
        <c:axId val="14920844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125723776"/>
        <c:crosses val="autoZero"/>
        <c:crossBetween val="midCat"/>
      </c:valAx>
      <c:valAx>
        <c:axId val="1257237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1492084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7D96A-39A4-42DD-9A81-4C977AC79C7B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9884-3B63-4A5B-8753-B85D887670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00200" y="3048000"/>
            <a:ext cx="6248400" cy="82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4000" dirty="0">
              <a:latin typeface="Arial"/>
              <a:ea typeface="Playball"/>
              <a:cs typeface="Arial"/>
              <a:sym typeface="Playball"/>
            </a:endParaRPr>
          </a:p>
          <a:p>
            <a:pPr>
              <a:spcBef>
                <a:spcPts val="0"/>
              </a:spcBef>
              <a:buNone/>
            </a:pPr>
            <a:r>
              <a:rPr lang="en" sz="3600" b="0" dirty="0">
                <a:latin typeface="Arial"/>
                <a:ea typeface="Playball"/>
                <a:cs typeface="Arial"/>
                <a:sym typeface="Playball"/>
              </a:rPr>
              <a:t>Customer Satisfaction Study 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3429000" y="4419600"/>
            <a:ext cx="2438400" cy="1130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layball"/>
                <a:cs typeface="Arial"/>
                <a:sym typeface="Playball"/>
              </a:rPr>
              <a:t>Rashmi Sarode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layball"/>
                <a:cs typeface="Arial"/>
                <a:sym typeface="Playball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layball"/>
                <a:cs typeface="Arial"/>
                <a:sym typeface="Playball"/>
              </a:rPr>
              <a:t>Riddhi Patel</a:t>
            </a:r>
          </a:p>
          <a:p>
            <a:pPr algn="ctr">
              <a:spcBef>
                <a:spcPts val="0"/>
              </a:spcBef>
            </a:pPr>
            <a:r>
              <a:rPr lang="e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Playball"/>
                <a:cs typeface="Arial"/>
                <a:sym typeface="Playball"/>
              </a:rPr>
              <a:t>Sheri Belle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438400" y="533400"/>
            <a:ext cx="4419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209800" y="2209800"/>
            <a:ext cx="4343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114800" y="1676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VS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Product Availability: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               mean of difference = 0.283	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1.328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0.171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1.652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Fail to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less than the  Z</a:t>
            </a:r>
            <a:r>
              <a:rPr lang="en-US" sz="1600" b="1" i="1" baseline="-25000" dirty="0">
                <a:latin typeface="Arial"/>
                <a:cs typeface="Arial"/>
              </a:rPr>
              <a:t>0.475. </a:t>
            </a:r>
            <a:r>
              <a:rPr lang="en-US" sz="1600" b="1" dirty="0">
                <a:latin typeface="Arial"/>
                <a:cs typeface="Arial"/>
              </a:rPr>
              <a:t>Little or no difference in preference for Walmart or Target.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Customer Service: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               mean of difference = 0.717	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1.290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0.167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4.303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greater than the  Z</a:t>
            </a:r>
            <a:r>
              <a:rPr lang="en-US" sz="1600" b="1" i="1" baseline="-25000" dirty="0">
                <a:latin typeface="Arial"/>
                <a:cs typeface="Arial"/>
              </a:rPr>
              <a:t>0.475</a:t>
            </a:r>
            <a:r>
              <a:rPr lang="en-US" sz="1600" b="1" dirty="0">
                <a:latin typeface="Arial"/>
                <a:cs typeface="Arial"/>
              </a:rPr>
              <a:t> . Target is preferred.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066800"/>
            <a:ext cx="914400" cy="237995"/>
          </a:xfrm>
          <a:prstGeom prst="rect">
            <a:avLst/>
          </a:prstGeom>
          <a:noFill/>
        </p:spPr>
      </p:pic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038600"/>
            <a:ext cx="914400" cy="237995"/>
          </a:xfrm>
          <a:prstGeom prst="rect">
            <a:avLst/>
          </a:prstGeom>
          <a:noFill/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295400"/>
            <a:ext cx="914400" cy="236375"/>
          </a:xfrm>
          <a:prstGeom prst="rect">
            <a:avLst/>
          </a:prstGeom>
          <a:noFill/>
        </p:spPr>
      </p:pic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267200"/>
            <a:ext cx="914400" cy="23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382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Ease of Checkout: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               mean of difference = 0.133	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1.213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0.156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0.850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Fail to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less than the  Z</a:t>
            </a:r>
            <a:r>
              <a:rPr lang="en-US" sz="1600" b="1" i="1" baseline="-25000" dirty="0">
                <a:latin typeface="Arial"/>
                <a:cs typeface="Arial"/>
              </a:rPr>
              <a:t>0.475 </a:t>
            </a:r>
            <a:r>
              <a:rPr lang="en-US" sz="1600" b="1" dirty="0">
                <a:latin typeface="Arial"/>
                <a:cs typeface="Arial"/>
              </a:rPr>
              <a:t>. Little or no difference in preference for Walmart or Target.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Parking Convenience: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               mean of difference = 0.117	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0.783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0.101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1.153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Fail to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less than the  Z</a:t>
            </a:r>
            <a:r>
              <a:rPr lang="en-US" sz="1600" b="1" i="1" baseline="-25000" dirty="0">
                <a:latin typeface="Arial"/>
                <a:cs typeface="Arial"/>
              </a:rPr>
              <a:t>0.475</a:t>
            </a:r>
            <a:r>
              <a:rPr lang="en-US" sz="1600" b="1" dirty="0">
                <a:latin typeface="Arial"/>
                <a:cs typeface="Arial"/>
              </a:rPr>
              <a:t>.</a:t>
            </a:r>
            <a:r>
              <a:rPr lang="en-US" sz="1600" b="1" i="1" baseline="-25000" dirty="0">
                <a:latin typeface="Arial"/>
                <a:cs typeface="Arial"/>
              </a:rPr>
              <a:t>  </a:t>
            </a:r>
            <a:r>
              <a:rPr lang="en-US" sz="1600" b="1" dirty="0">
                <a:latin typeface="Arial"/>
                <a:cs typeface="Arial"/>
              </a:rPr>
              <a:t>Little or no difference in preference for Walmart or Target.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066800"/>
            <a:ext cx="914400" cy="237995"/>
          </a:xfrm>
          <a:prstGeom prst="rect">
            <a:avLst/>
          </a:prstGeom>
          <a:noFill/>
        </p:spPr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114800"/>
            <a:ext cx="914400" cy="237995"/>
          </a:xfrm>
          <a:prstGeom prst="rect">
            <a:avLst/>
          </a:prstGeom>
          <a:noFill/>
        </p:spPr>
      </p:pic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295400"/>
            <a:ext cx="914400" cy="236375"/>
          </a:xfrm>
          <a:prstGeom prst="rect">
            <a:avLst/>
          </a:prstGeom>
          <a:noFill/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343400"/>
            <a:ext cx="914400" cy="23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/>
                <a:cs typeface="Arial"/>
              </a:rPr>
              <a:t>Walmart Importance Performance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219200" y="990600"/>
          <a:ext cx="7543800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60960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Performance</a:t>
            </a:r>
          </a:p>
          <a:p>
            <a:pPr algn="ctr"/>
            <a:r>
              <a:rPr lang="en-US" sz="1100" dirty="0">
                <a:latin typeface="Arial"/>
                <a:cs typeface="Arial"/>
              </a:rPr>
              <a:t>(Mean of attribute  rating)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76600"/>
            <a:ext cx="121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Importance</a:t>
            </a:r>
          </a:p>
          <a:p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100" dirty="0">
                <a:latin typeface="Arial"/>
                <a:cs typeface="Arial"/>
              </a:rPr>
              <a:t>correlation to overall satisfaction)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Target Importance Performance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219200" y="1219200"/>
          <a:ext cx="7086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276600"/>
            <a:ext cx="1219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Importance</a:t>
            </a:r>
          </a:p>
          <a:p>
            <a:r>
              <a:rPr lang="en-US" sz="1100" dirty="0">
                <a:latin typeface="Arial"/>
                <a:cs typeface="Arial"/>
              </a:rPr>
              <a:t>(correlation to overall satisfaction)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60960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Performance</a:t>
            </a:r>
          </a:p>
          <a:p>
            <a:pPr algn="ctr"/>
            <a:r>
              <a:rPr lang="en-US" sz="1100" dirty="0">
                <a:latin typeface="Arial"/>
                <a:cs typeface="Arial"/>
              </a:rPr>
              <a:t>(Mean of  attribute rating)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SHMI\Documents\My school notes\Market Research\Project\Scatter plot Vs Satisfa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8" y="131763"/>
            <a:ext cx="7907337" cy="659288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66116" y="5029200"/>
            <a:ext cx="3977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WALMART</a:t>
            </a:r>
            <a:r>
              <a:rPr lang="en-US" sz="2000" dirty="0">
                <a:latin typeface="Arial"/>
                <a:cs typeface="Arial"/>
              </a:rPr>
              <a:t> 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 Scatter Plot of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      Satisfaction (Y axis) Vs Attributes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600" dirty="0">
                <a:latin typeface="Arial"/>
                <a:cs typeface="Arial"/>
              </a:rPr>
              <a:t>Correlation matrix for Walmart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539045"/>
          <a:ext cx="7297049" cy="631895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7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6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2956">
                <a:tc gridSpan="11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Correlations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8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satisfaction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quality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price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clean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layout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avail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custService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checkOut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parking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satisfaction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.582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.628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.693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.516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.478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.629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.525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.533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quality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.582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.386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.432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.421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.397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.273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.156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.035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.233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price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.628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.386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.248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.258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.420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.204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.056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.046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.117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clean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.693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.432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.248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.580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.483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.482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.593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.056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layout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.516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.580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.651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.321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.478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avail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.478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.421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.651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.457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.314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.163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custService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.629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.397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.258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.483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.321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.457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.465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.402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.046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checkOut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.525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.273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.420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.482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.478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.314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.465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.530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.035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068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parking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.533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.156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.204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.593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.163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.402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.530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.233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.117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0680">
                <a:tc gridSpan="11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**. Correlation is significant at the 0.01 level (2-tailed).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0680">
                <a:tc gridSpan="11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*. Correlation is significant at the 0.05 level (2-tailed).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Walmart Customer satisfaction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1"/>
          <a:ext cx="7339965" cy="4566302"/>
        </p:xfrm>
        <a:graphic>
          <a:graphicData uri="http://schemas.openxmlformats.org/drawingml/2006/table">
            <a:tbl>
              <a:tblPr/>
              <a:tblGrid>
                <a:gridCol w="89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30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Multiple R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0.895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 Square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0.802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Adjusted R Square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0.771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Standard Error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0.517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Observations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ANOVA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Significance F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Regression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55.106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6.888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25.778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2.20585E-15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Residual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13.628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0.267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68.733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Intercept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-2.210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-4.055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-3.305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-1.116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quality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0.191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0.081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2.353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0.023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0.354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price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0.701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5.588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0.449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0.953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 lean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0.323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0.086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3.759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0.495 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layout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-0.077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0.104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-0.739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0.464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-0.285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0.132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avail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0.099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0.972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-0.196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0.203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custService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0.072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3.052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checkOut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-0.475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0.637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-0.211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0.130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6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parking</a:t>
                      </a:r>
                    </a:p>
                  </a:txBody>
                  <a:tcPr marL="8170" marR="8170" marT="817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0.195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1.808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0.076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-0.022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0.412</a:t>
                      </a:r>
                    </a:p>
                  </a:txBody>
                  <a:tcPr marL="8170" marR="8170" marT="817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Walmart Customer Satisfaction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4290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	The model for Walmart is:</a:t>
            </a:r>
          </a:p>
          <a:p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	Overall Satisfaction =	0.190 * quality  +  0.701 * price + 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                                             0.323 * clean  –  0.077 *layout + 	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                                              0.220 * custService + 0.195 * parking  –  2.210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RASHMI\Documents\My school notes\Market Research\Project\Target Scatter plot Vs Satisfaction - Cop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7337"/>
            <a:ext cx="7456487" cy="65706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206575" y="5105400"/>
            <a:ext cx="3327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/>
                <a:cs typeface="Arial"/>
              </a:rPr>
              <a:t>TARGET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 Scatter Plot of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      Satisfaction (Y axis) Vs Attributes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/>
          <a:lstStyle/>
          <a:p>
            <a:r>
              <a:rPr lang="en-US" sz="3600" dirty="0">
                <a:latin typeface="Arial"/>
                <a:cs typeface="Arial"/>
              </a:rPr>
              <a:t>Correlation Matrix for Target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635000"/>
          <a:ext cx="7391400" cy="6299200"/>
        </p:xfrm>
        <a:graphic>
          <a:graphicData uri="http://schemas.openxmlformats.org/drawingml/2006/table">
            <a:tbl>
              <a:tblPr/>
              <a:tblGrid>
                <a:gridCol w="105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35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3200">
                <a:tc gridSpan="11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Correlations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satisfaction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quality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price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clean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layout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avail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custService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checkOut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parking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satisfaction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.347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.341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.382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.300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.521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.610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.510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quality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.347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.466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.270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.170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.174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-.013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.530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.037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.194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.922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price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.341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.240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.163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.326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-.079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-.138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.530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.546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.295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.617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clean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.382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.466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.240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.228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.079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.521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.126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layout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.300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.270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.163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.228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.028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.037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.079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.150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.834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avail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.521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.170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.326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-.075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.125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.071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.194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.571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.341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.588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custService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.174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-.079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-.075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.567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.310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.610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.546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.150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.571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checkOut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-.013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-.138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.125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.567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.272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.510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.922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.295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.521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.341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.036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parking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.210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.028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.071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.310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.272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.617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.126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.834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.588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.036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60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3200">
                <a:tc gridSpan="11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**. Correlation is significant at the 0.01 level (2-tailed).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3200">
                <a:tc gridSpan="11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*. Correlation is significant at the 0.05 level (2-tailed).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b="0" dirty="0">
                <a:latin typeface="Arial"/>
                <a:ea typeface="Playball"/>
                <a:cs typeface="Arial"/>
                <a:sym typeface="Playball"/>
              </a:rPr>
              <a:t>Agenda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pPr fontAlgn="t"/>
            <a:r>
              <a:rPr lang="en-US" dirty="0">
                <a:latin typeface="Arial"/>
                <a:cs typeface="Arial"/>
              </a:rPr>
              <a:t>Objective</a:t>
            </a:r>
          </a:p>
          <a:p>
            <a:pPr fontAlgn="t"/>
            <a:r>
              <a:rPr lang="en-US" dirty="0">
                <a:latin typeface="Arial"/>
                <a:cs typeface="Arial"/>
              </a:rPr>
              <a:t>Questionnaire Design </a:t>
            </a:r>
          </a:p>
          <a:p>
            <a:pPr fontAlgn="t"/>
            <a:r>
              <a:rPr lang="en-US" dirty="0">
                <a:latin typeface="Arial"/>
                <a:cs typeface="Arial"/>
              </a:rPr>
              <a:t>Sampling Plan </a:t>
            </a:r>
          </a:p>
          <a:p>
            <a:pPr fontAlgn="t"/>
            <a:r>
              <a:rPr lang="en-US" dirty="0">
                <a:latin typeface="Arial"/>
                <a:cs typeface="Arial"/>
              </a:rPr>
              <a:t>Survey Administration/Data collection</a:t>
            </a:r>
          </a:p>
          <a:p>
            <a:pPr fontAlgn="t"/>
            <a:r>
              <a:rPr lang="en-US" dirty="0">
                <a:latin typeface="Arial"/>
                <a:cs typeface="Arial"/>
              </a:rPr>
              <a:t>Analysis and Findings</a:t>
            </a:r>
          </a:p>
          <a:p>
            <a:pPr fontAlgn="t"/>
            <a:r>
              <a:rPr lang="en-US" dirty="0">
                <a:latin typeface="Arial"/>
                <a:cs typeface="Arial"/>
              </a:rPr>
              <a:t>Conclusions/Recommendations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Target Customer Satisfaction Model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295405"/>
          <a:ext cx="7848600" cy="5181594"/>
        </p:xfrm>
        <a:graphic>
          <a:graphicData uri="http://schemas.openxmlformats.org/drawingml/2006/table">
            <a:tbl>
              <a:tblPr/>
              <a:tblGrid>
                <a:gridCol w="1155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0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Multiple R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0.6165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 Square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0.3801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Adjusted R Square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0.2828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Standard Error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0.6072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Observations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ANOVA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Significance F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Regression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11.528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1.441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3.908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Residual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18.805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30.333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164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Intercept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-0.955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quality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1.733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price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clean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0.326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layout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-0.294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0.280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avail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2.839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custService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-0.224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checkOut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-0.204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31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parking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-0.216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0.183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Target Customer Satisfaction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2100072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The model for Target is: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Overall satisfaction = 0.373 * avail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5400" cy="8683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/>
                <a:cs typeface="Arial"/>
              </a:rPr>
              <a:t>	Target Model post AIC Stepwise -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1828800"/>
            <a:ext cx="5158581" cy="76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/>
                <a:cs typeface="Arial"/>
              </a:rPr>
              <a:t>Overall satisfaction = 0.395 * avail +</a:t>
            </a:r>
          </a:p>
          <a:p>
            <a:r>
              <a:rPr lang="en-US" sz="2100" dirty="0">
                <a:latin typeface="Arial"/>
                <a:cs typeface="Arial"/>
              </a:rPr>
              <a:t> 		      	  0.30 * quality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600200"/>
          <a:ext cx="8686800" cy="4953004"/>
        </p:xfrm>
        <a:graphic>
          <a:graphicData uri="http://schemas.openxmlformats.org/drawingml/2006/table">
            <a:tbl>
              <a:tblPr/>
              <a:tblGrid>
                <a:gridCol w="1450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3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3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Multiple R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0.609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 Square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0.370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Adjusted R Square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0.337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Standard Error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0.584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Observations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ANOVA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Significance F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Regression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11.237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3.746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10.985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8.93388E-06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Residual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19.096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0.341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30.333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96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Intercept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0.843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0.625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1.350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0.183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-0.409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2.095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quality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0.300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0.124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2.426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0.019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0.052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0.548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price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0.141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0.086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1.637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0.107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-0.031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0.313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avail</a:t>
                      </a:r>
                    </a:p>
                  </a:txBody>
                  <a:tcPr marL="8775" marR="8775" marT="8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0.395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0.108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3.673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0.180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0.611</a:t>
                      </a:r>
                    </a:p>
                  </a:txBody>
                  <a:tcPr marL="8775" marR="8775" marT="87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Correlation for Walmart and Target Combined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58801"/>
          <a:ext cx="7010399" cy="6299200"/>
        </p:xfrm>
        <a:graphic>
          <a:graphicData uri="http://schemas.openxmlformats.org/drawingml/2006/table">
            <a:tbl>
              <a:tblPr/>
              <a:tblGrid>
                <a:gridCol w="14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7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1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7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7464">
                <a:tc gridSpan="11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Correlations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6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satisfaction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quality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price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clean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layout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avail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custService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checkOut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parking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satisfaction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.541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.305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.619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.475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.508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.493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.363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quality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.541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.078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.500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.405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.367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.390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.043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.046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price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.305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.078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-.017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.147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.228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-.067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.857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.469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.456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.387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clean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.619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.500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-.017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.509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.487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.331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.857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layout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.475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.405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.147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.509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.594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.328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.280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.109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avail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.508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.367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.228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.594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.315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.248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.132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.012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.151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custService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.493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.390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-.067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.487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.328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.315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.492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.360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.469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checkOut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.370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.185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.069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.331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.440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.248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.492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.043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.456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7464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parking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Pearson Correlation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.363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.183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.080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.412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.280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.132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.360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.414</a:t>
                      </a:r>
                      <a:r>
                        <a:rPr lang="en-US" sz="700" baseline="300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Sig. (2-tailed)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.046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.387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.002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.151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.000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7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120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7464">
                <a:tc gridSpan="11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**. Correlation is significant at the 0.01 level (2-tailed).</a:t>
                      </a:r>
                      <a:endParaRPr lang="en-US" sz="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7464">
                <a:tc gridSpan="11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*. Correlation is significant at the 0.05 level (2-tailed).</a:t>
                      </a:r>
                      <a:endParaRPr lang="en-US" sz="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Arial"/>
                <a:cs typeface="Arial"/>
              </a:rPr>
              <a:t>Combined Model for Customer satisfaction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447801"/>
          <a:ext cx="7315200" cy="4495791"/>
        </p:xfrm>
        <a:graphic>
          <a:graphicData uri="http://schemas.openxmlformats.org/drawingml/2006/table">
            <a:tbl>
              <a:tblPr/>
              <a:tblGrid>
                <a:gridCol w="110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400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Multiple R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 Square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Adjusted R Square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Standard Error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Observations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ANOVA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df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Significance F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Regression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62.327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7.791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20.818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5.77063E-19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Residual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41.540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103.867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70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Intercept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-0.660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-1.560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-1.498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quality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2.977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price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4.117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clean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0.267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3.808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layout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-0.179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avail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1.915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0.058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custService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2.174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40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checkOut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0.072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0.774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0.441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7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parking</a:t>
                      </a:r>
                    </a:p>
                  </a:txBody>
                  <a:tcPr marL="8446" marR="8446" marT="8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0.070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0.927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0.356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0.219</a:t>
                      </a:r>
                    </a:p>
                  </a:txBody>
                  <a:tcPr marL="8446" marR="8446" marT="84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Arial"/>
                <a:cs typeface="Arial"/>
              </a:rPr>
              <a:t>Combined model for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/>
          <a:lstStyle/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Overall Satisfaction =   0.231 * quality   +   0.275 * price + 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			                        0.267 * clean   +  0.144 * custService  + 			                  		    0.056 *  </a:t>
            </a:r>
            <a:r>
              <a:rPr lang="en-US" sz="2000" dirty="0" err="1">
                <a:latin typeface="Arial"/>
                <a:cs typeface="Arial"/>
              </a:rPr>
              <a:t>checkOut</a:t>
            </a:r>
            <a:r>
              <a:rPr lang="en-US" sz="2000" dirty="0">
                <a:latin typeface="Arial"/>
                <a:cs typeface="Arial"/>
              </a:rPr>
              <a:t> + 0.070 * parking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The Hypothesis Test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Reject null Hypothesis and indicate preference for Target as compared to Walmart for </a:t>
            </a:r>
            <a:r>
              <a:rPr lang="en-US" sz="2000" b="1" dirty="0">
                <a:latin typeface="Arial"/>
                <a:cs typeface="Arial"/>
              </a:rPr>
              <a:t>overall satisfaction </a:t>
            </a:r>
            <a:r>
              <a:rPr lang="en-US" sz="2000" dirty="0">
                <a:latin typeface="Arial"/>
                <a:cs typeface="Arial"/>
              </a:rPr>
              <a:t>and the attributes </a:t>
            </a:r>
            <a:r>
              <a:rPr lang="en-US" sz="2000" b="1" dirty="0">
                <a:latin typeface="Arial"/>
                <a:cs typeface="Arial"/>
              </a:rPr>
              <a:t>product quality, cleanliness of store, convenience of store layout and customer service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Reject null Hypothesis and indicate preference for Walmart for </a:t>
            </a:r>
            <a:r>
              <a:rPr lang="en-US" sz="2000" b="1" dirty="0">
                <a:latin typeface="Arial"/>
                <a:cs typeface="Arial"/>
              </a:rPr>
              <a:t>product price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We fail to reject Hypothesis for </a:t>
            </a:r>
            <a:r>
              <a:rPr lang="en-US" sz="2000" b="1" dirty="0">
                <a:latin typeface="Arial"/>
                <a:cs typeface="Arial"/>
              </a:rPr>
              <a:t>product availability , ease of check out and parking convenience</a:t>
            </a:r>
            <a:r>
              <a:rPr lang="en-US" sz="2000" dirty="0">
                <a:latin typeface="Arial"/>
                <a:cs typeface="Arial"/>
              </a:rPr>
              <a:t> and we cannot comment on the preference for the attributes </a:t>
            </a:r>
            <a:r>
              <a:rPr lang="en-US" sz="2000" b="1" dirty="0">
                <a:latin typeface="Arial"/>
                <a:cs typeface="Arial"/>
              </a:rPr>
              <a:t>ease of check out and parking convenience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 	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Conclusions </a:t>
            </a:r>
            <a:r>
              <a:rPr lang="en-US" sz="2000" i="1" dirty="0">
                <a:latin typeface="Arial"/>
                <a:cs typeface="Arial"/>
              </a:rPr>
              <a:t>(followed)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Wal-Mart</a:t>
            </a:r>
          </a:p>
          <a:p>
            <a:r>
              <a:rPr lang="en-US" sz="1800" dirty="0">
                <a:latin typeface="Arial"/>
                <a:cs typeface="Arial"/>
              </a:rPr>
              <a:t>The importance of price, cleanliness and customer service attributes in determining overall satisfaction is supported both by IP chart and linear regression model.</a:t>
            </a:r>
          </a:p>
          <a:p>
            <a:r>
              <a:rPr lang="en-US" sz="1800" dirty="0">
                <a:latin typeface="Arial"/>
                <a:cs typeface="Arial"/>
              </a:rPr>
              <a:t>The attribute price has received a significantly higher rating than cleanliness and customer service.</a:t>
            </a:r>
          </a:p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Target</a:t>
            </a:r>
          </a:p>
          <a:p>
            <a:r>
              <a:rPr lang="en-US" sz="1800" dirty="0">
                <a:latin typeface="Arial"/>
                <a:cs typeface="Arial"/>
              </a:rPr>
              <a:t>The importance of product availability attribute in determining overall satisfaction is supported both by IP chart and linear regression model. The linear model also determines the importance of attribute quality. </a:t>
            </a:r>
          </a:p>
          <a:p>
            <a:r>
              <a:rPr lang="en-US" sz="1800" dirty="0">
                <a:latin typeface="Arial"/>
                <a:cs typeface="Arial"/>
              </a:rPr>
              <a:t>Price is not a significant determinant in determining overall satisfaction.</a:t>
            </a:r>
          </a:p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Comparative:</a:t>
            </a:r>
          </a:p>
          <a:p>
            <a:r>
              <a:rPr lang="en-US" sz="1800" dirty="0">
                <a:latin typeface="Arial"/>
                <a:cs typeface="Arial"/>
              </a:rPr>
              <a:t>The importance of any single attribute is not very significant in Target as compared to Walmart (price).</a:t>
            </a:r>
          </a:p>
          <a:p>
            <a:pPr>
              <a:buNone/>
            </a:pPr>
            <a:endParaRPr lang="en-US" sz="2400" dirty="0">
              <a:latin typeface="Arial"/>
              <a:cs typeface="Arial"/>
            </a:endParaRPr>
          </a:p>
          <a:p>
            <a:pPr>
              <a:buNone/>
            </a:pPr>
            <a:endParaRPr lang="en-US" sz="2400" dirty="0">
              <a:latin typeface="Arial"/>
              <a:cs typeface="Arial"/>
            </a:endParaRPr>
          </a:p>
          <a:p>
            <a:pPr>
              <a:buNone/>
            </a:pP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Walmart:</a:t>
            </a:r>
          </a:p>
          <a:p>
            <a:pPr>
              <a:buNone/>
            </a:pPr>
            <a:r>
              <a:rPr lang="en-US" sz="2600" dirty="0">
                <a:latin typeface="Arial"/>
                <a:cs typeface="Arial"/>
              </a:rPr>
              <a:t>Improve attributes customer service and cleanliness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Target:</a:t>
            </a:r>
          </a:p>
          <a:p>
            <a:pPr>
              <a:buNone/>
            </a:pPr>
            <a:r>
              <a:rPr lang="en-US" sz="2600" dirty="0">
                <a:latin typeface="Arial"/>
                <a:cs typeface="Arial"/>
              </a:rPr>
              <a:t>Improve product Availability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Hypothesis testing : Microsoft Excel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IP charts : Microsoft Excel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Scatter plots : R studio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Correlation Matrix : SSPS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Linear Regression : Microsoft Excel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AIC stepwise regression : R studio &amp; Microsoft Excel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Arial"/>
              <a:cs typeface="Arial"/>
            </a:endParaRPr>
          </a:p>
          <a:p>
            <a:pPr algn="just">
              <a:buNone/>
            </a:pPr>
            <a:endParaRPr lang="en-US" sz="2000" dirty="0">
              <a:latin typeface="Arial"/>
              <a:cs typeface="Arial"/>
            </a:endParaRPr>
          </a:p>
          <a:p>
            <a:pPr algn="just"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0" dirty="0">
                <a:latin typeface="Arial"/>
                <a:ea typeface="Playball"/>
                <a:cs typeface="Arial"/>
                <a:sym typeface="Playball"/>
              </a:rPr>
              <a:t>Objective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" sz="1800" dirty="0">
              <a:latin typeface="Arial"/>
              <a:cs typeface="Arial"/>
              <a:sym typeface="Corsiva"/>
            </a:endParaRPr>
          </a:p>
          <a:p>
            <a:endParaRPr lang="en" sz="1800" dirty="0">
              <a:latin typeface="Arial"/>
              <a:cs typeface="Arial"/>
              <a:sym typeface="Corsiva"/>
            </a:endParaRPr>
          </a:p>
          <a:p>
            <a:pPr>
              <a:buNone/>
            </a:pPr>
            <a:r>
              <a:rPr lang="en" sz="2400" b="1" dirty="0">
                <a:latin typeface="Arial"/>
                <a:cs typeface="Arial"/>
                <a:sym typeface="Corsiva"/>
              </a:rPr>
              <a:t>Objective: </a:t>
            </a:r>
            <a:r>
              <a:rPr lang="en" sz="2400" dirty="0">
                <a:latin typeface="Arial"/>
                <a:cs typeface="Arial"/>
                <a:sym typeface="Corsiva"/>
              </a:rPr>
              <a:t>Conduct a marketing research study of customer satisfaction for retailers Walmart &amp; Target</a:t>
            </a:r>
            <a:endParaRPr lang="en-US" sz="2400" dirty="0">
              <a:latin typeface="Arial"/>
              <a:cs typeface="Arial"/>
              <a:sym typeface="Corsiva"/>
            </a:endParaRP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Arial"/>
                <a:cs typeface="Arial"/>
                <a:sym typeface="Corsiva"/>
              </a:rPr>
              <a:t>	</a:t>
            </a:r>
            <a:r>
              <a:rPr lang="en" sz="1800" dirty="0">
                <a:latin typeface="Arial"/>
                <a:cs typeface="Arial"/>
              </a:rPr>
              <a:t>by assessing customer satisfaction ratings of two common retailers that are viewed by consumers as more or less substitutes</a:t>
            </a:r>
            <a:endParaRPr lang="en-US" sz="1800" dirty="0">
              <a:latin typeface="Arial"/>
              <a:cs typeface="Arial"/>
              <a:sym typeface="Corsi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Arial"/>
                <a:cs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Questionnaire design for Walmart Vs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5814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Arial"/>
                <a:cs typeface="Arial"/>
              </a:rPr>
              <a:t>Attributes for Analysis</a:t>
            </a:r>
            <a:r>
              <a:rPr lang="en-US" sz="1800" dirty="0">
                <a:latin typeface="Arial"/>
                <a:cs typeface="Arial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Overall Satisfaction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Product quality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Product price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Cleanliness of Store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Convenience of Store layout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Product Availability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Customer Service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Ease of Check Out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Parking Convenience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6" name="Picture 5" descr="FinalQuestionaireDesign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762000"/>
            <a:ext cx="5029200" cy="6508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" b="0" dirty="0">
                <a:latin typeface="Arial"/>
                <a:ea typeface="Playball"/>
                <a:cs typeface="Arial"/>
                <a:sym typeface="Playball"/>
              </a:rPr>
              <a:t>Sampling Plan and Data Collection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Convenience Sampling</a:t>
            </a:r>
          </a:p>
          <a:p>
            <a:pPr lvl="0">
              <a:lnSpc>
                <a:spcPct val="150000"/>
              </a:lnSpc>
            </a:pPr>
            <a:r>
              <a:rPr lang="en" sz="2400" dirty="0">
                <a:latin typeface="Arial"/>
                <a:cs typeface="Arial"/>
                <a:sym typeface="Corsiva"/>
              </a:rPr>
              <a:t>60 Valid Responses</a:t>
            </a:r>
          </a:p>
          <a:p>
            <a:pPr lvl="0">
              <a:lnSpc>
                <a:spcPct val="150000"/>
              </a:lnSpc>
            </a:pPr>
            <a:r>
              <a:rPr lang="en" sz="2400" dirty="0">
                <a:latin typeface="Arial"/>
                <a:cs typeface="Arial"/>
                <a:sym typeface="Corsiva"/>
              </a:rPr>
              <a:t>The sample consists of: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725" y="3048000"/>
            <a:ext cx="8372275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" sz="2200" dirty="0">
                <a:latin typeface="Arial"/>
                <a:cs typeface="Arial"/>
                <a:sym typeface="Corsiva"/>
              </a:rPr>
              <a:t>regular Walmart &amp; Target shoppers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" sz="2200" dirty="0">
                <a:latin typeface="Arial"/>
                <a:cs typeface="Arial"/>
                <a:sym typeface="Corsiva"/>
              </a:rPr>
              <a:t>off-campus graduate students near New Brunswick, NJ area 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" sz="2200" dirty="0">
                <a:latin typeface="Arial"/>
                <a:cs typeface="Arial"/>
                <a:sym typeface="Corsiva"/>
              </a:rPr>
              <a:t>friends of team members living in Woodbridge , Edison and Livingston 2-5 miles away from nearest target &amp; </a:t>
            </a:r>
            <a:r>
              <a:rPr lang="en-US" sz="2200" dirty="0">
                <a:latin typeface="Arial"/>
                <a:cs typeface="Arial"/>
                <a:sym typeface="Corsiva"/>
              </a:rPr>
              <a:t>Walmart</a:t>
            </a:r>
            <a:r>
              <a:rPr lang="en" sz="2200" dirty="0">
                <a:latin typeface="Arial"/>
                <a:cs typeface="Arial"/>
                <a:sym typeface="Corsiva"/>
              </a:rPr>
              <a:t>.  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Arial"/>
                <a:cs typeface="Arial"/>
              </a:rPr>
              <a:t>Analysis and Findings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Arial"/>
                <a:cs typeface="Arial"/>
              </a:rPr>
              <a:t>Hypothesis test of mean scores for overall satisfaction of Walmart and Target </a:t>
            </a: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524000"/>
            <a:ext cx="84582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latin typeface="Arial"/>
                <a:cs typeface="Arial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Hypothesis :                                    	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      = 0.4</a:t>
            </a:r>
            <a:r>
              <a:rPr lang="en-US" sz="1600" b="1" dirty="0">
                <a:latin typeface="Arial"/>
                <a:cs typeface="Arial"/>
              </a:rPr>
              <a:t>      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Batang" pitchFamily="18" charset="-127"/>
                <a:cs typeface="Arial"/>
              </a:rPr>
              <a:t>n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60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Test statistic:   		 =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(0.4-0)/0.168 = 2.375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latin typeface="Arial"/>
                <a:cs typeface="Arial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Standard Error: 		 = 1.305/sqrt(60) = 0.168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latin typeface="Arial"/>
                <a:cs typeface="Arial"/>
              </a:rPr>
              <a:t>	</a:t>
            </a:r>
          </a:p>
          <a:p>
            <a:pPr marL="342900" lvl="0" indent="-342900">
              <a:lnSpc>
                <a:spcPct val="85000"/>
              </a:lnSpc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Standard Deviation:	</a:t>
            </a:r>
            <a:r>
              <a:rPr lang="en-US" sz="1600" dirty="0">
                <a:latin typeface="Arial"/>
                <a:cs typeface="Arial"/>
              </a:rPr>
              <a:t>            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sqrt(100.4/59) </a:t>
            </a:r>
            <a:r>
              <a:rPr lang="en-US" sz="1600" dirty="0">
                <a:latin typeface="Arial"/>
                <a:cs typeface="Arial"/>
              </a:rPr>
              <a:t>= 1.304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</a:p>
          <a:p>
            <a:pPr marL="1085850" marR="0" lvl="0" indent="-10858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latin typeface="Arial"/>
                <a:cs typeface="Arial"/>
              </a:rPr>
              <a:t>	</a:t>
            </a:r>
          </a:p>
          <a:p>
            <a:pPr marL="1085850" marR="0" lvl="0" indent="-10858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endParaRPr lang="en-US" sz="1600" dirty="0">
              <a:latin typeface="Arial"/>
              <a:cs typeface="Arial"/>
            </a:endParaRPr>
          </a:p>
          <a:p>
            <a:pPr marL="1085850" marR="0" lvl="0" indent="-10858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085850" marR="0" lvl="0" indent="-10858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Decision:</a:t>
            </a:r>
            <a:endParaRPr lang="en-US" sz="1600" dirty="0">
              <a:latin typeface="Arial"/>
              <a:cs typeface="Arial"/>
            </a:endParaRPr>
          </a:p>
          <a:p>
            <a:pPr marL="1085850" indent="-1085850">
              <a:lnSpc>
                <a:spcPct val="85000"/>
              </a:lnSpc>
              <a:spcBef>
                <a:spcPct val="20000"/>
              </a:spcBef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Reject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mbria Math" pitchFamily="18" charset="0"/>
                <a:cs typeface="Arial"/>
              </a:rPr>
              <a:t>H</a:t>
            </a:r>
            <a:r>
              <a:rPr kumimoji="0" lang="en-US" sz="16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Cambria Math" pitchFamily="18" charset="0"/>
                <a:cs typeface="Arial"/>
              </a:rPr>
              <a:t>0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since  2.375  </a:t>
            </a:r>
            <a:r>
              <a:rPr lang="en-US" sz="1600" b="1" dirty="0">
                <a:latin typeface="Arial"/>
                <a:cs typeface="Arial"/>
              </a:rPr>
              <a:t>&gt;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lang="en-US" sz="1600" b="1" dirty="0">
                <a:latin typeface="Arial"/>
                <a:cs typeface="Arial"/>
              </a:rPr>
              <a:t>1.961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	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lang="en-US" sz="1600" dirty="0" err="1">
                <a:latin typeface="Arial"/>
                <a:cs typeface="Arial"/>
              </a:rPr>
              <a:t>Z</a:t>
            </a:r>
            <a:r>
              <a:rPr lang="en-US" sz="1600" i="1" baseline="-25000" dirty="0" err="1">
                <a:latin typeface="Arial"/>
                <a:cs typeface="Arial"/>
              </a:rPr>
              <a:t>alpha</a:t>
            </a:r>
            <a:r>
              <a:rPr lang="en-US" sz="1600" i="1" baseline="-25000" dirty="0">
                <a:latin typeface="Arial"/>
                <a:cs typeface="Arial"/>
              </a:rPr>
              <a:t>/2  = </a:t>
            </a:r>
            <a:r>
              <a:rPr lang="en-US" sz="1600" noProof="0" dirty="0">
                <a:latin typeface="Arial"/>
                <a:cs typeface="Arial"/>
              </a:rPr>
              <a:t>Z</a:t>
            </a:r>
            <a:r>
              <a:rPr lang="en-US" sz="1600" i="1" baseline="-25000" dirty="0">
                <a:latin typeface="Arial"/>
                <a:cs typeface="Arial"/>
              </a:rPr>
              <a:t>0.475</a:t>
            </a:r>
            <a:r>
              <a:rPr lang="en-US" sz="1600" dirty="0">
                <a:latin typeface="Arial"/>
                <a:cs typeface="Arial"/>
              </a:rPr>
              <a:t> = 1.961 )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085850" marR="0" lvl="0" indent="-10858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latin typeface="Arial"/>
                <a:cs typeface="Arial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There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a difference in the overall satisfaction for Walmart and Target. </a:t>
            </a:r>
            <a:r>
              <a:rPr lang="en-US" sz="1600" b="1" dirty="0">
                <a:latin typeface="Arial"/>
                <a:cs typeface="Arial"/>
              </a:rPr>
              <a:t>Satisfaction for Target is slightly higher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314450" marR="0" lvl="0" indent="-13144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314450" marR="0" lvl="0" indent="-13144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114800"/>
            <a:ext cx="1371600" cy="639670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429000"/>
            <a:ext cx="838200" cy="539995"/>
          </a:xfrm>
          <a:prstGeom prst="rect">
            <a:avLst/>
          </a:prstGeom>
          <a:noFill/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514600"/>
            <a:ext cx="990600" cy="595796"/>
          </a:xfrm>
          <a:prstGeom prst="rect">
            <a:avLst/>
          </a:prstGeom>
          <a:noFill/>
        </p:spPr>
      </p:pic>
      <p:pic>
        <p:nvPicPr>
          <p:cNvPr id="14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676400"/>
            <a:ext cx="1171073" cy="304800"/>
          </a:xfrm>
          <a:prstGeom prst="rect">
            <a:avLst/>
          </a:prstGeom>
          <a:noFill/>
        </p:spPr>
      </p:pic>
      <p:pic>
        <p:nvPicPr>
          <p:cNvPr id="15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981200"/>
            <a:ext cx="1179095" cy="304800"/>
          </a:xfrm>
          <a:prstGeom prst="rect">
            <a:avLst/>
          </a:prstGeom>
          <a:noFill/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752600"/>
            <a:ext cx="988362" cy="533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Hypothesis test of mean scores for individual attributes of Walmart and Target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Product Quality: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 mean of difference = 0.467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1.171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0.151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3.086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greater than the Z</a:t>
            </a:r>
            <a:r>
              <a:rPr lang="en-US" sz="1600" b="1" i="1" baseline="-25000" dirty="0">
                <a:latin typeface="Arial"/>
                <a:cs typeface="Arial"/>
              </a:rPr>
              <a:t>0.475. </a:t>
            </a:r>
            <a:r>
              <a:rPr lang="en-US" sz="1600" b="1" dirty="0">
                <a:latin typeface="Arial"/>
                <a:cs typeface="Arial"/>
              </a:rPr>
              <a:t>Target is preferred.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Product Price: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mean of difference = -0.767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1.198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0.154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-4.955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less than the –(Z</a:t>
            </a:r>
            <a:r>
              <a:rPr lang="en-US" sz="1600" b="1" i="1" baseline="-25000" dirty="0">
                <a:latin typeface="Arial"/>
                <a:cs typeface="Arial"/>
              </a:rPr>
              <a:t>0.475</a:t>
            </a:r>
            <a:r>
              <a:rPr lang="en-US" sz="1600" b="1" dirty="0">
                <a:latin typeface="Arial"/>
                <a:cs typeface="Arial"/>
              </a:rPr>
              <a:t>) Walmart is preferred.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752600"/>
            <a:ext cx="914400" cy="237995"/>
          </a:xfrm>
          <a:prstGeom prst="rect">
            <a:avLst/>
          </a:prstGeom>
          <a:noFill/>
        </p:spPr>
      </p:pic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981200"/>
            <a:ext cx="914400" cy="236375"/>
          </a:xfrm>
          <a:prstGeom prst="rect">
            <a:avLst/>
          </a:prstGeom>
          <a:noFill/>
        </p:spPr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724400"/>
            <a:ext cx="914400" cy="237995"/>
          </a:xfrm>
          <a:prstGeom prst="rect">
            <a:avLst/>
          </a:prstGeom>
          <a:noFill/>
        </p:spPr>
      </p:pic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495800"/>
            <a:ext cx="914400" cy="23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Cleanliness of Store 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             mean of difference = 1.017	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1.282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0.165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6.142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greater than the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600" b="1" dirty="0">
                <a:latin typeface="Arial"/>
                <a:cs typeface="Arial"/>
              </a:rPr>
              <a:t>Z</a:t>
            </a:r>
            <a:r>
              <a:rPr lang="en-US" sz="1600" b="1" i="1" baseline="-25000" dirty="0">
                <a:latin typeface="Arial"/>
                <a:cs typeface="Arial"/>
              </a:rPr>
              <a:t>0.475. </a:t>
            </a:r>
            <a:r>
              <a:rPr lang="en-US" sz="1600" b="1" dirty="0">
                <a:latin typeface="Arial"/>
                <a:cs typeface="Arial"/>
              </a:rPr>
              <a:t>Target is preferred.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Convenience of Store Layout :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600" dirty="0">
                <a:latin typeface="Arial"/>
                <a:cs typeface="Arial"/>
              </a:rPr>
              <a:t>Hypothesis :                                          mean of difference = 0.383	</a:t>
            </a:r>
            <a:r>
              <a:rPr lang="en-US" sz="1600" b="1" dirty="0">
                <a:latin typeface="Arial"/>
                <a:cs typeface="Arial"/>
              </a:rPr>
              <a:t>       </a:t>
            </a:r>
            <a:r>
              <a:rPr lang="en-US" sz="1600" dirty="0">
                <a:latin typeface="Arial"/>
                <a:ea typeface="Batang" pitchFamily="18" charset="-127"/>
                <a:cs typeface="Arial"/>
              </a:rPr>
              <a:t>n</a:t>
            </a:r>
            <a:r>
              <a:rPr lang="en-US" sz="1600" dirty="0">
                <a:latin typeface="Arial"/>
                <a:cs typeface="Arial"/>
              </a:rPr>
              <a:t> = 60</a:t>
            </a:r>
          </a:p>
          <a:p>
            <a:pPr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Deviation: 1.263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Standard Error: 0.163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T Statistic: 2.35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cs typeface="Arial"/>
              </a:rPr>
              <a:t>Decision : Reject the </a:t>
            </a:r>
            <a:r>
              <a:rPr lang="en-US" sz="1600" b="1" i="1" dirty="0">
                <a:latin typeface="Arial"/>
                <a:cs typeface="Arial"/>
              </a:rPr>
              <a:t>H</a:t>
            </a:r>
            <a:r>
              <a:rPr lang="en-US" sz="1600" b="1" i="1" baseline="-25000" dirty="0">
                <a:latin typeface="Arial"/>
                <a:cs typeface="Arial"/>
              </a:rPr>
              <a:t>0 </a:t>
            </a:r>
            <a:r>
              <a:rPr lang="en-US" sz="1600" b="1" dirty="0">
                <a:latin typeface="Arial"/>
                <a:cs typeface="Arial"/>
              </a:rPr>
              <a:t> because the t statistic is greater than the Z</a:t>
            </a:r>
            <a:r>
              <a:rPr lang="en-US" sz="1600" b="1" i="1" baseline="-25000" dirty="0">
                <a:latin typeface="Arial"/>
                <a:cs typeface="Arial"/>
              </a:rPr>
              <a:t>0.475</a:t>
            </a:r>
            <a:r>
              <a:rPr lang="en-US" sz="1600" b="1" dirty="0">
                <a:latin typeface="Arial"/>
                <a:cs typeface="Arial"/>
              </a:rPr>
              <a:t>. Target is slightly preferred.</a:t>
            </a: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066800"/>
            <a:ext cx="914400" cy="237995"/>
          </a:xfrm>
          <a:prstGeom prst="rect">
            <a:avLst/>
          </a:prstGeom>
          <a:noFill/>
        </p:spPr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114800"/>
            <a:ext cx="914400" cy="237995"/>
          </a:xfrm>
          <a:prstGeom prst="rect">
            <a:avLst/>
          </a:prstGeom>
          <a:noFill/>
        </p:spPr>
      </p:pic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295400"/>
            <a:ext cx="914400" cy="236375"/>
          </a:xfrm>
          <a:prstGeom prst="rect">
            <a:avLst/>
          </a:prstGeom>
          <a:noFill/>
        </p:spPr>
      </p:pic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343400"/>
            <a:ext cx="914400" cy="23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2813</Words>
  <Application>Microsoft Office PowerPoint</Application>
  <PresentationFormat>On-screen Show (4:3)</PresentationFormat>
  <Paragraphs>1448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Batang</vt:lpstr>
      <vt:lpstr>Calibri</vt:lpstr>
      <vt:lpstr>Cambria Math</vt:lpstr>
      <vt:lpstr>Corsiva</vt:lpstr>
      <vt:lpstr>Playball</vt:lpstr>
      <vt:lpstr>Times New Roman</vt:lpstr>
      <vt:lpstr>Wingdings</vt:lpstr>
      <vt:lpstr>Office Theme</vt:lpstr>
      <vt:lpstr> Customer Satisfaction Study </vt:lpstr>
      <vt:lpstr>Agenda</vt:lpstr>
      <vt:lpstr>Objective</vt:lpstr>
      <vt:lpstr>Questionnaire design for Walmart Vs Target</vt:lpstr>
      <vt:lpstr>Sampling Plan and Data Collection </vt:lpstr>
      <vt:lpstr>Analysis and Findings</vt:lpstr>
      <vt:lpstr>Hypothesis test of mean scores for overall satisfaction of Walmart and Target  </vt:lpstr>
      <vt:lpstr>Hypothesis test of mean scores for individual attributes of Walmart and Target</vt:lpstr>
      <vt:lpstr>PowerPoint Presentation</vt:lpstr>
      <vt:lpstr>PowerPoint Presentation</vt:lpstr>
      <vt:lpstr>PowerPoint Presentation</vt:lpstr>
      <vt:lpstr>Walmart Importance Performance Chart</vt:lpstr>
      <vt:lpstr>Target Importance Performance Chart</vt:lpstr>
      <vt:lpstr>PowerPoint Presentation</vt:lpstr>
      <vt:lpstr>Correlation matrix for Walmart</vt:lpstr>
      <vt:lpstr>Walmart Customer satisfaction model</vt:lpstr>
      <vt:lpstr>Walmart Customer Satisfaction Model</vt:lpstr>
      <vt:lpstr>PowerPoint Presentation</vt:lpstr>
      <vt:lpstr>Correlation Matrix for Target</vt:lpstr>
      <vt:lpstr>Target Customer Satisfaction Model</vt:lpstr>
      <vt:lpstr>Target Customer Satisfaction Model</vt:lpstr>
      <vt:lpstr> Target Model post AIC Stepwise - Algorithm</vt:lpstr>
      <vt:lpstr>Correlation for Walmart and Target Combined</vt:lpstr>
      <vt:lpstr>Combined Model for Customer satisfaction </vt:lpstr>
      <vt:lpstr>Combined model for Customer Satisfaction</vt:lpstr>
      <vt:lpstr>Conclusions</vt:lpstr>
      <vt:lpstr>Conclusions (followed)</vt:lpstr>
      <vt:lpstr>Recommendation</vt:lpstr>
      <vt:lpstr>Analysis tools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 Sarode</dc:creator>
  <cp:lastModifiedBy>Rashmi Sarode</cp:lastModifiedBy>
  <cp:revision>271</cp:revision>
  <dcterms:created xsi:type="dcterms:W3CDTF">2015-08-04T15:00:25Z</dcterms:created>
  <dcterms:modified xsi:type="dcterms:W3CDTF">2016-08-25T21:04:48Z</dcterms:modified>
</cp:coreProperties>
</file>