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38"/>
  </p:notesMasterIdLst>
  <p:sldIdLst>
    <p:sldId id="289" r:id="rId5"/>
    <p:sldId id="332" r:id="rId6"/>
    <p:sldId id="322" r:id="rId7"/>
    <p:sldId id="319" r:id="rId8"/>
    <p:sldId id="320" r:id="rId9"/>
    <p:sldId id="323" r:id="rId10"/>
    <p:sldId id="335" r:id="rId11"/>
    <p:sldId id="340" r:id="rId12"/>
    <p:sldId id="345" r:id="rId13"/>
    <p:sldId id="341" r:id="rId14"/>
    <p:sldId id="357" r:id="rId15"/>
    <p:sldId id="354" r:id="rId16"/>
    <p:sldId id="356" r:id="rId17"/>
    <p:sldId id="355" r:id="rId18"/>
    <p:sldId id="334" r:id="rId19"/>
    <p:sldId id="349" r:id="rId20"/>
    <p:sldId id="339" r:id="rId21"/>
    <p:sldId id="337" r:id="rId22"/>
    <p:sldId id="317" r:id="rId23"/>
    <p:sldId id="329" r:id="rId24"/>
    <p:sldId id="324" r:id="rId25"/>
    <p:sldId id="358" r:id="rId26"/>
    <p:sldId id="330" r:id="rId27"/>
    <p:sldId id="326" r:id="rId28"/>
    <p:sldId id="359" r:id="rId29"/>
    <p:sldId id="347" r:id="rId30"/>
    <p:sldId id="353" r:id="rId31"/>
    <p:sldId id="328" r:id="rId32"/>
    <p:sldId id="350" r:id="rId33"/>
    <p:sldId id="311" r:id="rId34"/>
    <p:sldId id="333" r:id="rId35"/>
    <p:sldId id="351" r:id="rId36"/>
    <p:sldId id="35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A5E54-FDD0-49C0-B954-2F9823258F09}">
          <p14:sldIdLst>
            <p14:sldId id="289"/>
            <p14:sldId id="332"/>
            <p14:sldId id="322"/>
            <p14:sldId id="319"/>
            <p14:sldId id="320"/>
            <p14:sldId id="323"/>
            <p14:sldId id="335"/>
            <p14:sldId id="340"/>
            <p14:sldId id="345"/>
            <p14:sldId id="341"/>
            <p14:sldId id="357"/>
            <p14:sldId id="354"/>
            <p14:sldId id="356"/>
            <p14:sldId id="355"/>
            <p14:sldId id="334"/>
            <p14:sldId id="349"/>
            <p14:sldId id="339"/>
            <p14:sldId id="337"/>
            <p14:sldId id="317"/>
            <p14:sldId id="329"/>
            <p14:sldId id="324"/>
            <p14:sldId id="358"/>
            <p14:sldId id="330"/>
            <p14:sldId id="326"/>
            <p14:sldId id="359"/>
            <p14:sldId id="347"/>
            <p14:sldId id="353"/>
            <p14:sldId id="328"/>
            <p14:sldId id="350"/>
            <p14:sldId id="311"/>
            <p14:sldId id="333"/>
            <p14:sldId id="351"/>
            <p14:sldId id="352"/>
          </p14:sldIdLst>
        </p14:section>
      </p14:sectionLst>
    </p:ex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F0CDA1"/>
    <a:srgbClr val="10708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5268" autoAdjust="0"/>
  </p:normalViewPr>
  <p:slideViewPr>
    <p:cSldViewPr snapToGrid="0">
      <p:cViewPr>
        <p:scale>
          <a:sx n="80" d="100"/>
          <a:sy n="80" d="100"/>
        </p:scale>
        <p:origin x="936" y="110"/>
      </p:cViewPr>
      <p:guideLst>
        <p:guide pos="3840"/>
        <p:guide orient="horz" pos="216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5/2/2019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Good Morning! First of all I would like to thank you for taking your time and attending this presentation. Today we are going to talk about our analysis on the NPS. My name is …. </a:t>
            </a:r>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184410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lets start with a brief introduction. Many of you might be familiar that the CX team of Ameritas has conducted its first ever relationship survey in December, 2018. So, today, in our ppt we are going to walk you through our analysis on the survey results of the policy holders in order to better understand the customer satisfaction and the areas of improvement. </a:t>
            </a:r>
          </a:p>
          <a:p>
            <a:endParaRPr lang="en-US" dirty="0"/>
          </a:p>
          <a:p>
            <a:r>
              <a:rPr lang="en-US" dirty="0"/>
              <a:t>So, what does this survey contain? </a:t>
            </a:r>
          </a:p>
          <a:p>
            <a:endParaRPr lang="en-US" dirty="0"/>
          </a:p>
          <a:p>
            <a:r>
              <a:rPr lang="en-US" dirty="0"/>
              <a:t>It consists of 7 </a:t>
            </a:r>
            <a:r>
              <a:rPr lang="en-US" dirty="0" err="1"/>
              <a:t>qns</a:t>
            </a:r>
            <a:r>
              <a:rPr lang="en-US" dirty="0"/>
              <a:t> which assess the recipient’s evaluation of Ameritas. One of the </a:t>
            </a:r>
            <a:r>
              <a:rPr lang="en-US" dirty="0" err="1"/>
              <a:t>qns</a:t>
            </a:r>
            <a:r>
              <a:rPr lang="en-US" dirty="0"/>
              <a:t> was…the response to this </a:t>
            </a:r>
            <a:r>
              <a:rPr lang="en-US" dirty="0" err="1"/>
              <a:t>qn</a:t>
            </a:r>
            <a:r>
              <a:rPr lang="en-US" dirty="0"/>
              <a:t> was a score from 0-10. Any policy holder who gives a score on the range of 0-6 is considered as a det, … We calculate our NPS or Net promoter score using the response obtained from this qn. As you can see NPS is the difference of total percentage of prom and det. This score alone wouldn’t be sufficient because we will not be able to understand the specific areas of improvement. So, along with this we had text columns to capture the feedback from customers.</a:t>
            </a:r>
          </a:p>
          <a:p>
            <a:endParaRPr lang="en-US" dirty="0"/>
          </a:p>
          <a:p>
            <a:r>
              <a:rPr lang="en-US" dirty="0"/>
              <a:t>Now that we know the NPS and other survey details lets take a look at our current survey results.</a:t>
            </a:r>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4023063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received responses from about 6800 policy holders which is only 10% of the total policy holders. Out of the total responses, as we can see, half of them are happy with Ameritas, which is really good. But our major concern and focus was on the other half mainly on detractors because these are the customers who are unhappy and the feedback received from them would be a good source for us to learn and improve. </a:t>
            </a:r>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4146793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let me summarize on what we have discussed so far and also discuss our agenda…</a:t>
            </a:r>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991763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1309760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the issues, what are the actions that we need to take??? What happens next?</a:t>
            </a:r>
          </a:p>
        </p:txBody>
      </p:sp>
      <p:sp>
        <p:nvSpPr>
          <p:cNvPr id="4" name="Slide Number Placeholder 3"/>
          <p:cNvSpPr>
            <a:spLocks noGrp="1"/>
          </p:cNvSpPr>
          <p:nvPr>
            <p:ph type="sldNum" sz="quarter" idx="5"/>
          </p:nvPr>
        </p:nvSpPr>
        <p:spPr/>
        <p:txBody>
          <a:bodyPr/>
          <a:lstStyle/>
          <a:p>
            <a:fld id="{9CA004F4-F240-48F9-8AE1-486585C7F00D}" type="slidenum">
              <a:rPr lang="en-US" smtClean="0"/>
              <a:t>15</a:t>
            </a:fld>
            <a:endParaRPr lang="en-US" dirty="0"/>
          </a:p>
        </p:txBody>
      </p:sp>
    </p:spTree>
    <p:extLst>
      <p:ext uri="{BB962C8B-B14F-4D97-AF65-F5344CB8AC3E}">
        <p14:creationId xmlns:p14="http://schemas.microsoft.com/office/powerpoint/2010/main" val="586244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will be an increase in NPS.</a:t>
            </a:r>
          </a:p>
        </p:txBody>
      </p:sp>
      <p:sp>
        <p:nvSpPr>
          <p:cNvPr id="4" name="Slide Number Placeholder 3"/>
          <p:cNvSpPr>
            <a:spLocks noGrp="1"/>
          </p:cNvSpPr>
          <p:nvPr>
            <p:ph type="sldNum" sz="quarter" idx="5"/>
          </p:nvPr>
        </p:nvSpPr>
        <p:spPr/>
        <p:txBody>
          <a:bodyPr/>
          <a:lstStyle/>
          <a:p>
            <a:fld id="{9CA004F4-F240-48F9-8AE1-486585C7F00D}" type="slidenum">
              <a:rPr lang="en-US" smtClean="0"/>
              <a:t>16</a:t>
            </a:fld>
            <a:endParaRPr lang="en-US" dirty="0"/>
          </a:p>
        </p:txBody>
      </p:sp>
    </p:spTree>
    <p:extLst>
      <p:ext uri="{BB962C8B-B14F-4D97-AF65-F5344CB8AC3E}">
        <p14:creationId xmlns:p14="http://schemas.microsoft.com/office/powerpoint/2010/main" val="1179964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smtClean="0"/>
              <a:t>5/2/2019</a:t>
            </a:fld>
            <a:endParaRPr lang="en-US"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950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smtClean="0"/>
              <a:t>5/2/2019</a:t>
            </a:fld>
            <a:endParaRPr lang="en-US"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smtClean="0"/>
              <a:t>5/2/2019</a:t>
            </a:fld>
            <a:endParaRPr lang="en-US"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5/2/2019</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5/2/2019</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smtClean="0"/>
              <a:t>5/2/2019</a:t>
            </a:fld>
            <a:endParaRPr lang="en-US"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smtClean="0"/>
              <a:t>5/2/2019</a:t>
            </a:fld>
            <a:endParaRPr lang="en-US"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smtClean="0"/>
              <a:t>5/2/2019</a:t>
            </a:fld>
            <a:endParaRPr lang="en-US"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5/2/2019</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5/2/2019</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Rashmirashu3/Survey-Analysi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a:xfrm>
            <a:off x="1595717" y="456044"/>
            <a:ext cx="9144000" cy="1085568"/>
          </a:xfrm>
        </p:spPr>
        <p:txBody>
          <a:bodyPr>
            <a:normAutofit/>
          </a:bodyPr>
          <a:lstStyle/>
          <a:p>
            <a:pPr>
              <a:lnSpc>
                <a:spcPct val="90000"/>
              </a:lnSpc>
            </a:pPr>
            <a:r>
              <a:rPr lang="en-US" sz="5000" dirty="0">
                <a:solidFill>
                  <a:schemeClr val="accent2"/>
                </a:solidFill>
                <a:latin typeface="Calibri" panose="020F0502020204030204" pitchFamily="34" charset="0"/>
                <a:cs typeface="Calibri" panose="020F0502020204030204" pitchFamily="34" charset="0"/>
              </a:rPr>
              <a:t>Net Promoter Score Analysis</a:t>
            </a:r>
          </a:p>
        </p:txBody>
      </p:sp>
      <p:sp>
        <p:nvSpPr>
          <p:cNvPr id="6" name="object 7" descr="Beige rectangle">
            <a:extLst>
              <a:ext uri="{FF2B5EF4-FFF2-40B4-BE49-F238E27FC236}">
                <a16:creationId xmlns:a16="http://schemas.microsoft.com/office/drawing/2014/main" id="{B36975AA-C62E-46BE-9382-E2CF56FDF817}"/>
              </a:ext>
            </a:extLst>
          </p:cNvPr>
          <p:cNvSpPr/>
          <p:nvPr/>
        </p:nvSpPr>
        <p:spPr>
          <a:xfrm flipV="1">
            <a:off x="2415987" y="1445266"/>
            <a:ext cx="7503459"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D7674749-E439-4CD2-AF16-8B03FB8B2709}"/>
              </a:ext>
            </a:extLst>
          </p:cNvPr>
          <p:cNvSpPr>
            <a:spLocks noGrp="1" noChangeArrowheads="1"/>
          </p:cNvSpPr>
          <p:nvPr/>
        </p:nvSpPr>
        <p:spPr>
          <a:xfrm>
            <a:off x="3795413" y="4676502"/>
            <a:ext cx="7093323" cy="1279772"/>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nSpc>
                <a:spcPct val="80000"/>
              </a:lnSpc>
            </a:pPr>
            <a:endParaRPr lang="en-US" sz="1800" dirty="0">
              <a:latin typeface="Calibri" panose="020F0502020204030204" pitchFamily="34" charset="0"/>
              <a:cs typeface="Calibri" panose="020F0502020204030204" pitchFamily="34" charset="0"/>
            </a:endParaRPr>
          </a:p>
          <a:p>
            <a:pPr marL="342900" indent="-342900" algn="r">
              <a:lnSpc>
                <a:spcPct val="80000"/>
              </a:lnSpc>
            </a:pPr>
            <a:r>
              <a:rPr lang="en-US" sz="1800" dirty="0">
                <a:latin typeface="Calibri" panose="020F0502020204030204" pitchFamily="34" charset="0"/>
                <a:cs typeface="Calibri" panose="020F0502020204030204" pitchFamily="34" charset="0"/>
              </a:rPr>
              <a:t>Dharahas Kandikattu</a:t>
            </a:r>
          </a:p>
          <a:p>
            <a:pPr marL="342900" indent="-342900" algn="r">
              <a:lnSpc>
                <a:spcPct val="80000"/>
              </a:lnSpc>
            </a:pPr>
            <a:r>
              <a:rPr lang="en-US" sz="1800" dirty="0">
                <a:latin typeface="Calibri" panose="020F0502020204030204" pitchFamily="34" charset="0"/>
                <a:cs typeface="Calibri" panose="020F0502020204030204" pitchFamily="34" charset="0"/>
              </a:rPr>
              <a:t> Anusha Chinthakunta Manjunatha</a:t>
            </a:r>
          </a:p>
          <a:p>
            <a:pPr marL="342900" indent="-342900" algn="r">
              <a:lnSpc>
                <a:spcPct val="80000"/>
              </a:lnSpc>
            </a:pPr>
            <a:r>
              <a:rPr lang="en-US" sz="1800" dirty="0">
                <a:latin typeface="Calibri" panose="020F0502020204030204" pitchFamily="34" charset="0"/>
                <a:cs typeface="Calibri" panose="020F0502020204030204" pitchFamily="34" charset="0"/>
              </a:rPr>
              <a:t> Mohit Anand</a:t>
            </a:r>
          </a:p>
          <a:p>
            <a:pPr marL="342900" indent="-342900" algn="r">
              <a:lnSpc>
                <a:spcPct val="80000"/>
              </a:lnSpc>
            </a:pPr>
            <a:r>
              <a:rPr lang="en-US" sz="1800" dirty="0">
                <a:latin typeface="Calibri" panose="020F0502020204030204" pitchFamily="34" charset="0"/>
                <a:cs typeface="Calibri" panose="020F0502020204030204" pitchFamily="34" charset="0"/>
              </a:rPr>
              <a:t> Rashmi Prathigadapa</a:t>
            </a:r>
          </a:p>
          <a:p>
            <a:pPr marL="342900" indent="-342900">
              <a:lnSpc>
                <a:spcPct val="80000"/>
              </a:lnSpc>
            </a:pPr>
            <a:endParaRPr lang="en-US" sz="18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6CDB6DDA-C657-4BBC-9E1A-BCC0556769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3264" y="2106868"/>
            <a:ext cx="3751730" cy="2020162"/>
          </a:xfrm>
          <a:prstGeom prst="rect">
            <a:avLst/>
          </a:prstGeom>
        </p:spPr>
      </p:pic>
      <p:pic>
        <p:nvPicPr>
          <p:cNvPr id="10" name="Picture 9">
            <a:extLst>
              <a:ext uri="{FF2B5EF4-FFF2-40B4-BE49-F238E27FC236}">
                <a16:creationId xmlns:a16="http://schemas.microsoft.com/office/drawing/2014/main" id="{C16EF7FE-1810-42BA-8E13-1775A27C2E79}"/>
              </a:ext>
            </a:extLst>
          </p:cNvPr>
          <p:cNvPicPr>
            <a:picLocks noChangeAspect="1"/>
          </p:cNvPicPr>
          <p:nvPr/>
        </p:nvPicPr>
        <p:blipFill rotWithShape="1">
          <a:blip r:embed="rId4">
            <a:extLst/>
          </a:blip>
          <a:srcRect l="881" t="2779" r="1"/>
          <a:stretch/>
        </p:blipFill>
        <p:spPr>
          <a:xfrm>
            <a:off x="7187046" y="2656539"/>
            <a:ext cx="3701690" cy="1470491"/>
          </a:xfrm>
          <a:prstGeom prst="rect">
            <a:avLst/>
          </a:prstGeom>
          <a:gradFill>
            <a:gsLst>
              <a:gs pos="53000">
                <a:schemeClr val="bg1"/>
              </a:gs>
              <a:gs pos="0">
                <a:schemeClr val="bg1">
                  <a:lumMod val="100000"/>
                </a:schemeClr>
              </a:gs>
              <a:gs pos="100000">
                <a:schemeClr val="bg1">
                  <a:lumMod val="95000"/>
                  <a:alpha val="65000"/>
                </a:schemeClr>
              </a:gs>
            </a:gsLst>
            <a:lin ang="5400000" scaled="1"/>
          </a:gradFill>
        </p:spPr>
      </p:pic>
    </p:spTree>
    <p:extLst>
      <p:ext uri="{BB962C8B-B14F-4D97-AF65-F5344CB8AC3E}">
        <p14:creationId xmlns:p14="http://schemas.microsoft.com/office/powerpoint/2010/main" val="10935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9868-5E30-40CD-9C24-A143D7344CBF}"/>
              </a:ext>
            </a:extLst>
          </p:cNvPr>
          <p:cNvSpPr>
            <a:spLocks noGrp="1"/>
          </p:cNvSpPr>
          <p:nvPr>
            <p:ph type="title"/>
          </p:nvPr>
        </p:nvSpPr>
        <p:spPr/>
        <p:txBody>
          <a:bodyPr>
            <a:normAutofit/>
          </a:bodyPr>
          <a:lstStyle/>
          <a:p>
            <a:pPr algn="ctr"/>
            <a:r>
              <a:rPr lang="en-US" sz="3800" dirty="0">
                <a:latin typeface="+mn-lt"/>
              </a:rPr>
              <a:t>Agent Communication (9 %)</a:t>
            </a:r>
          </a:p>
        </p:txBody>
      </p:sp>
      <p:sp>
        <p:nvSpPr>
          <p:cNvPr id="3" name="Slide Number Placeholder 2">
            <a:extLst>
              <a:ext uri="{FF2B5EF4-FFF2-40B4-BE49-F238E27FC236}">
                <a16:creationId xmlns:a16="http://schemas.microsoft.com/office/drawing/2014/main" id="{E2E48DAD-7033-4F89-BC6F-62895E421A1E}"/>
              </a:ext>
            </a:extLst>
          </p:cNvPr>
          <p:cNvSpPr>
            <a:spLocks noGrp="1"/>
          </p:cNvSpPr>
          <p:nvPr>
            <p:ph type="sldNum" sz="quarter" idx="12"/>
          </p:nvPr>
        </p:nvSpPr>
        <p:spPr/>
        <p:txBody>
          <a:bodyPr/>
          <a:lstStyle/>
          <a:p>
            <a:fld id="{82EE24B5-652C-4DB5-B7C3-B5BBEC1280B1}" type="slidenum">
              <a:rPr lang="en-US" smtClean="0"/>
              <a:t>10</a:t>
            </a:fld>
            <a:endParaRPr lang="en-US" dirty="0"/>
          </a:p>
        </p:txBody>
      </p:sp>
      <p:sp>
        <p:nvSpPr>
          <p:cNvPr id="4" name="TextBox 3">
            <a:extLst>
              <a:ext uri="{FF2B5EF4-FFF2-40B4-BE49-F238E27FC236}">
                <a16:creationId xmlns:a16="http://schemas.microsoft.com/office/drawing/2014/main" id="{9C8A5611-9682-477A-B8C8-A19E7FD88B9E}"/>
              </a:ext>
            </a:extLst>
          </p:cNvPr>
          <p:cNvSpPr txBox="1"/>
          <p:nvPr/>
        </p:nvSpPr>
        <p:spPr>
          <a:xfrm>
            <a:off x="953244" y="2098040"/>
            <a:ext cx="10266680" cy="584775"/>
          </a:xfrm>
          <a:prstGeom prst="rect">
            <a:avLst/>
          </a:prstGeom>
          <a:noFill/>
        </p:spPr>
        <p:txBody>
          <a:bodyPr wrap="square" rtlCol="0">
            <a:spAutoFit/>
          </a:bodyPr>
          <a:lstStyle/>
          <a:p>
            <a:r>
              <a:rPr lang="en-US" sz="3200" b="1" dirty="0" err="1"/>
              <a:t>Eg</a:t>
            </a:r>
            <a:r>
              <a:rPr lang="en-US" sz="3200" b="1" dirty="0"/>
              <a:t>:  </a:t>
            </a:r>
            <a:r>
              <a:rPr lang="en-US" sz="3200" i="1" dirty="0"/>
              <a:t>No agent has contacted me in over 15 years </a:t>
            </a:r>
          </a:p>
        </p:txBody>
      </p:sp>
      <p:sp>
        <p:nvSpPr>
          <p:cNvPr id="5" name="object 18" descr="Beige rectangle">
            <a:extLst>
              <a:ext uri="{FF2B5EF4-FFF2-40B4-BE49-F238E27FC236}">
                <a16:creationId xmlns:a16="http://schemas.microsoft.com/office/drawing/2014/main" id="{EB573ABB-2AAA-4B32-B591-E38B96282221}"/>
              </a:ext>
            </a:extLst>
          </p:cNvPr>
          <p:cNvSpPr/>
          <p:nvPr/>
        </p:nvSpPr>
        <p:spPr>
          <a:xfrm flipV="1">
            <a:off x="3333750" y="924560"/>
            <a:ext cx="5495290" cy="418465"/>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6" name="TextBox 5">
            <a:extLst>
              <a:ext uri="{FF2B5EF4-FFF2-40B4-BE49-F238E27FC236}">
                <a16:creationId xmlns:a16="http://schemas.microsoft.com/office/drawing/2014/main" id="{FE6CEFCF-1C60-4061-B0B9-4CB7950B0221}"/>
              </a:ext>
            </a:extLst>
          </p:cNvPr>
          <p:cNvSpPr txBox="1"/>
          <p:nvPr/>
        </p:nvSpPr>
        <p:spPr>
          <a:xfrm>
            <a:off x="953244" y="3133172"/>
            <a:ext cx="10515600" cy="3041730"/>
          </a:xfrm>
          <a:prstGeom prst="rect">
            <a:avLst/>
          </a:prstGeom>
          <a:noFill/>
        </p:spPr>
        <p:txBody>
          <a:bodyPr wrap="square" rtlCol="0">
            <a:spAutoFit/>
          </a:bodyPr>
          <a:lstStyle/>
          <a:p>
            <a:r>
              <a:rPr lang="en-US" sz="2800" b="1" dirty="0"/>
              <a:t>Top Terms:</a:t>
            </a:r>
            <a:r>
              <a:rPr lang="en-US" sz="2800" dirty="0"/>
              <a:t> </a:t>
            </a:r>
          </a:p>
          <a:p>
            <a:pPr algn="just">
              <a:lnSpc>
                <a:spcPct val="150000"/>
              </a:lnSpc>
            </a:pPr>
            <a:r>
              <a:rPr lang="en-US" sz="2800" dirty="0"/>
              <a:t>contacted, hear, person, location, longer, called, representative, call left, find, heard, account, call, disappointed, heard rep, planner, financial planner, interaction, financial advisor, agent, policy, contact, representative</a:t>
            </a:r>
          </a:p>
        </p:txBody>
      </p:sp>
    </p:spTree>
    <p:extLst>
      <p:ext uri="{BB962C8B-B14F-4D97-AF65-F5344CB8AC3E}">
        <p14:creationId xmlns:p14="http://schemas.microsoft.com/office/powerpoint/2010/main" val="2644490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9868-5E30-40CD-9C24-A143D7344CBF}"/>
              </a:ext>
            </a:extLst>
          </p:cNvPr>
          <p:cNvSpPr>
            <a:spLocks noGrp="1"/>
          </p:cNvSpPr>
          <p:nvPr>
            <p:ph type="title"/>
          </p:nvPr>
        </p:nvSpPr>
        <p:spPr/>
        <p:txBody>
          <a:bodyPr>
            <a:normAutofit/>
          </a:bodyPr>
          <a:lstStyle/>
          <a:p>
            <a:pPr algn="ctr"/>
            <a:r>
              <a:rPr lang="en-US" sz="3800" dirty="0">
                <a:latin typeface="+mn-lt"/>
              </a:rPr>
              <a:t>Customer Service (4 %)</a:t>
            </a:r>
          </a:p>
        </p:txBody>
      </p:sp>
      <p:sp>
        <p:nvSpPr>
          <p:cNvPr id="3" name="Slide Number Placeholder 2">
            <a:extLst>
              <a:ext uri="{FF2B5EF4-FFF2-40B4-BE49-F238E27FC236}">
                <a16:creationId xmlns:a16="http://schemas.microsoft.com/office/drawing/2014/main" id="{E2E48DAD-7033-4F89-BC6F-62895E421A1E}"/>
              </a:ext>
            </a:extLst>
          </p:cNvPr>
          <p:cNvSpPr>
            <a:spLocks noGrp="1"/>
          </p:cNvSpPr>
          <p:nvPr>
            <p:ph type="sldNum" sz="quarter" idx="12"/>
          </p:nvPr>
        </p:nvSpPr>
        <p:spPr/>
        <p:txBody>
          <a:bodyPr/>
          <a:lstStyle/>
          <a:p>
            <a:fld id="{82EE24B5-652C-4DB5-B7C3-B5BBEC1280B1}" type="slidenum">
              <a:rPr lang="en-US" smtClean="0"/>
              <a:t>11</a:t>
            </a:fld>
            <a:endParaRPr lang="en-US" dirty="0"/>
          </a:p>
        </p:txBody>
      </p:sp>
      <p:sp>
        <p:nvSpPr>
          <p:cNvPr id="4" name="TextBox 3">
            <a:extLst>
              <a:ext uri="{FF2B5EF4-FFF2-40B4-BE49-F238E27FC236}">
                <a16:creationId xmlns:a16="http://schemas.microsoft.com/office/drawing/2014/main" id="{9C8A5611-9682-477A-B8C8-A19E7FD88B9E}"/>
              </a:ext>
            </a:extLst>
          </p:cNvPr>
          <p:cNvSpPr txBox="1"/>
          <p:nvPr/>
        </p:nvSpPr>
        <p:spPr>
          <a:xfrm>
            <a:off x="953244" y="2098040"/>
            <a:ext cx="10266680" cy="1077218"/>
          </a:xfrm>
          <a:prstGeom prst="rect">
            <a:avLst/>
          </a:prstGeom>
          <a:noFill/>
        </p:spPr>
        <p:txBody>
          <a:bodyPr wrap="square" rtlCol="0">
            <a:spAutoFit/>
          </a:bodyPr>
          <a:lstStyle/>
          <a:p>
            <a:r>
              <a:rPr lang="en-US" sz="3200" b="1" dirty="0" err="1"/>
              <a:t>Eg</a:t>
            </a:r>
            <a:r>
              <a:rPr lang="en-US" sz="3200" b="1" dirty="0"/>
              <a:t>: </a:t>
            </a:r>
            <a:r>
              <a:rPr lang="en-US" sz="3200" i="1" dirty="0"/>
              <a:t>lack of customer service follow up.  Failure to answer simple questions.</a:t>
            </a:r>
          </a:p>
        </p:txBody>
      </p:sp>
      <p:sp>
        <p:nvSpPr>
          <p:cNvPr id="5" name="object 18" descr="Beige rectangle">
            <a:extLst>
              <a:ext uri="{FF2B5EF4-FFF2-40B4-BE49-F238E27FC236}">
                <a16:creationId xmlns:a16="http://schemas.microsoft.com/office/drawing/2014/main" id="{EB573ABB-2AAA-4B32-B591-E38B96282221}"/>
              </a:ext>
            </a:extLst>
          </p:cNvPr>
          <p:cNvSpPr/>
          <p:nvPr/>
        </p:nvSpPr>
        <p:spPr>
          <a:xfrm flipV="1">
            <a:off x="3857625" y="924560"/>
            <a:ext cx="4514850" cy="40894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6" name="TextBox 5">
            <a:extLst>
              <a:ext uri="{FF2B5EF4-FFF2-40B4-BE49-F238E27FC236}">
                <a16:creationId xmlns:a16="http://schemas.microsoft.com/office/drawing/2014/main" id="{FE6CEFCF-1C60-4061-B0B9-4CB7950B0221}"/>
              </a:ext>
            </a:extLst>
          </p:cNvPr>
          <p:cNvSpPr txBox="1"/>
          <p:nvPr/>
        </p:nvSpPr>
        <p:spPr>
          <a:xfrm>
            <a:off x="953244" y="3682743"/>
            <a:ext cx="10515600" cy="1749069"/>
          </a:xfrm>
          <a:prstGeom prst="rect">
            <a:avLst/>
          </a:prstGeom>
          <a:noFill/>
        </p:spPr>
        <p:txBody>
          <a:bodyPr wrap="square" rtlCol="0">
            <a:spAutoFit/>
          </a:bodyPr>
          <a:lstStyle/>
          <a:p>
            <a:r>
              <a:rPr lang="en-US" sz="2800" b="1" dirty="0"/>
              <a:t>Top Terms:</a:t>
            </a:r>
            <a:r>
              <a:rPr lang="en-US" sz="2800" dirty="0"/>
              <a:t> </a:t>
            </a:r>
          </a:p>
          <a:p>
            <a:pPr algn="just">
              <a:lnSpc>
                <a:spcPct val="150000"/>
              </a:lnSpc>
            </a:pPr>
            <a:r>
              <a:rPr lang="en-US" sz="2800" dirty="0"/>
              <a:t>service, customer, customer service, poor, poor customer, poor service, terrible, good, horrible, rates</a:t>
            </a:r>
          </a:p>
        </p:txBody>
      </p:sp>
    </p:spTree>
    <p:extLst>
      <p:ext uri="{BB962C8B-B14F-4D97-AF65-F5344CB8AC3E}">
        <p14:creationId xmlns:p14="http://schemas.microsoft.com/office/powerpoint/2010/main" val="1547828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9868-5E30-40CD-9C24-A143D7344CBF}"/>
              </a:ext>
            </a:extLst>
          </p:cNvPr>
          <p:cNvSpPr>
            <a:spLocks noGrp="1"/>
          </p:cNvSpPr>
          <p:nvPr>
            <p:ph type="title"/>
          </p:nvPr>
        </p:nvSpPr>
        <p:spPr/>
        <p:txBody>
          <a:bodyPr>
            <a:normAutofit/>
          </a:bodyPr>
          <a:lstStyle/>
          <a:p>
            <a:pPr algn="ctr"/>
            <a:r>
              <a:rPr lang="en-US" sz="3800" dirty="0">
                <a:latin typeface="+mn-lt"/>
              </a:rPr>
              <a:t>High Fees (2 %)</a:t>
            </a:r>
          </a:p>
        </p:txBody>
      </p:sp>
      <p:sp>
        <p:nvSpPr>
          <p:cNvPr id="3" name="Slide Number Placeholder 2">
            <a:extLst>
              <a:ext uri="{FF2B5EF4-FFF2-40B4-BE49-F238E27FC236}">
                <a16:creationId xmlns:a16="http://schemas.microsoft.com/office/drawing/2014/main" id="{E2E48DAD-7033-4F89-BC6F-62895E421A1E}"/>
              </a:ext>
            </a:extLst>
          </p:cNvPr>
          <p:cNvSpPr>
            <a:spLocks noGrp="1"/>
          </p:cNvSpPr>
          <p:nvPr>
            <p:ph type="sldNum" sz="quarter" idx="12"/>
          </p:nvPr>
        </p:nvSpPr>
        <p:spPr/>
        <p:txBody>
          <a:bodyPr/>
          <a:lstStyle/>
          <a:p>
            <a:fld id="{82EE24B5-652C-4DB5-B7C3-B5BBEC1280B1}" type="slidenum">
              <a:rPr lang="en-US" smtClean="0"/>
              <a:t>12</a:t>
            </a:fld>
            <a:endParaRPr lang="en-US" dirty="0"/>
          </a:p>
        </p:txBody>
      </p:sp>
      <p:sp>
        <p:nvSpPr>
          <p:cNvPr id="4" name="TextBox 3">
            <a:extLst>
              <a:ext uri="{FF2B5EF4-FFF2-40B4-BE49-F238E27FC236}">
                <a16:creationId xmlns:a16="http://schemas.microsoft.com/office/drawing/2014/main" id="{9C8A5611-9682-477A-B8C8-A19E7FD88B9E}"/>
              </a:ext>
            </a:extLst>
          </p:cNvPr>
          <p:cNvSpPr txBox="1"/>
          <p:nvPr/>
        </p:nvSpPr>
        <p:spPr>
          <a:xfrm>
            <a:off x="953244" y="2098040"/>
            <a:ext cx="10266680" cy="584775"/>
          </a:xfrm>
          <a:prstGeom prst="rect">
            <a:avLst/>
          </a:prstGeom>
          <a:noFill/>
        </p:spPr>
        <p:txBody>
          <a:bodyPr wrap="square" rtlCol="0">
            <a:spAutoFit/>
          </a:bodyPr>
          <a:lstStyle/>
          <a:p>
            <a:r>
              <a:rPr lang="en-US" sz="3200" b="1" dirty="0" err="1"/>
              <a:t>Eg</a:t>
            </a:r>
            <a:r>
              <a:rPr lang="en-US" sz="3200" b="1" dirty="0"/>
              <a:t>:  </a:t>
            </a:r>
            <a:r>
              <a:rPr lang="en-US" sz="3200" i="1" dirty="0"/>
              <a:t>Your fees are way too high. </a:t>
            </a:r>
          </a:p>
        </p:txBody>
      </p:sp>
      <p:sp>
        <p:nvSpPr>
          <p:cNvPr id="5" name="object 18" descr="Beige rectangle">
            <a:extLst>
              <a:ext uri="{FF2B5EF4-FFF2-40B4-BE49-F238E27FC236}">
                <a16:creationId xmlns:a16="http://schemas.microsoft.com/office/drawing/2014/main" id="{EB573ABB-2AAA-4B32-B591-E38B96282221}"/>
              </a:ext>
            </a:extLst>
          </p:cNvPr>
          <p:cNvSpPr/>
          <p:nvPr/>
        </p:nvSpPr>
        <p:spPr>
          <a:xfrm flipV="1">
            <a:off x="4524374" y="924559"/>
            <a:ext cx="3143251" cy="447040"/>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6" name="TextBox 5">
            <a:extLst>
              <a:ext uri="{FF2B5EF4-FFF2-40B4-BE49-F238E27FC236}">
                <a16:creationId xmlns:a16="http://schemas.microsoft.com/office/drawing/2014/main" id="{FE6CEFCF-1C60-4061-B0B9-4CB7950B0221}"/>
              </a:ext>
            </a:extLst>
          </p:cNvPr>
          <p:cNvSpPr txBox="1"/>
          <p:nvPr/>
        </p:nvSpPr>
        <p:spPr>
          <a:xfrm>
            <a:off x="953244" y="3133172"/>
            <a:ext cx="10515600" cy="1749069"/>
          </a:xfrm>
          <a:prstGeom prst="rect">
            <a:avLst/>
          </a:prstGeom>
          <a:noFill/>
        </p:spPr>
        <p:txBody>
          <a:bodyPr wrap="square" rtlCol="0">
            <a:spAutoFit/>
          </a:bodyPr>
          <a:lstStyle/>
          <a:p>
            <a:r>
              <a:rPr lang="en-US" sz="2800" b="1" dirty="0"/>
              <a:t>Top Terms:</a:t>
            </a:r>
            <a:r>
              <a:rPr lang="en-US" sz="2800" dirty="0"/>
              <a:t> </a:t>
            </a:r>
          </a:p>
          <a:p>
            <a:pPr algn="just">
              <a:lnSpc>
                <a:spcPct val="150000"/>
              </a:lnSpc>
            </a:pPr>
            <a:r>
              <a:rPr lang="en-US" sz="2800" dirty="0"/>
              <a:t>fees, high, fees high, fee, high fees, annuities, annuity, funds, </a:t>
            </a:r>
          </a:p>
          <a:p>
            <a:pPr algn="just">
              <a:lnSpc>
                <a:spcPct val="150000"/>
              </a:lnSpc>
            </a:pPr>
            <a:r>
              <a:rPr lang="en-US" sz="2800" dirty="0"/>
              <a:t>returns, surrender</a:t>
            </a:r>
          </a:p>
        </p:txBody>
      </p:sp>
    </p:spTree>
    <p:extLst>
      <p:ext uri="{BB962C8B-B14F-4D97-AF65-F5344CB8AC3E}">
        <p14:creationId xmlns:p14="http://schemas.microsoft.com/office/powerpoint/2010/main" val="1916271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9868-5E30-40CD-9C24-A143D7344CBF}"/>
              </a:ext>
            </a:extLst>
          </p:cNvPr>
          <p:cNvSpPr>
            <a:spLocks noGrp="1"/>
          </p:cNvSpPr>
          <p:nvPr>
            <p:ph type="title"/>
          </p:nvPr>
        </p:nvSpPr>
        <p:spPr/>
        <p:txBody>
          <a:bodyPr>
            <a:normAutofit/>
          </a:bodyPr>
          <a:lstStyle/>
          <a:p>
            <a:pPr algn="ctr"/>
            <a:r>
              <a:rPr lang="en-US" sz="3800" dirty="0">
                <a:latin typeface="+mn-lt"/>
              </a:rPr>
              <a:t>Web Interface (1 %)</a:t>
            </a:r>
          </a:p>
        </p:txBody>
      </p:sp>
      <p:sp>
        <p:nvSpPr>
          <p:cNvPr id="3" name="Slide Number Placeholder 2">
            <a:extLst>
              <a:ext uri="{FF2B5EF4-FFF2-40B4-BE49-F238E27FC236}">
                <a16:creationId xmlns:a16="http://schemas.microsoft.com/office/drawing/2014/main" id="{E2E48DAD-7033-4F89-BC6F-62895E421A1E}"/>
              </a:ext>
            </a:extLst>
          </p:cNvPr>
          <p:cNvSpPr>
            <a:spLocks noGrp="1"/>
          </p:cNvSpPr>
          <p:nvPr>
            <p:ph type="sldNum" sz="quarter" idx="12"/>
          </p:nvPr>
        </p:nvSpPr>
        <p:spPr/>
        <p:txBody>
          <a:bodyPr/>
          <a:lstStyle/>
          <a:p>
            <a:fld id="{82EE24B5-652C-4DB5-B7C3-B5BBEC1280B1}" type="slidenum">
              <a:rPr lang="en-US" smtClean="0"/>
              <a:t>13</a:t>
            </a:fld>
            <a:endParaRPr lang="en-US" dirty="0"/>
          </a:p>
        </p:txBody>
      </p:sp>
      <p:sp>
        <p:nvSpPr>
          <p:cNvPr id="4" name="TextBox 3">
            <a:extLst>
              <a:ext uri="{FF2B5EF4-FFF2-40B4-BE49-F238E27FC236}">
                <a16:creationId xmlns:a16="http://schemas.microsoft.com/office/drawing/2014/main" id="{9C8A5611-9682-477A-B8C8-A19E7FD88B9E}"/>
              </a:ext>
            </a:extLst>
          </p:cNvPr>
          <p:cNvSpPr txBox="1"/>
          <p:nvPr/>
        </p:nvSpPr>
        <p:spPr>
          <a:xfrm>
            <a:off x="953244" y="2098040"/>
            <a:ext cx="10266680" cy="1569660"/>
          </a:xfrm>
          <a:prstGeom prst="rect">
            <a:avLst/>
          </a:prstGeom>
          <a:noFill/>
        </p:spPr>
        <p:txBody>
          <a:bodyPr wrap="square" rtlCol="0">
            <a:spAutoFit/>
          </a:bodyPr>
          <a:lstStyle/>
          <a:p>
            <a:r>
              <a:rPr lang="en-US" sz="3200" b="1" dirty="0" err="1"/>
              <a:t>Eg</a:t>
            </a:r>
            <a:r>
              <a:rPr lang="en-US" sz="3200" b="1" dirty="0"/>
              <a:t>: </a:t>
            </a:r>
            <a:r>
              <a:rPr lang="en-US" sz="3200" dirty="0"/>
              <a:t>Service over the phone is fine, but the web interface is very difficult to use/maintain/make changes to. Can't make a simple address change.</a:t>
            </a:r>
            <a:r>
              <a:rPr lang="en-US" sz="3200" i="1" dirty="0"/>
              <a:t> </a:t>
            </a:r>
          </a:p>
        </p:txBody>
      </p:sp>
      <p:sp>
        <p:nvSpPr>
          <p:cNvPr id="5" name="object 18" descr="Beige rectangle">
            <a:extLst>
              <a:ext uri="{FF2B5EF4-FFF2-40B4-BE49-F238E27FC236}">
                <a16:creationId xmlns:a16="http://schemas.microsoft.com/office/drawing/2014/main" id="{EB573ABB-2AAA-4B32-B591-E38B96282221}"/>
              </a:ext>
            </a:extLst>
          </p:cNvPr>
          <p:cNvSpPr/>
          <p:nvPr/>
        </p:nvSpPr>
        <p:spPr>
          <a:xfrm flipV="1">
            <a:off x="4219575" y="924556"/>
            <a:ext cx="3829050" cy="447043"/>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6" name="TextBox 5">
            <a:extLst>
              <a:ext uri="{FF2B5EF4-FFF2-40B4-BE49-F238E27FC236}">
                <a16:creationId xmlns:a16="http://schemas.microsoft.com/office/drawing/2014/main" id="{FE6CEFCF-1C60-4061-B0B9-4CB7950B0221}"/>
              </a:ext>
            </a:extLst>
          </p:cNvPr>
          <p:cNvSpPr txBox="1"/>
          <p:nvPr/>
        </p:nvSpPr>
        <p:spPr>
          <a:xfrm>
            <a:off x="953244" y="4075052"/>
            <a:ext cx="10515600" cy="1749069"/>
          </a:xfrm>
          <a:prstGeom prst="rect">
            <a:avLst/>
          </a:prstGeom>
          <a:noFill/>
        </p:spPr>
        <p:txBody>
          <a:bodyPr wrap="square" rtlCol="0">
            <a:spAutoFit/>
          </a:bodyPr>
          <a:lstStyle/>
          <a:p>
            <a:r>
              <a:rPr lang="en-US" sz="2800" b="1" dirty="0"/>
              <a:t>Top Terms:</a:t>
            </a:r>
            <a:r>
              <a:rPr lang="en-US" sz="2800" dirty="0"/>
              <a:t> </a:t>
            </a:r>
          </a:p>
          <a:p>
            <a:pPr algn="just">
              <a:lnSpc>
                <a:spcPct val="150000"/>
              </a:lnSpc>
            </a:pPr>
            <a:r>
              <a:rPr lang="en-US" sz="2800" dirty="0"/>
              <a:t>poor, performance, experience, web, interface, web interface, portfolio, phone</a:t>
            </a:r>
          </a:p>
        </p:txBody>
      </p:sp>
    </p:spTree>
    <p:extLst>
      <p:ext uri="{BB962C8B-B14F-4D97-AF65-F5344CB8AC3E}">
        <p14:creationId xmlns:p14="http://schemas.microsoft.com/office/powerpoint/2010/main" val="4146670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9868-5E30-40CD-9C24-A143D7344CBF}"/>
              </a:ext>
            </a:extLst>
          </p:cNvPr>
          <p:cNvSpPr>
            <a:spLocks noGrp="1"/>
          </p:cNvSpPr>
          <p:nvPr>
            <p:ph type="title"/>
          </p:nvPr>
        </p:nvSpPr>
        <p:spPr>
          <a:xfrm>
            <a:off x="838200" y="355600"/>
            <a:ext cx="10515600" cy="1325563"/>
          </a:xfrm>
        </p:spPr>
        <p:txBody>
          <a:bodyPr>
            <a:normAutofit/>
          </a:bodyPr>
          <a:lstStyle/>
          <a:p>
            <a:pPr algn="ctr"/>
            <a:r>
              <a:rPr lang="en-US" sz="3800" dirty="0">
                <a:latin typeface="+mn-lt"/>
              </a:rPr>
              <a:t>File Claim (1 %)</a:t>
            </a:r>
          </a:p>
        </p:txBody>
      </p:sp>
      <p:sp>
        <p:nvSpPr>
          <p:cNvPr id="3" name="Slide Number Placeholder 2">
            <a:extLst>
              <a:ext uri="{FF2B5EF4-FFF2-40B4-BE49-F238E27FC236}">
                <a16:creationId xmlns:a16="http://schemas.microsoft.com/office/drawing/2014/main" id="{E2E48DAD-7033-4F89-BC6F-62895E421A1E}"/>
              </a:ext>
            </a:extLst>
          </p:cNvPr>
          <p:cNvSpPr>
            <a:spLocks noGrp="1"/>
          </p:cNvSpPr>
          <p:nvPr>
            <p:ph type="sldNum" sz="quarter" idx="12"/>
          </p:nvPr>
        </p:nvSpPr>
        <p:spPr/>
        <p:txBody>
          <a:bodyPr/>
          <a:lstStyle/>
          <a:p>
            <a:fld id="{82EE24B5-652C-4DB5-B7C3-B5BBEC1280B1}" type="slidenum">
              <a:rPr lang="en-US" smtClean="0"/>
              <a:t>14</a:t>
            </a:fld>
            <a:endParaRPr lang="en-US" dirty="0"/>
          </a:p>
        </p:txBody>
      </p:sp>
      <p:sp>
        <p:nvSpPr>
          <p:cNvPr id="4" name="TextBox 3">
            <a:extLst>
              <a:ext uri="{FF2B5EF4-FFF2-40B4-BE49-F238E27FC236}">
                <a16:creationId xmlns:a16="http://schemas.microsoft.com/office/drawing/2014/main" id="{9C8A5611-9682-477A-B8C8-A19E7FD88B9E}"/>
              </a:ext>
            </a:extLst>
          </p:cNvPr>
          <p:cNvSpPr txBox="1"/>
          <p:nvPr/>
        </p:nvSpPr>
        <p:spPr>
          <a:xfrm>
            <a:off x="953244" y="2120899"/>
            <a:ext cx="10515600" cy="1077218"/>
          </a:xfrm>
          <a:prstGeom prst="rect">
            <a:avLst/>
          </a:prstGeom>
          <a:noFill/>
        </p:spPr>
        <p:txBody>
          <a:bodyPr wrap="square" rtlCol="0">
            <a:spAutoFit/>
          </a:bodyPr>
          <a:lstStyle/>
          <a:p>
            <a:r>
              <a:rPr lang="en-US" sz="3200" b="1" dirty="0" err="1"/>
              <a:t>Eg</a:t>
            </a:r>
            <a:r>
              <a:rPr lang="en-US" sz="3200" b="1" dirty="0"/>
              <a:t>: </a:t>
            </a:r>
            <a:r>
              <a:rPr lang="en-US" sz="3200" dirty="0"/>
              <a:t>Experience was not great slow process with claim I had to continue to follow up to help expedite my own claim</a:t>
            </a:r>
            <a:endParaRPr lang="en-US" sz="3200" i="1" dirty="0"/>
          </a:p>
        </p:txBody>
      </p:sp>
      <p:sp>
        <p:nvSpPr>
          <p:cNvPr id="5" name="object 18" descr="Beige rectangle">
            <a:extLst>
              <a:ext uri="{FF2B5EF4-FFF2-40B4-BE49-F238E27FC236}">
                <a16:creationId xmlns:a16="http://schemas.microsoft.com/office/drawing/2014/main" id="{EB573ABB-2AAA-4B32-B591-E38B96282221}"/>
              </a:ext>
            </a:extLst>
          </p:cNvPr>
          <p:cNvSpPr/>
          <p:nvPr/>
        </p:nvSpPr>
        <p:spPr>
          <a:xfrm flipV="1">
            <a:off x="4600575" y="1123949"/>
            <a:ext cx="2952750" cy="238126"/>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6" name="TextBox 5">
            <a:extLst>
              <a:ext uri="{FF2B5EF4-FFF2-40B4-BE49-F238E27FC236}">
                <a16:creationId xmlns:a16="http://schemas.microsoft.com/office/drawing/2014/main" id="{FE6CEFCF-1C60-4061-B0B9-4CB7950B0221}"/>
              </a:ext>
            </a:extLst>
          </p:cNvPr>
          <p:cNvSpPr txBox="1"/>
          <p:nvPr/>
        </p:nvSpPr>
        <p:spPr>
          <a:xfrm>
            <a:off x="924669" y="4074418"/>
            <a:ext cx="10515600" cy="1749069"/>
          </a:xfrm>
          <a:prstGeom prst="rect">
            <a:avLst/>
          </a:prstGeom>
          <a:noFill/>
        </p:spPr>
        <p:txBody>
          <a:bodyPr wrap="square" rtlCol="0">
            <a:spAutoFit/>
          </a:bodyPr>
          <a:lstStyle/>
          <a:p>
            <a:r>
              <a:rPr lang="en-US" sz="2800" b="1" dirty="0"/>
              <a:t>Top Terms:</a:t>
            </a:r>
            <a:r>
              <a:rPr lang="en-US" sz="2800" dirty="0"/>
              <a:t> </a:t>
            </a:r>
          </a:p>
          <a:p>
            <a:pPr algn="just">
              <a:lnSpc>
                <a:spcPct val="150000"/>
              </a:lnSpc>
            </a:pPr>
            <a:r>
              <a:rPr lang="en-US" sz="2800" dirty="0"/>
              <a:t>claim, difficult, file, process, annuity, file claim, things, hard, withholding, communications</a:t>
            </a:r>
          </a:p>
        </p:txBody>
      </p:sp>
    </p:spTree>
    <p:extLst>
      <p:ext uri="{BB962C8B-B14F-4D97-AF65-F5344CB8AC3E}">
        <p14:creationId xmlns:p14="http://schemas.microsoft.com/office/powerpoint/2010/main" val="2536649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33615-9A0D-41F8-9EC9-57B143458352}"/>
              </a:ext>
            </a:extLst>
          </p:cNvPr>
          <p:cNvSpPr>
            <a:spLocks noGrp="1"/>
          </p:cNvSpPr>
          <p:nvPr>
            <p:ph type="title"/>
          </p:nvPr>
        </p:nvSpPr>
        <p:spPr>
          <a:xfrm>
            <a:off x="838200" y="341033"/>
            <a:ext cx="10515600" cy="589616"/>
          </a:xfrm>
        </p:spPr>
        <p:txBody>
          <a:bodyPr>
            <a:noAutofit/>
          </a:bodyPr>
          <a:lstStyle/>
          <a:p>
            <a:r>
              <a:rPr lang="en-US" sz="3800" dirty="0">
                <a:latin typeface="Calibri" panose="020F0502020204030204" pitchFamily="34" charset="0"/>
                <a:cs typeface="Calibri" panose="020F0502020204030204" pitchFamily="34" charset="0"/>
              </a:rPr>
              <a:t>Key Insights</a:t>
            </a:r>
          </a:p>
        </p:txBody>
      </p:sp>
      <p:sp>
        <p:nvSpPr>
          <p:cNvPr id="5" name="Content Placeholder 4">
            <a:extLst>
              <a:ext uri="{FF2B5EF4-FFF2-40B4-BE49-F238E27FC236}">
                <a16:creationId xmlns:a16="http://schemas.microsoft.com/office/drawing/2014/main" id="{4132FD88-E334-490E-B400-72E9B9FF00AF}"/>
              </a:ext>
            </a:extLst>
          </p:cNvPr>
          <p:cNvSpPr>
            <a:spLocks noGrp="1"/>
          </p:cNvSpPr>
          <p:nvPr>
            <p:ph idx="1"/>
          </p:nvPr>
        </p:nvSpPr>
        <p:spPr>
          <a:xfrm>
            <a:off x="779929" y="1509992"/>
            <a:ext cx="10515600" cy="4956883"/>
          </a:xfrm>
        </p:spPr>
        <p:txBody>
          <a:bodyPr>
            <a:normAutofit/>
          </a:bodyPr>
          <a:lstStyle/>
          <a:p>
            <a:r>
              <a:rPr lang="en-US" sz="3200" b="1" dirty="0">
                <a:latin typeface="Calibri" panose="020F0502020204030204" pitchFamily="34" charset="0"/>
                <a:cs typeface="Calibri" panose="020F0502020204030204" pitchFamily="34" charset="0"/>
              </a:rPr>
              <a:t>Agents </a:t>
            </a:r>
            <a:r>
              <a:rPr lang="en-US" sz="3200" dirty="0">
                <a:latin typeface="Calibri" panose="020F0502020204030204" pitchFamily="34" charset="0"/>
                <a:cs typeface="Calibri" panose="020F0502020204030204" pitchFamily="34" charset="0"/>
              </a:rPr>
              <a:t>need to be more responsive towards customers</a:t>
            </a:r>
            <a:br>
              <a:rPr lang="en-US" sz="3200" dirty="0">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a:p>
            <a:r>
              <a:rPr lang="en-US" sz="3200" b="1" dirty="0">
                <a:latin typeface="Calibri" panose="020F0502020204030204" pitchFamily="34" charset="0"/>
                <a:cs typeface="Calibri" panose="020F0502020204030204" pitchFamily="34" charset="0"/>
              </a:rPr>
              <a:t>Customer Website </a:t>
            </a:r>
            <a:r>
              <a:rPr lang="en-US" sz="3200" dirty="0">
                <a:latin typeface="Calibri" panose="020F0502020204030204" pitchFamily="34" charset="0"/>
                <a:cs typeface="Calibri" panose="020F0502020204030204" pitchFamily="34" charset="0"/>
              </a:rPr>
              <a:t>needs to be more user friendly</a:t>
            </a:r>
            <a:br>
              <a:rPr lang="en-US" sz="3200" dirty="0">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Frequent and better </a:t>
            </a:r>
            <a:r>
              <a:rPr lang="en-US" sz="3200" b="1" dirty="0">
                <a:latin typeface="Calibri" panose="020F0502020204030204" pitchFamily="34" charset="0"/>
                <a:cs typeface="Calibri" panose="020F0502020204030204" pitchFamily="34" charset="0"/>
              </a:rPr>
              <a:t>Communication </a:t>
            </a:r>
            <a:r>
              <a:rPr lang="en-US" sz="3200" dirty="0">
                <a:latin typeface="Calibri" panose="020F0502020204030204" pitchFamily="34" charset="0"/>
                <a:cs typeface="Calibri" panose="020F0502020204030204" pitchFamily="34" charset="0"/>
              </a:rPr>
              <a:t>(more updates)</a:t>
            </a:r>
            <a:br>
              <a:rPr lang="en-US" sz="3200" dirty="0">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Simplify the </a:t>
            </a:r>
            <a:r>
              <a:rPr lang="en-US" sz="3200" b="1" dirty="0">
                <a:latin typeface="Calibri" panose="020F0502020204030204" pitchFamily="34" charset="0"/>
                <a:cs typeface="Calibri" panose="020F0502020204030204" pitchFamily="34" charset="0"/>
              </a:rPr>
              <a:t>Claim Process</a:t>
            </a:r>
            <a:br>
              <a:rPr lang="en-US" sz="3200" dirty="0">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Customers expect a more </a:t>
            </a:r>
            <a:r>
              <a:rPr lang="en-US" sz="3200" b="1" dirty="0">
                <a:latin typeface="Calibri" panose="020F0502020204030204" pitchFamily="34" charset="0"/>
                <a:cs typeface="Calibri" panose="020F0502020204030204" pitchFamily="34" charset="0"/>
              </a:rPr>
              <a:t>Personalized Experience</a:t>
            </a:r>
          </a:p>
        </p:txBody>
      </p:sp>
      <p:sp>
        <p:nvSpPr>
          <p:cNvPr id="3" name="Slide Number Placeholder 2">
            <a:extLst>
              <a:ext uri="{FF2B5EF4-FFF2-40B4-BE49-F238E27FC236}">
                <a16:creationId xmlns:a16="http://schemas.microsoft.com/office/drawing/2014/main" id="{57D91815-6831-46E8-892E-83105928E04B}"/>
              </a:ext>
            </a:extLst>
          </p:cNvPr>
          <p:cNvSpPr>
            <a:spLocks noGrp="1"/>
          </p:cNvSpPr>
          <p:nvPr>
            <p:ph type="sldNum" sz="quarter" idx="12"/>
          </p:nvPr>
        </p:nvSpPr>
        <p:spPr/>
        <p:txBody>
          <a:bodyPr/>
          <a:lstStyle/>
          <a:p>
            <a:fld id="{82EE24B5-652C-4DB5-B7C3-B5BBEC1280B1}" type="slidenum">
              <a:rPr lang="en-US" smtClean="0"/>
              <a:t>15</a:t>
            </a:fld>
            <a:endParaRPr lang="en-US" dirty="0"/>
          </a:p>
        </p:txBody>
      </p:sp>
      <p:sp>
        <p:nvSpPr>
          <p:cNvPr id="4" name="object 18" descr="Beige rectangle">
            <a:extLst>
              <a:ext uri="{FF2B5EF4-FFF2-40B4-BE49-F238E27FC236}">
                <a16:creationId xmlns:a16="http://schemas.microsoft.com/office/drawing/2014/main" id="{F19A27C6-12E5-4577-A616-BA2273E045B1}"/>
              </a:ext>
            </a:extLst>
          </p:cNvPr>
          <p:cNvSpPr/>
          <p:nvPr/>
        </p:nvSpPr>
        <p:spPr>
          <a:xfrm flipV="1">
            <a:off x="909224" y="704588"/>
            <a:ext cx="2411027" cy="228001"/>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3202753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9868-5E30-40CD-9C24-A143D7344CBF}"/>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E2E48DAD-7033-4F89-BC6F-62895E421A1E}"/>
              </a:ext>
            </a:extLst>
          </p:cNvPr>
          <p:cNvSpPr>
            <a:spLocks noGrp="1"/>
          </p:cNvSpPr>
          <p:nvPr>
            <p:ph type="sldNum" sz="quarter" idx="12"/>
          </p:nvPr>
        </p:nvSpPr>
        <p:spPr/>
        <p:txBody>
          <a:bodyPr/>
          <a:lstStyle/>
          <a:p>
            <a:fld id="{82EE24B5-652C-4DB5-B7C3-B5BBEC1280B1}" type="slidenum">
              <a:rPr lang="en-US" smtClean="0"/>
              <a:t>16</a:t>
            </a:fld>
            <a:endParaRPr lang="en-US" dirty="0"/>
          </a:p>
        </p:txBody>
      </p:sp>
      <p:pic>
        <p:nvPicPr>
          <p:cNvPr id="5" name="Picture 4">
            <a:extLst>
              <a:ext uri="{FF2B5EF4-FFF2-40B4-BE49-F238E27FC236}">
                <a16:creationId xmlns:a16="http://schemas.microsoft.com/office/drawing/2014/main" id="{9EAB9ACF-2233-455A-9D9F-81996D57C498}"/>
              </a:ext>
            </a:extLst>
          </p:cNvPr>
          <p:cNvPicPr>
            <a:picLocks noChangeAspect="1"/>
          </p:cNvPicPr>
          <p:nvPr/>
        </p:nvPicPr>
        <p:blipFill>
          <a:blip r:embed="rId3"/>
          <a:stretch>
            <a:fillRect/>
          </a:stretch>
        </p:blipFill>
        <p:spPr>
          <a:xfrm>
            <a:off x="111759" y="182880"/>
            <a:ext cx="11988801" cy="6624320"/>
          </a:xfrm>
          <a:prstGeom prst="rect">
            <a:avLst/>
          </a:prstGeom>
        </p:spPr>
      </p:pic>
      <p:sp>
        <p:nvSpPr>
          <p:cNvPr id="6" name="TextBox 5">
            <a:extLst>
              <a:ext uri="{FF2B5EF4-FFF2-40B4-BE49-F238E27FC236}">
                <a16:creationId xmlns:a16="http://schemas.microsoft.com/office/drawing/2014/main" id="{857FD149-F337-4A9D-A012-13EE775E6E82}"/>
              </a:ext>
            </a:extLst>
          </p:cNvPr>
          <p:cNvSpPr txBox="1"/>
          <p:nvPr/>
        </p:nvSpPr>
        <p:spPr>
          <a:xfrm>
            <a:off x="7013295" y="4417393"/>
            <a:ext cx="4460240" cy="584775"/>
          </a:xfrm>
          <a:prstGeom prst="rect">
            <a:avLst/>
          </a:prstGeom>
          <a:noFill/>
        </p:spPr>
        <p:txBody>
          <a:bodyPr wrap="square" rtlCol="0">
            <a:spAutoFit/>
          </a:bodyPr>
          <a:lstStyle/>
          <a:p>
            <a:r>
              <a:rPr lang="en-US" sz="3200" b="1" dirty="0"/>
              <a:t>Expected increase in NPS</a:t>
            </a:r>
          </a:p>
        </p:txBody>
      </p:sp>
    </p:spTree>
    <p:extLst>
      <p:ext uri="{BB962C8B-B14F-4D97-AF65-F5344CB8AC3E}">
        <p14:creationId xmlns:p14="http://schemas.microsoft.com/office/powerpoint/2010/main" val="3624034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0708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F4F5-8219-40A1-AC61-AF739E6C23F5}"/>
              </a:ext>
            </a:extLst>
          </p:cNvPr>
          <p:cNvSpPr>
            <a:spLocks noGrp="1"/>
          </p:cNvSpPr>
          <p:nvPr>
            <p:ph type="ctrTitle"/>
          </p:nvPr>
        </p:nvSpPr>
        <p:spPr/>
        <p:txBody>
          <a:bodyPr>
            <a:normAutofit/>
          </a:bodyPr>
          <a:lstStyle/>
          <a:p>
            <a:r>
              <a:rPr lang="en-US" sz="7200" dirty="0">
                <a:latin typeface="Calibri" panose="020F0502020204030204" pitchFamily="34" charset="0"/>
                <a:cs typeface="Calibri" panose="020F0502020204030204" pitchFamily="34" charset="0"/>
              </a:rPr>
              <a:t>What Next ?</a:t>
            </a:r>
            <a:endParaRPr lang="en-US" sz="7200" dirty="0">
              <a:solidFill>
                <a:schemeClr val="bg1"/>
              </a:solidFill>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7F55B1F5-BF8A-4217-9B06-41AB154526DA}"/>
              </a:ext>
            </a:extLst>
          </p:cNvPr>
          <p:cNvSpPr>
            <a:spLocks noGrp="1"/>
          </p:cNvSpPr>
          <p:nvPr>
            <p:ph type="sldNum" sz="quarter" idx="12"/>
          </p:nvPr>
        </p:nvSpPr>
        <p:spPr/>
        <p:txBody>
          <a:bodyPr/>
          <a:lstStyle/>
          <a:p>
            <a:fld id="{82EE24B5-652C-4DB5-B7C3-B5BBEC1280B1}" type="slidenum">
              <a:rPr lang="en-US" smtClean="0"/>
              <a:t>17</a:t>
            </a:fld>
            <a:endParaRPr lang="en-US" dirty="0"/>
          </a:p>
        </p:txBody>
      </p:sp>
    </p:spTree>
    <p:extLst>
      <p:ext uri="{BB962C8B-B14F-4D97-AF65-F5344CB8AC3E}">
        <p14:creationId xmlns:p14="http://schemas.microsoft.com/office/powerpoint/2010/main" val="180926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FFF6-B1DA-42EE-B5AD-2B4589F53E75}"/>
              </a:ext>
            </a:extLst>
          </p:cNvPr>
          <p:cNvSpPr>
            <a:spLocks noGrp="1"/>
          </p:cNvSpPr>
          <p:nvPr>
            <p:ph type="title"/>
          </p:nvPr>
        </p:nvSpPr>
        <p:spPr/>
        <p:txBody>
          <a:bodyPr>
            <a:normAutofit/>
          </a:bodyPr>
          <a:lstStyle/>
          <a:p>
            <a:r>
              <a:rPr lang="en-US" sz="3800" dirty="0">
                <a:latin typeface="Calibri" panose="020F0502020204030204" pitchFamily="34" charset="0"/>
                <a:cs typeface="Calibri" panose="020F0502020204030204" pitchFamily="34" charset="0"/>
              </a:rPr>
              <a:t>Machine Learning</a:t>
            </a:r>
          </a:p>
        </p:txBody>
      </p:sp>
      <p:sp>
        <p:nvSpPr>
          <p:cNvPr id="3" name="Content Placeholder 2">
            <a:extLst>
              <a:ext uri="{FF2B5EF4-FFF2-40B4-BE49-F238E27FC236}">
                <a16:creationId xmlns:a16="http://schemas.microsoft.com/office/drawing/2014/main" id="{CAE92EB4-F10D-47FD-958F-5CDD3E71D961}"/>
              </a:ext>
            </a:extLst>
          </p:cNvPr>
          <p:cNvSpPr>
            <a:spLocks noGrp="1"/>
          </p:cNvSpPr>
          <p:nvPr>
            <p:ph idx="1"/>
          </p:nvPr>
        </p:nvSpPr>
        <p:spPr>
          <a:xfrm>
            <a:off x="838200" y="2324586"/>
            <a:ext cx="10356542" cy="3152550"/>
          </a:xfrm>
        </p:spPr>
        <p:txBody>
          <a:bodyPr>
            <a:normAutofit/>
          </a:bodyPr>
          <a:lstStyle/>
          <a:p>
            <a:r>
              <a:rPr lang="en-US" sz="3200" dirty="0">
                <a:latin typeface="Calibri" panose="020F0502020204030204" pitchFamily="34" charset="0"/>
                <a:cs typeface="Calibri" panose="020F0502020204030204" pitchFamily="34" charset="0"/>
              </a:rPr>
              <a:t>Helps identify </a:t>
            </a:r>
            <a:r>
              <a:rPr lang="en-US" sz="3200" b="1" dirty="0">
                <a:latin typeface="Calibri" panose="020F0502020204030204" pitchFamily="34" charset="0"/>
                <a:cs typeface="Calibri" panose="020F0502020204030204" pitchFamily="34" charset="0"/>
              </a:rPr>
              <a:t>Customer Attributes </a:t>
            </a:r>
            <a:r>
              <a:rPr lang="en-US" sz="3200" dirty="0">
                <a:latin typeface="Calibri" panose="020F0502020204030204" pitchFamily="34" charset="0"/>
                <a:cs typeface="Calibri" panose="020F0502020204030204" pitchFamily="34" charset="0"/>
              </a:rPr>
              <a:t>impacting the NPS</a:t>
            </a:r>
            <a:br>
              <a:rPr lang="en-US" sz="3200" dirty="0">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Identify potential </a:t>
            </a:r>
            <a:r>
              <a:rPr lang="en-US" sz="3200" b="1" dirty="0">
                <a:latin typeface="Calibri" panose="020F0502020204030204" pitchFamily="34" charset="0"/>
                <a:cs typeface="Calibri" panose="020F0502020204030204" pitchFamily="34" charset="0"/>
              </a:rPr>
              <a:t>Detractors</a:t>
            </a:r>
            <a:r>
              <a:rPr lang="en-US" sz="3200" dirty="0">
                <a:latin typeface="Calibri" panose="020F0502020204030204" pitchFamily="34" charset="0"/>
                <a:cs typeface="Calibri" panose="020F0502020204030204" pitchFamily="34" charset="0"/>
              </a:rPr>
              <a:t> who did not take the survey</a:t>
            </a:r>
          </a:p>
          <a:p>
            <a:endParaRPr lang="en-US" sz="32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0947CFB-9BD2-4574-933A-BCB99905883F}"/>
              </a:ext>
            </a:extLst>
          </p:cNvPr>
          <p:cNvSpPr>
            <a:spLocks noGrp="1"/>
          </p:cNvSpPr>
          <p:nvPr>
            <p:ph type="sldNum" sz="quarter" idx="12"/>
          </p:nvPr>
        </p:nvSpPr>
        <p:spPr/>
        <p:txBody>
          <a:bodyPr/>
          <a:lstStyle/>
          <a:p>
            <a:fld id="{82EE24B5-652C-4DB5-B7C3-B5BBEC1280B1}" type="slidenum">
              <a:rPr lang="en-US" smtClean="0"/>
              <a:t>18</a:t>
            </a:fld>
            <a:endParaRPr lang="en-US" dirty="0"/>
          </a:p>
        </p:txBody>
      </p:sp>
      <p:sp>
        <p:nvSpPr>
          <p:cNvPr id="5" name="object 18" descr="Beige rectangle">
            <a:extLst>
              <a:ext uri="{FF2B5EF4-FFF2-40B4-BE49-F238E27FC236}">
                <a16:creationId xmlns:a16="http://schemas.microsoft.com/office/drawing/2014/main" id="{55B537D5-F34E-495B-A994-E13BF4360C86}"/>
              </a:ext>
            </a:extLst>
          </p:cNvPr>
          <p:cNvSpPr/>
          <p:nvPr/>
        </p:nvSpPr>
        <p:spPr>
          <a:xfrm flipV="1">
            <a:off x="927847" y="1125669"/>
            <a:ext cx="3537621" cy="179348"/>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948432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7B0A5E-05B1-4C81-8D88-D3E44FA213A7}"/>
              </a:ext>
            </a:extLst>
          </p:cNvPr>
          <p:cNvSpPr>
            <a:spLocks noGrp="1"/>
          </p:cNvSpPr>
          <p:nvPr>
            <p:ph type="sldNum" sz="quarter" idx="12"/>
          </p:nvPr>
        </p:nvSpPr>
        <p:spPr>
          <a:xfrm>
            <a:off x="11484886" y="6174902"/>
            <a:ext cx="357116" cy="365125"/>
          </a:xfrm>
        </p:spPr>
        <p:txBody>
          <a:bodyPr/>
          <a:lstStyle/>
          <a:p>
            <a:fld id="{82EE24B5-652C-4DB5-B7C3-B5BBEC1280B1}" type="slidenum">
              <a:rPr lang="en-US" smtClean="0"/>
              <a:t>19</a:t>
            </a:fld>
            <a:endParaRPr lang="en-US" dirty="0"/>
          </a:p>
        </p:txBody>
      </p:sp>
      <p:graphicFrame>
        <p:nvGraphicFramePr>
          <p:cNvPr id="4" name="Table 3">
            <a:extLst>
              <a:ext uri="{FF2B5EF4-FFF2-40B4-BE49-F238E27FC236}">
                <a16:creationId xmlns:a16="http://schemas.microsoft.com/office/drawing/2014/main" id="{E5AC0E9A-F446-428F-AABE-19201EAFE03C}"/>
              </a:ext>
            </a:extLst>
          </p:cNvPr>
          <p:cNvGraphicFramePr>
            <a:graphicFrameLocks noGrp="1"/>
          </p:cNvGraphicFramePr>
          <p:nvPr>
            <p:extLst>
              <p:ext uri="{D42A27DB-BD31-4B8C-83A1-F6EECF244321}">
                <p14:modId xmlns:p14="http://schemas.microsoft.com/office/powerpoint/2010/main" val="830471706"/>
              </p:ext>
            </p:extLst>
          </p:nvPr>
        </p:nvGraphicFramePr>
        <p:xfrm>
          <a:off x="1522838" y="1567544"/>
          <a:ext cx="3191205" cy="3981686"/>
        </p:xfrm>
        <a:graphic>
          <a:graphicData uri="http://schemas.openxmlformats.org/drawingml/2006/table">
            <a:tbl>
              <a:tblPr firstRow="1" bandRow="1">
                <a:tableStyleId>{21E4AEA4-8DFA-4A89-87EB-49C32662AFE0}</a:tableStyleId>
              </a:tblPr>
              <a:tblGrid>
                <a:gridCol w="3191205">
                  <a:extLst>
                    <a:ext uri="{9D8B030D-6E8A-4147-A177-3AD203B41FA5}">
                      <a16:colId xmlns:a16="http://schemas.microsoft.com/office/drawing/2014/main" val="3003671429"/>
                    </a:ext>
                  </a:extLst>
                </a:gridCol>
              </a:tblGrid>
              <a:tr h="615011">
                <a:tc>
                  <a:txBody>
                    <a:bodyPr/>
                    <a:lstStyle/>
                    <a:p>
                      <a:pPr algn="l"/>
                      <a:r>
                        <a:rPr lang="en-US" sz="2800" dirty="0">
                          <a:latin typeface="Calibri" panose="020F0502020204030204" pitchFamily="34" charset="0"/>
                          <a:cs typeface="Calibri" panose="020F0502020204030204" pitchFamily="34" charset="0"/>
                        </a:rPr>
                        <a:t>Categorical</a:t>
                      </a:r>
                    </a:p>
                  </a:txBody>
                  <a:tcPr/>
                </a:tc>
                <a:extLst>
                  <a:ext uri="{0D108BD9-81ED-4DB2-BD59-A6C34878D82A}">
                    <a16:rowId xmlns:a16="http://schemas.microsoft.com/office/drawing/2014/main" val="2448790341"/>
                  </a:ext>
                </a:extLst>
              </a:tr>
              <a:tr h="455870">
                <a:tc>
                  <a:txBody>
                    <a:bodyPr/>
                    <a:lstStyle/>
                    <a:p>
                      <a:pPr algn="l" fontAlgn="b"/>
                      <a:r>
                        <a:rPr lang="en-US" sz="2400" b="0" i="0" u="none" strike="noStrike" dirty="0">
                          <a:solidFill>
                            <a:srgbClr val="000000"/>
                          </a:solidFill>
                          <a:effectLst/>
                          <a:latin typeface="Calibri" panose="020F0502020204030204" pitchFamily="34" charset="0"/>
                          <a:cs typeface="Calibri" panose="020F0502020204030204" pitchFamily="34" charset="0"/>
                        </a:rPr>
                        <a:t> Home Agency State</a:t>
                      </a:r>
                    </a:p>
                  </a:txBody>
                  <a:tcPr marL="6350" marR="6350" marT="6350" marB="0" anchor="b"/>
                </a:tc>
                <a:extLst>
                  <a:ext uri="{0D108BD9-81ED-4DB2-BD59-A6C34878D82A}">
                    <a16:rowId xmlns:a16="http://schemas.microsoft.com/office/drawing/2014/main" val="2564044241"/>
                  </a:ext>
                </a:extLst>
              </a:tr>
              <a:tr h="443310">
                <a:tc>
                  <a:txBody>
                    <a:bodyPr/>
                    <a:lstStyle/>
                    <a:p>
                      <a:pPr algn="l" fontAlgn="b"/>
                      <a:r>
                        <a:rPr lang="en-US" sz="2400" b="0" i="0" u="none" strike="noStrike" dirty="0">
                          <a:solidFill>
                            <a:srgbClr val="000000"/>
                          </a:solidFill>
                          <a:effectLst/>
                          <a:latin typeface="Calibri" panose="020F0502020204030204" pitchFamily="34" charset="0"/>
                          <a:cs typeface="Calibri" panose="020F0502020204030204" pitchFamily="34" charset="0"/>
                        </a:rPr>
                        <a:t> Client Zip Region</a:t>
                      </a:r>
                    </a:p>
                  </a:txBody>
                  <a:tcPr marL="6350" marR="6350" marT="6350" marB="0" anchor="b"/>
                </a:tc>
                <a:extLst>
                  <a:ext uri="{0D108BD9-81ED-4DB2-BD59-A6C34878D82A}">
                    <a16:rowId xmlns:a16="http://schemas.microsoft.com/office/drawing/2014/main" val="2108121012"/>
                  </a:ext>
                </a:extLst>
              </a:tr>
              <a:tr h="814933">
                <a:tc>
                  <a:txBody>
                    <a:bodyPr/>
                    <a:lstStyle/>
                    <a:p>
                      <a:pPr algn="l" fontAlgn="b"/>
                      <a:r>
                        <a:rPr lang="en-US" sz="2400" b="0" i="0" u="none" strike="noStrike" dirty="0">
                          <a:solidFill>
                            <a:srgbClr val="000000"/>
                          </a:solidFill>
                          <a:effectLst/>
                          <a:latin typeface="Calibri" panose="020F0502020204030204" pitchFamily="34" charset="0"/>
                          <a:cs typeface="Calibri" panose="020F0502020204030204" pitchFamily="34" charset="0"/>
                        </a:rPr>
                        <a:t> Owner Age</a:t>
                      </a:r>
                    </a:p>
                    <a:p>
                      <a:pPr algn="l" fontAlgn="b"/>
                      <a:r>
                        <a:rPr lang="en-US" sz="2400" b="0" i="0" u="none" strike="noStrike" dirty="0">
                          <a:solidFill>
                            <a:srgbClr val="000000"/>
                          </a:solidFill>
                          <a:effectLst/>
                          <a:latin typeface="Calibri" panose="020F0502020204030204" pitchFamily="34" charset="0"/>
                          <a:cs typeface="Calibri" panose="020F0502020204030204" pitchFamily="34" charset="0"/>
                        </a:rPr>
                        <a:t> Owner Gender</a:t>
                      </a:r>
                    </a:p>
                  </a:txBody>
                  <a:tcPr marL="6350" marR="6350" marT="6350" marB="0" anchor="b"/>
                </a:tc>
                <a:extLst>
                  <a:ext uri="{0D108BD9-81ED-4DB2-BD59-A6C34878D82A}">
                    <a16:rowId xmlns:a16="http://schemas.microsoft.com/office/drawing/2014/main" val="1088634985"/>
                  </a:ext>
                </a:extLst>
              </a:tr>
              <a:tr h="1125652">
                <a:tc>
                  <a:txBody>
                    <a:bodyPr/>
                    <a:lstStyle/>
                    <a:p>
                      <a:pPr algn="l" fontAlgn="b"/>
                      <a:r>
                        <a:rPr lang="en-US" sz="2400" b="0" i="0" u="none" strike="noStrike" dirty="0">
                          <a:solidFill>
                            <a:srgbClr val="000000"/>
                          </a:solidFill>
                          <a:effectLst/>
                          <a:latin typeface="Calibri" panose="020F0502020204030204" pitchFamily="34" charset="0"/>
                          <a:cs typeface="Calibri" panose="020F0502020204030204" pitchFamily="34" charset="0"/>
                        </a:rPr>
                        <a:t> Agent Age</a:t>
                      </a:r>
                    </a:p>
                    <a:p>
                      <a:pPr algn="l" fontAlgn="b"/>
                      <a:r>
                        <a:rPr lang="en-US" sz="2400" b="0" i="0" u="none" strike="noStrike" dirty="0">
                          <a:solidFill>
                            <a:srgbClr val="000000"/>
                          </a:solidFill>
                          <a:effectLst/>
                          <a:latin typeface="Calibri" panose="020F0502020204030204" pitchFamily="34" charset="0"/>
                          <a:cs typeface="Calibri" panose="020F0502020204030204" pitchFamily="34" charset="0"/>
                        </a:rPr>
                        <a:t> Agent Gender</a:t>
                      </a:r>
                    </a:p>
                    <a:p>
                      <a:pPr marL="0" marR="0" lvl="0" indent="0" algn="l" defTabSz="9144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Calibri" panose="020F0502020204030204" pitchFamily="34" charset="0"/>
                          <a:cs typeface="Calibri" panose="020F0502020204030204" pitchFamily="34" charset="0"/>
                        </a:rPr>
                        <a:t> Agent Tenure</a:t>
                      </a:r>
                    </a:p>
                  </a:txBody>
                  <a:tcPr marL="6350" marR="6350" marT="6350" marB="0" anchor="b"/>
                </a:tc>
                <a:extLst>
                  <a:ext uri="{0D108BD9-81ED-4DB2-BD59-A6C34878D82A}">
                    <a16:rowId xmlns:a16="http://schemas.microsoft.com/office/drawing/2014/main" val="2619625978"/>
                  </a:ext>
                </a:extLst>
              </a:tr>
              <a:tr h="526910">
                <a:tc>
                  <a:txBody>
                    <a:bodyPr/>
                    <a:lstStyle/>
                    <a:p>
                      <a:pPr algn="l" fontAlgn="b"/>
                      <a:r>
                        <a:rPr lang="en-US" sz="2400" b="0" i="0" u="none" strike="noStrike" dirty="0">
                          <a:solidFill>
                            <a:srgbClr val="000000"/>
                          </a:solidFill>
                          <a:effectLst/>
                          <a:latin typeface="Calibri" panose="020F0502020204030204" pitchFamily="34" charset="0"/>
                          <a:cs typeface="Calibri" panose="020F0502020204030204" pitchFamily="34" charset="0"/>
                        </a:rPr>
                        <a:t> Policy Tenure</a:t>
                      </a:r>
                    </a:p>
                  </a:txBody>
                  <a:tcPr marL="6350" marR="6350" marT="6350" marB="0" anchor="b"/>
                </a:tc>
                <a:extLst>
                  <a:ext uri="{0D108BD9-81ED-4DB2-BD59-A6C34878D82A}">
                    <a16:rowId xmlns:a16="http://schemas.microsoft.com/office/drawing/2014/main" val="2141357216"/>
                  </a:ext>
                </a:extLst>
              </a:tr>
            </a:tbl>
          </a:graphicData>
        </a:graphic>
      </p:graphicFrame>
      <p:graphicFrame>
        <p:nvGraphicFramePr>
          <p:cNvPr id="9" name="Table 8">
            <a:extLst>
              <a:ext uri="{FF2B5EF4-FFF2-40B4-BE49-F238E27FC236}">
                <a16:creationId xmlns:a16="http://schemas.microsoft.com/office/drawing/2014/main" id="{E3681198-31DA-42BE-B0CD-CD33D4F8BDDC}"/>
              </a:ext>
            </a:extLst>
          </p:cNvPr>
          <p:cNvGraphicFramePr>
            <a:graphicFrameLocks noGrp="1"/>
          </p:cNvGraphicFramePr>
          <p:nvPr>
            <p:extLst>
              <p:ext uri="{D42A27DB-BD31-4B8C-83A1-F6EECF244321}">
                <p14:modId xmlns:p14="http://schemas.microsoft.com/office/powerpoint/2010/main" val="1780006747"/>
              </p:ext>
            </p:extLst>
          </p:nvPr>
        </p:nvGraphicFramePr>
        <p:xfrm>
          <a:off x="6299200" y="1707150"/>
          <a:ext cx="3883025" cy="3379756"/>
        </p:xfrm>
        <a:graphic>
          <a:graphicData uri="http://schemas.openxmlformats.org/drawingml/2006/table">
            <a:tbl>
              <a:tblPr firstRow="1" bandRow="1">
                <a:tableStyleId>{21E4AEA4-8DFA-4A89-87EB-49C32662AFE0}</a:tableStyleId>
              </a:tblPr>
              <a:tblGrid>
                <a:gridCol w="3883025">
                  <a:extLst>
                    <a:ext uri="{9D8B030D-6E8A-4147-A177-3AD203B41FA5}">
                      <a16:colId xmlns:a16="http://schemas.microsoft.com/office/drawing/2014/main" val="3003671429"/>
                    </a:ext>
                  </a:extLst>
                </a:gridCol>
              </a:tblGrid>
              <a:tr h="574462">
                <a:tc>
                  <a:txBody>
                    <a:bodyPr/>
                    <a:lstStyle/>
                    <a:p>
                      <a:pPr algn="l"/>
                      <a:r>
                        <a:rPr lang="en-US" sz="2400" dirty="0">
                          <a:latin typeface="Calibri" panose="020F0502020204030204" pitchFamily="34" charset="0"/>
                          <a:cs typeface="Calibri" panose="020F0502020204030204" pitchFamily="34" charset="0"/>
                        </a:rPr>
                        <a:t>Monetary</a:t>
                      </a:r>
                    </a:p>
                  </a:txBody>
                  <a:tcPr/>
                </a:tc>
                <a:extLst>
                  <a:ext uri="{0D108BD9-81ED-4DB2-BD59-A6C34878D82A}">
                    <a16:rowId xmlns:a16="http://schemas.microsoft.com/office/drawing/2014/main" val="2448790341"/>
                  </a:ext>
                </a:extLst>
              </a:tr>
              <a:tr h="467549">
                <a:tc>
                  <a:txBody>
                    <a:bodyPr/>
                    <a:lstStyle/>
                    <a:p>
                      <a:pPr algn="l" fontAlgn="b"/>
                      <a:r>
                        <a:rPr lang="en-US" sz="2400" b="0" i="0" u="none" strike="noStrike" dirty="0">
                          <a:solidFill>
                            <a:srgbClr val="000000"/>
                          </a:solidFill>
                          <a:effectLst/>
                          <a:latin typeface="Calibri" panose="020F0502020204030204" pitchFamily="34" charset="0"/>
                          <a:cs typeface="Calibri" panose="020F0502020204030204" pitchFamily="34" charset="0"/>
                        </a:rPr>
                        <a:t> Life - Annualized Premium</a:t>
                      </a:r>
                    </a:p>
                  </a:txBody>
                  <a:tcPr marL="6350" marR="6350" marT="6350" marB="0" anchor="b"/>
                </a:tc>
                <a:extLst>
                  <a:ext uri="{0D108BD9-81ED-4DB2-BD59-A6C34878D82A}">
                    <a16:rowId xmlns:a16="http://schemas.microsoft.com/office/drawing/2014/main" val="2564044241"/>
                  </a:ext>
                </a:extLst>
              </a:tr>
              <a:tr h="467549">
                <a:tc>
                  <a:txBody>
                    <a:bodyPr/>
                    <a:lstStyle/>
                    <a:p>
                      <a:pPr algn="l" fontAlgn="b"/>
                      <a:r>
                        <a:rPr lang="en-US" sz="2400" b="0" i="0" u="none" strike="noStrike" dirty="0">
                          <a:solidFill>
                            <a:srgbClr val="000000"/>
                          </a:solidFill>
                          <a:effectLst/>
                          <a:latin typeface="Calibri" panose="020F0502020204030204" pitchFamily="34" charset="0"/>
                          <a:cs typeface="Calibri" panose="020F0502020204030204" pitchFamily="34" charset="0"/>
                        </a:rPr>
                        <a:t> Life - Coverage Face Amount</a:t>
                      </a:r>
                    </a:p>
                  </a:txBody>
                  <a:tcPr marL="6350" marR="6350" marT="6350" marB="0" anchor="b"/>
                </a:tc>
                <a:extLst>
                  <a:ext uri="{0D108BD9-81ED-4DB2-BD59-A6C34878D82A}">
                    <a16:rowId xmlns:a16="http://schemas.microsoft.com/office/drawing/2014/main" val="2108121012"/>
                  </a:ext>
                </a:extLst>
              </a:tr>
              <a:tr h="467549">
                <a:tc>
                  <a:txBody>
                    <a:bodyPr/>
                    <a:lstStyle/>
                    <a:p>
                      <a:pPr algn="l" fontAlgn="b"/>
                      <a:r>
                        <a:rPr lang="en-US" sz="2400" b="0" i="0" u="none" strike="noStrike" dirty="0">
                          <a:solidFill>
                            <a:srgbClr val="000000"/>
                          </a:solidFill>
                          <a:effectLst/>
                          <a:latin typeface="Calibri" panose="020F0502020204030204" pitchFamily="34" charset="0"/>
                          <a:cs typeface="Calibri" panose="020F0502020204030204" pitchFamily="34" charset="0"/>
                        </a:rPr>
                        <a:t> Life - Net Cash Value</a:t>
                      </a:r>
                    </a:p>
                  </a:txBody>
                  <a:tcPr marL="6350" marR="6350" marT="6350" marB="0" anchor="b"/>
                </a:tc>
                <a:extLst>
                  <a:ext uri="{0D108BD9-81ED-4DB2-BD59-A6C34878D82A}">
                    <a16:rowId xmlns:a16="http://schemas.microsoft.com/office/drawing/2014/main" val="1088634985"/>
                  </a:ext>
                </a:extLst>
              </a:tr>
              <a:tr h="467549">
                <a:tc>
                  <a:txBody>
                    <a:bodyPr/>
                    <a:lstStyle/>
                    <a:p>
                      <a:pPr algn="l" fontAlgn="b"/>
                      <a:r>
                        <a:rPr lang="en-US" sz="2400" b="0" i="0" u="none" strike="noStrike" dirty="0">
                          <a:solidFill>
                            <a:srgbClr val="000000"/>
                          </a:solidFill>
                          <a:effectLst/>
                          <a:latin typeface="Calibri" panose="020F0502020204030204" pitchFamily="34" charset="0"/>
                          <a:cs typeface="Calibri" panose="020F0502020204030204" pitchFamily="34" charset="0"/>
                        </a:rPr>
                        <a:t> Life - Account Value</a:t>
                      </a:r>
                    </a:p>
                  </a:txBody>
                  <a:tcPr marL="6350" marR="6350" marT="6350" marB="0" anchor="b"/>
                </a:tc>
                <a:extLst>
                  <a:ext uri="{0D108BD9-81ED-4DB2-BD59-A6C34878D82A}">
                    <a16:rowId xmlns:a16="http://schemas.microsoft.com/office/drawing/2014/main" val="2619625978"/>
                  </a:ext>
                </a:extLst>
              </a:tr>
              <a:tr h="467549">
                <a:tc>
                  <a:txBody>
                    <a:bodyPr/>
                    <a:lstStyle/>
                    <a:p>
                      <a:pPr algn="l" fontAlgn="b"/>
                      <a:r>
                        <a:rPr lang="en-US" sz="2400" b="0" i="0" u="none" strike="noStrike" dirty="0">
                          <a:solidFill>
                            <a:srgbClr val="000000"/>
                          </a:solidFill>
                          <a:effectLst/>
                          <a:latin typeface="Calibri" panose="020F0502020204030204" pitchFamily="34" charset="0"/>
                          <a:cs typeface="Calibri" panose="020F0502020204030204" pitchFamily="34" charset="0"/>
                        </a:rPr>
                        <a:t> Annuity - Account Value</a:t>
                      </a:r>
                    </a:p>
                  </a:txBody>
                  <a:tcPr marL="6350" marR="6350" marT="6350" marB="0" anchor="b"/>
                </a:tc>
                <a:extLst>
                  <a:ext uri="{0D108BD9-81ED-4DB2-BD59-A6C34878D82A}">
                    <a16:rowId xmlns:a16="http://schemas.microsoft.com/office/drawing/2014/main" val="340805558"/>
                  </a:ext>
                </a:extLst>
              </a:tr>
              <a:tr h="467549">
                <a:tc>
                  <a:txBody>
                    <a:bodyPr/>
                    <a:lstStyle/>
                    <a:p>
                      <a:pPr algn="l" fontAlgn="b"/>
                      <a:r>
                        <a:rPr lang="en-US" sz="2400" b="0" i="0" u="none" strike="noStrike" dirty="0">
                          <a:solidFill>
                            <a:srgbClr val="000000"/>
                          </a:solidFill>
                          <a:effectLst/>
                          <a:latin typeface="Calibri" panose="020F0502020204030204" pitchFamily="34" charset="0"/>
                          <a:cs typeface="Calibri" panose="020F0502020204030204" pitchFamily="34" charset="0"/>
                        </a:rPr>
                        <a:t> Annuity - Net Cash Value</a:t>
                      </a:r>
                    </a:p>
                  </a:txBody>
                  <a:tcPr marL="6350" marR="6350" marT="6350" marB="0" anchor="b"/>
                </a:tc>
                <a:extLst>
                  <a:ext uri="{0D108BD9-81ED-4DB2-BD59-A6C34878D82A}">
                    <a16:rowId xmlns:a16="http://schemas.microsoft.com/office/drawing/2014/main" val="2141357216"/>
                  </a:ext>
                </a:extLst>
              </a:tr>
            </a:tbl>
          </a:graphicData>
        </a:graphic>
      </p:graphicFrame>
      <p:sp>
        <p:nvSpPr>
          <p:cNvPr id="10" name="Title 5">
            <a:extLst>
              <a:ext uri="{FF2B5EF4-FFF2-40B4-BE49-F238E27FC236}">
                <a16:creationId xmlns:a16="http://schemas.microsoft.com/office/drawing/2014/main" id="{D9232562-E9BA-4C16-98B1-15B0D813428F}"/>
              </a:ext>
            </a:extLst>
          </p:cNvPr>
          <p:cNvSpPr txBox="1">
            <a:spLocks/>
          </p:cNvSpPr>
          <p:nvPr/>
        </p:nvSpPr>
        <p:spPr>
          <a:xfrm>
            <a:off x="352425" y="200590"/>
            <a:ext cx="10515600" cy="835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pPr algn="ctr"/>
            <a:r>
              <a:rPr lang="en-US" sz="3800" dirty="0">
                <a:latin typeface="Calibri" panose="020F0502020204030204" pitchFamily="34" charset="0"/>
                <a:cs typeface="Calibri" panose="020F0502020204030204" pitchFamily="34" charset="0"/>
              </a:rPr>
              <a:t>Attributes impacting Detractors</a:t>
            </a:r>
          </a:p>
        </p:txBody>
      </p:sp>
      <p:sp>
        <p:nvSpPr>
          <p:cNvPr id="7" name="object 18" descr="Beige rectangle">
            <a:extLst>
              <a:ext uri="{FF2B5EF4-FFF2-40B4-BE49-F238E27FC236}">
                <a16:creationId xmlns:a16="http://schemas.microsoft.com/office/drawing/2014/main" id="{C4C7BEE4-AB3F-4CD6-ACCC-A949B74E9701}"/>
              </a:ext>
            </a:extLst>
          </p:cNvPr>
          <p:cNvSpPr/>
          <p:nvPr/>
        </p:nvSpPr>
        <p:spPr>
          <a:xfrm flipV="1">
            <a:off x="2446118" y="843452"/>
            <a:ext cx="6307266"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3330699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2CBF4-4856-474E-8781-3B082F58DC77}"/>
              </a:ext>
            </a:extLst>
          </p:cNvPr>
          <p:cNvSpPr>
            <a:spLocks noGrp="1"/>
          </p:cNvSpPr>
          <p:nvPr>
            <p:ph type="title"/>
          </p:nvPr>
        </p:nvSpPr>
        <p:spPr>
          <a:xfrm>
            <a:off x="838200" y="342713"/>
            <a:ext cx="10515600" cy="1325563"/>
          </a:xfrm>
        </p:spPr>
        <p:txBody>
          <a:bodyPr>
            <a:normAutofit/>
          </a:bodyPr>
          <a:lstStyle/>
          <a:p>
            <a:r>
              <a:rPr lang="en-US" sz="3800" dirty="0">
                <a:latin typeface="Calibri" panose="020F0502020204030204" pitchFamily="34" charset="0"/>
                <a:cs typeface="Calibri" panose="020F0502020204030204" pitchFamily="34" charset="0"/>
              </a:rPr>
              <a:t>Problem Setting</a:t>
            </a:r>
          </a:p>
        </p:txBody>
      </p:sp>
      <p:sp>
        <p:nvSpPr>
          <p:cNvPr id="3" name="Content Placeholder 2">
            <a:extLst>
              <a:ext uri="{FF2B5EF4-FFF2-40B4-BE49-F238E27FC236}">
                <a16:creationId xmlns:a16="http://schemas.microsoft.com/office/drawing/2014/main" id="{8E16DB89-16E8-4050-A67C-F664507612D4}"/>
              </a:ext>
            </a:extLst>
          </p:cNvPr>
          <p:cNvSpPr>
            <a:spLocks noGrp="1"/>
          </p:cNvSpPr>
          <p:nvPr>
            <p:ph idx="1"/>
          </p:nvPr>
        </p:nvSpPr>
        <p:spPr>
          <a:xfrm>
            <a:off x="838200" y="1770529"/>
            <a:ext cx="10515600" cy="4406434"/>
          </a:xfrm>
        </p:spPr>
        <p:txBody>
          <a:bodyPr/>
          <a:lstStyle/>
          <a:p>
            <a:r>
              <a:rPr lang="en-US" sz="2400" dirty="0"/>
              <a:t>Ameritas conducted a survey during the month of Dec’2018 to analyze the Net Promoter Score (NPS)</a:t>
            </a:r>
          </a:p>
          <a:p>
            <a:pPr marL="0" indent="0">
              <a:buNone/>
            </a:pPr>
            <a:endParaRPr lang="en-US" sz="2400" dirty="0"/>
          </a:p>
          <a:p>
            <a:r>
              <a:rPr lang="en-US" sz="2400" dirty="0"/>
              <a:t>One of the questions in the survey was:</a:t>
            </a:r>
          </a:p>
          <a:p>
            <a:pPr marL="0" indent="0">
              <a:buNone/>
            </a:pPr>
            <a:endParaRPr lang="en-US" sz="2400" dirty="0"/>
          </a:p>
          <a:p>
            <a:pPr marL="0" indent="0">
              <a:buNone/>
            </a:pPr>
            <a:r>
              <a:rPr lang="en-US" sz="2000" i="1" dirty="0"/>
              <a:t>On a scale from 0-10, how likely are you to recommend Ameritas to a friend or colleague?</a:t>
            </a:r>
          </a:p>
          <a:p>
            <a:pPr marL="0" indent="0">
              <a:buNone/>
            </a:pPr>
            <a:endParaRPr lang="en-US" dirty="0"/>
          </a:p>
        </p:txBody>
      </p:sp>
      <p:sp>
        <p:nvSpPr>
          <p:cNvPr id="4" name="Slide Number Placeholder 3">
            <a:extLst>
              <a:ext uri="{FF2B5EF4-FFF2-40B4-BE49-F238E27FC236}">
                <a16:creationId xmlns:a16="http://schemas.microsoft.com/office/drawing/2014/main" id="{662652E8-3CF5-4E2A-8FE1-9A76135AE7BF}"/>
              </a:ext>
            </a:extLst>
          </p:cNvPr>
          <p:cNvSpPr>
            <a:spLocks noGrp="1"/>
          </p:cNvSpPr>
          <p:nvPr>
            <p:ph type="sldNum" sz="quarter" idx="12"/>
          </p:nvPr>
        </p:nvSpPr>
        <p:spPr/>
        <p:txBody>
          <a:bodyPr/>
          <a:lstStyle/>
          <a:p>
            <a:fld id="{82EE24B5-652C-4DB5-B7C3-B5BBEC1280B1}" type="slidenum">
              <a:rPr lang="en-US" smtClean="0"/>
              <a:t>2</a:t>
            </a:fld>
            <a:endParaRPr lang="en-US" dirty="0"/>
          </a:p>
        </p:txBody>
      </p:sp>
      <p:pic>
        <p:nvPicPr>
          <p:cNvPr id="5" name="Content Placeholder 5">
            <a:extLst>
              <a:ext uri="{FF2B5EF4-FFF2-40B4-BE49-F238E27FC236}">
                <a16:creationId xmlns:a16="http://schemas.microsoft.com/office/drawing/2014/main" id="{F9F40FED-A818-4468-A502-D2927C25FC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602" y="4331440"/>
            <a:ext cx="10714242" cy="2026024"/>
          </a:xfrm>
          <a:prstGeom prst="rect">
            <a:avLst/>
          </a:prstGeom>
        </p:spPr>
      </p:pic>
      <p:sp>
        <p:nvSpPr>
          <p:cNvPr id="6" name="object 18" descr="Beige rectangle">
            <a:extLst>
              <a:ext uri="{FF2B5EF4-FFF2-40B4-BE49-F238E27FC236}">
                <a16:creationId xmlns:a16="http://schemas.microsoft.com/office/drawing/2014/main" id="{5D7D15D4-AB0A-4E4F-8A43-DE31B3123E91}"/>
              </a:ext>
            </a:extLst>
          </p:cNvPr>
          <p:cNvSpPr/>
          <p:nvPr/>
        </p:nvSpPr>
        <p:spPr>
          <a:xfrm flipV="1">
            <a:off x="923363" y="1138514"/>
            <a:ext cx="3222509" cy="13986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983999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0708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F4F5-8219-40A1-AC61-AF739E6C23F5}"/>
              </a:ext>
            </a:extLst>
          </p:cNvPr>
          <p:cNvSpPr>
            <a:spLocks noGrp="1"/>
          </p:cNvSpPr>
          <p:nvPr>
            <p:ph type="ctrTitle"/>
          </p:nvPr>
        </p:nvSpPr>
        <p:spPr/>
        <p:txBody>
          <a:bodyPr>
            <a:normAutofit/>
          </a:bodyPr>
          <a:lstStyle/>
          <a:p>
            <a:r>
              <a:rPr lang="en-US" sz="7200" dirty="0">
                <a:solidFill>
                  <a:schemeClr val="bg1"/>
                </a:solidFill>
                <a:latin typeface="Calibri" panose="020F0502020204030204" pitchFamily="34" charset="0"/>
                <a:cs typeface="Calibri" panose="020F0502020204030204" pitchFamily="34" charset="0"/>
              </a:rPr>
              <a:t>Detractor Analysis</a:t>
            </a:r>
          </a:p>
        </p:txBody>
      </p:sp>
      <p:sp>
        <p:nvSpPr>
          <p:cNvPr id="3" name="Slide Number Placeholder 2">
            <a:extLst>
              <a:ext uri="{FF2B5EF4-FFF2-40B4-BE49-F238E27FC236}">
                <a16:creationId xmlns:a16="http://schemas.microsoft.com/office/drawing/2014/main" id="{7F55B1F5-BF8A-4217-9B06-41AB154526DA}"/>
              </a:ext>
            </a:extLst>
          </p:cNvPr>
          <p:cNvSpPr>
            <a:spLocks noGrp="1"/>
          </p:cNvSpPr>
          <p:nvPr>
            <p:ph type="sldNum" sz="quarter" idx="12"/>
          </p:nvPr>
        </p:nvSpPr>
        <p:spPr/>
        <p:txBody>
          <a:bodyPr/>
          <a:lstStyle/>
          <a:p>
            <a:fld id="{82EE24B5-652C-4DB5-B7C3-B5BBEC1280B1}" type="slidenum">
              <a:rPr lang="en-US" smtClean="0"/>
              <a:t>20</a:t>
            </a:fld>
            <a:endParaRPr lang="en-US" dirty="0"/>
          </a:p>
        </p:txBody>
      </p:sp>
    </p:spTree>
    <p:extLst>
      <p:ext uri="{BB962C8B-B14F-4D97-AF65-F5344CB8AC3E}">
        <p14:creationId xmlns:p14="http://schemas.microsoft.com/office/powerpoint/2010/main" val="588564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7B0A5E-05B1-4C81-8D88-D3E44FA213A7}"/>
              </a:ext>
            </a:extLst>
          </p:cNvPr>
          <p:cNvSpPr>
            <a:spLocks noGrp="1"/>
          </p:cNvSpPr>
          <p:nvPr>
            <p:ph type="sldNum" sz="quarter" idx="12"/>
          </p:nvPr>
        </p:nvSpPr>
        <p:spPr>
          <a:xfrm>
            <a:off x="11484886" y="6174902"/>
            <a:ext cx="357116" cy="365125"/>
          </a:xfrm>
        </p:spPr>
        <p:txBody>
          <a:bodyPr/>
          <a:lstStyle/>
          <a:p>
            <a:fld id="{82EE24B5-652C-4DB5-B7C3-B5BBEC1280B1}" type="slidenum">
              <a:rPr lang="en-US" smtClean="0"/>
              <a:t>21</a:t>
            </a:fld>
            <a:endParaRPr lang="en-US" dirty="0"/>
          </a:p>
        </p:txBody>
      </p:sp>
      <p:sp>
        <p:nvSpPr>
          <p:cNvPr id="6" name="Title 5">
            <a:extLst>
              <a:ext uri="{FF2B5EF4-FFF2-40B4-BE49-F238E27FC236}">
                <a16:creationId xmlns:a16="http://schemas.microsoft.com/office/drawing/2014/main" id="{9E4C1403-FC88-47D0-ACBD-94FBE0878971}"/>
              </a:ext>
            </a:extLst>
          </p:cNvPr>
          <p:cNvSpPr>
            <a:spLocks noGrp="1"/>
          </p:cNvSpPr>
          <p:nvPr>
            <p:ph type="title"/>
          </p:nvPr>
        </p:nvSpPr>
        <p:spPr>
          <a:xfrm>
            <a:off x="0" y="124200"/>
            <a:ext cx="11282082" cy="452850"/>
          </a:xfrm>
        </p:spPr>
        <p:txBody>
          <a:bodyPr>
            <a:normAutofit fontScale="90000"/>
          </a:bodyPr>
          <a:lstStyle/>
          <a:p>
            <a:pPr algn="ctr"/>
            <a:r>
              <a:rPr lang="en-US" sz="3800" dirty="0">
                <a:latin typeface="Calibri (Body)"/>
                <a:cs typeface="Arial" panose="020B0604020202020204" pitchFamily="34" charset="0"/>
              </a:rPr>
              <a:t>Detractors Vs Home Agency State</a:t>
            </a:r>
          </a:p>
        </p:txBody>
      </p:sp>
      <p:pic>
        <p:nvPicPr>
          <p:cNvPr id="2" name="Picture 1">
            <a:extLst>
              <a:ext uri="{FF2B5EF4-FFF2-40B4-BE49-F238E27FC236}">
                <a16:creationId xmlns:a16="http://schemas.microsoft.com/office/drawing/2014/main" id="{D9E3DEC2-BB11-493F-96F2-EF91A5F75C67}"/>
              </a:ext>
            </a:extLst>
          </p:cNvPr>
          <p:cNvPicPr>
            <a:picLocks noChangeAspect="1"/>
          </p:cNvPicPr>
          <p:nvPr/>
        </p:nvPicPr>
        <p:blipFill>
          <a:blip r:embed="rId2"/>
          <a:stretch>
            <a:fillRect/>
          </a:stretch>
        </p:blipFill>
        <p:spPr>
          <a:xfrm>
            <a:off x="232115" y="662454"/>
            <a:ext cx="11041089" cy="6084881"/>
          </a:xfrm>
          <a:prstGeom prst="rect">
            <a:avLst/>
          </a:prstGeom>
        </p:spPr>
      </p:pic>
      <p:sp>
        <p:nvSpPr>
          <p:cNvPr id="5" name="object 18" descr="Beige rectangle">
            <a:extLst>
              <a:ext uri="{FF2B5EF4-FFF2-40B4-BE49-F238E27FC236}">
                <a16:creationId xmlns:a16="http://schemas.microsoft.com/office/drawing/2014/main" id="{68D35DAB-0744-4BF2-B380-812A7ECEB37C}"/>
              </a:ext>
            </a:extLst>
          </p:cNvPr>
          <p:cNvSpPr/>
          <p:nvPr/>
        </p:nvSpPr>
        <p:spPr>
          <a:xfrm flipV="1">
            <a:off x="2636091" y="531330"/>
            <a:ext cx="5987048"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4" name="TextBox 3">
            <a:extLst>
              <a:ext uri="{FF2B5EF4-FFF2-40B4-BE49-F238E27FC236}">
                <a16:creationId xmlns:a16="http://schemas.microsoft.com/office/drawing/2014/main" id="{AF20D895-60E5-4C1B-B32D-3B220FD0C6C1}"/>
              </a:ext>
            </a:extLst>
          </p:cNvPr>
          <p:cNvSpPr txBox="1"/>
          <p:nvPr/>
        </p:nvSpPr>
        <p:spPr>
          <a:xfrm>
            <a:off x="240993" y="6201473"/>
            <a:ext cx="4526316" cy="584775"/>
          </a:xfrm>
          <a:prstGeom prst="rect">
            <a:avLst/>
          </a:prstGeom>
          <a:noFill/>
        </p:spPr>
        <p:txBody>
          <a:bodyPr wrap="square" rtlCol="0">
            <a:spAutoFit/>
          </a:bodyPr>
          <a:lstStyle/>
          <a:p>
            <a:r>
              <a:rPr lang="en-US" sz="1600" i="1" dirty="0">
                <a:solidFill>
                  <a:schemeClr val="tx1">
                    <a:lumMod val="50000"/>
                    <a:lumOff val="50000"/>
                  </a:schemeClr>
                </a:solidFill>
              </a:rPr>
              <a:t>Percentage of Detractors by State based on survey taken on 12/12/18</a:t>
            </a:r>
          </a:p>
        </p:txBody>
      </p:sp>
    </p:spTree>
    <p:extLst>
      <p:ext uri="{BB962C8B-B14F-4D97-AF65-F5344CB8AC3E}">
        <p14:creationId xmlns:p14="http://schemas.microsoft.com/office/powerpoint/2010/main" val="835302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D93E-CAB6-4F13-BFD8-512BE94C3914}"/>
              </a:ext>
            </a:extLst>
          </p:cNvPr>
          <p:cNvSpPr>
            <a:spLocks noGrp="1"/>
          </p:cNvSpPr>
          <p:nvPr>
            <p:ph type="title"/>
          </p:nvPr>
        </p:nvSpPr>
        <p:spPr>
          <a:xfrm>
            <a:off x="5307106" y="-22411"/>
            <a:ext cx="6439023" cy="2319805"/>
          </a:xfrm>
        </p:spPr>
        <p:txBody>
          <a:bodyPr/>
          <a:lstStyle/>
          <a:p>
            <a:r>
              <a:rPr lang="en-US" sz="3800" dirty="0">
                <a:solidFill>
                  <a:srgbClr val="107082"/>
                </a:solidFill>
                <a:latin typeface="Calibri" panose="020F0502020204030204"/>
                <a:cs typeface="Arial" panose="020B0604020202020204" pitchFamily="34" charset="0"/>
              </a:rPr>
              <a:t>Detractors Vs Customer Age</a:t>
            </a:r>
            <a:endParaRPr lang="en-US" dirty="0"/>
          </a:p>
        </p:txBody>
      </p:sp>
      <p:sp>
        <p:nvSpPr>
          <p:cNvPr id="3" name="Slide Number Placeholder 2">
            <a:extLst>
              <a:ext uri="{FF2B5EF4-FFF2-40B4-BE49-F238E27FC236}">
                <a16:creationId xmlns:a16="http://schemas.microsoft.com/office/drawing/2014/main" id="{2E684CC6-0CB1-4493-80F2-361C5B656A96}"/>
              </a:ext>
            </a:extLst>
          </p:cNvPr>
          <p:cNvSpPr>
            <a:spLocks noGrp="1"/>
          </p:cNvSpPr>
          <p:nvPr>
            <p:ph type="sldNum" sz="quarter" idx="12"/>
          </p:nvPr>
        </p:nvSpPr>
        <p:spPr>
          <a:xfrm>
            <a:off x="11468844" y="6174902"/>
            <a:ext cx="357116" cy="365125"/>
          </a:xfrm>
        </p:spPr>
        <p:txBody>
          <a:bodyPr/>
          <a:lstStyle/>
          <a:p>
            <a:fld id="{82EE24B5-652C-4DB5-B7C3-B5BBEC1280B1}" type="slidenum">
              <a:rPr lang="en-US" smtClean="0"/>
              <a:t>22</a:t>
            </a:fld>
            <a:endParaRPr lang="en-US" dirty="0"/>
          </a:p>
        </p:txBody>
      </p:sp>
      <p:pic>
        <p:nvPicPr>
          <p:cNvPr id="4" name="Picture 3">
            <a:extLst>
              <a:ext uri="{FF2B5EF4-FFF2-40B4-BE49-F238E27FC236}">
                <a16:creationId xmlns:a16="http://schemas.microsoft.com/office/drawing/2014/main" id="{6FD9D5FF-1C9A-432A-9DD7-D08B881FC8C6}"/>
              </a:ext>
            </a:extLst>
          </p:cNvPr>
          <p:cNvPicPr>
            <a:picLocks noChangeAspect="1"/>
          </p:cNvPicPr>
          <p:nvPr/>
        </p:nvPicPr>
        <p:blipFill>
          <a:blip r:embed="rId2"/>
          <a:stretch>
            <a:fillRect/>
          </a:stretch>
        </p:blipFill>
        <p:spPr>
          <a:xfrm>
            <a:off x="-15731" y="0"/>
            <a:ext cx="4099155" cy="6858000"/>
          </a:xfrm>
          <a:prstGeom prst="rect">
            <a:avLst/>
          </a:prstGeom>
        </p:spPr>
      </p:pic>
      <p:sp>
        <p:nvSpPr>
          <p:cNvPr id="5" name="object 18" descr="Beige rectangle">
            <a:extLst>
              <a:ext uri="{FF2B5EF4-FFF2-40B4-BE49-F238E27FC236}">
                <a16:creationId xmlns:a16="http://schemas.microsoft.com/office/drawing/2014/main" id="{806F9C2E-D2DB-40CE-B5E1-72B235750796}"/>
              </a:ext>
            </a:extLst>
          </p:cNvPr>
          <p:cNvSpPr/>
          <p:nvPr/>
        </p:nvSpPr>
        <p:spPr>
          <a:xfrm>
            <a:off x="5423014" y="1435293"/>
            <a:ext cx="5549786"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7" name="TextBox 6">
            <a:extLst>
              <a:ext uri="{FF2B5EF4-FFF2-40B4-BE49-F238E27FC236}">
                <a16:creationId xmlns:a16="http://schemas.microsoft.com/office/drawing/2014/main" id="{2AFA9411-15C9-4A46-B5C9-CE1B3759A525}"/>
              </a:ext>
            </a:extLst>
          </p:cNvPr>
          <p:cNvSpPr txBox="1"/>
          <p:nvPr/>
        </p:nvSpPr>
        <p:spPr>
          <a:xfrm>
            <a:off x="4802399" y="2338529"/>
            <a:ext cx="6845003" cy="2523768"/>
          </a:xfrm>
          <a:prstGeom prst="rect">
            <a:avLst/>
          </a:prstGeom>
          <a:noFill/>
        </p:spPr>
        <p:txBody>
          <a:bodyPr wrap="square" rtlCol="0">
            <a:spAutoFit/>
          </a:bodyPr>
          <a:lstStyle/>
          <a:p>
            <a:pPr marL="285750" indent="-285750">
              <a:buFont typeface="Arial" panose="020B0604020202020204" pitchFamily="34" charset="0"/>
              <a:buChar char="•"/>
            </a:pPr>
            <a:r>
              <a:rPr lang="en-US" sz="2800" dirty="0"/>
              <a:t>Most of the detractors are 60-70 years old</a:t>
            </a:r>
            <a:br>
              <a:rPr lang="en-US" sz="2800" dirty="0"/>
            </a:br>
            <a:br>
              <a:rPr lang="en-US" sz="2800" dirty="0"/>
            </a:br>
            <a:endParaRPr lang="en-US" sz="2800" dirty="0"/>
          </a:p>
          <a:p>
            <a:pPr marL="285750" indent="-285750">
              <a:buFont typeface="Arial" panose="020B0604020202020204" pitchFamily="34" charset="0"/>
              <a:buChar char="•"/>
            </a:pPr>
            <a:r>
              <a:rPr lang="en-US" sz="2800" dirty="0"/>
              <a:t> Most of the young customers seem to be satisfied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59210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3A9316-7B65-44A2-ABDB-AB15A3B988C6}"/>
              </a:ext>
            </a:extLst>
          </p:cNvPr>
          <p:cNvSpPr>
            <a:spLocks noGrp="1"/>
          </p:cNvSpPr>
          <p:nvPr>
            <p:ph type="title"/>
          </p:nvPr>
        </p:nvSpPr>
        <p:spPr>
          <a:xfrm>
            <a:off x="839788" y="365126"/>
            <a:ext cx="10515600" cy="1076934"/>
          </a:xfrm>
        </p:spPr>
        <p:txBody>
          <a:bodyPr>
            <a:normAutofit/>
          </a:bodyPr>
          <a:lstStyle/>
          <a:p>
            <a:pPr algn="ctr"/>
            <a:r>
              <a:rPr lang="en-US" sz="3800" dirty="0">
                <a:latin typeface="+mn-lt"/>
                <a:cs typeface="Arial" panose="020B0604020202020204" pitchFamily="34" charset="0"/>
              </a:rPr>
              <a:t>Detractors Vs Monetary Fields</a:t>
            </a:r>
          </a:p>
        </p:txBody>
      </p:sp>
      <p:sp>
        <p:nvSpPr>
          <p:cNvPr id="20" name="Text Placeholder 19">
            <a:extLst>
              <a:ext uri="{FF2B5EF4-FFF2-40B4-BE49-F238E27FC236}">
                <a16:creationId xmlns:a16="http://schemas.microsoft.com/office/drawing/2014/main" id="{160072AC-B1C1-4E78-BFBE-17D88AE30DC4}"/>
              </a:ext>
            </a:extLst>
          </p:cNvPr>
          <p:cNvSpPr>
            <a:spLocks noGrp="1"/>
          </p:cNvSpPr>
          <p:nvPr>
            <p:ph type="body" idx="1"/>
          </p:nvPr>
        </p:nvSpPr>
        <p:spPr>
          <a:xfrm>
            <a:off x="198813" y="1703575"/>
            <a:ext cx="5103812" cy="652743"/>
          </a:xfrm>
        </p:spPr>
        <p:txBody>
          <a:bodyPr/>
          <a:lstStyle/>
          <a:p>
            <a:pPr algn="ctr"/>
            <a:r>
              <a:rPr lang="en-US" u="sng" dirty="0"/>
              <a:t>Life - Account Value</a:t>
            </a:r>
          </a:p>
        </p:txBody>
      </p:sp>
      <p:pic>
        <p:nvPicPr>
          <p:cNvPr id="7" name="Content Placeholder 6">
            <a:extLst>
              <a:ext uri="{FF2B5EF4-FFF2-40B4-BE49-F238E27FC236}">
                <a16:creationId xmlns:a16="http://schemas.microsoft.com/office/drawing/2014/main" id="{06E175B9-CE02-4445-97ED-8D2A3BFA7C3B}"/>
              </a:ext>
            </a:extLst>
          </p:cNvPr>
          <p:cNvPicPr>
            <a:picLocks noGrp="1" noChangeAspect="1"/>
          </p:cNvPicPr>
          <p:nvPr>
            <p:ph sz="half" idx="2"/>
          </p:nvPr>
        </p:nvPicPr>
        <p:blipFill>
          <a:blip r:embed="rId2"/>
          <a:stretch>
            <a:fillRect/>
          </a:stretch>
        </p:blipFill>
        <p:spPr>
          <a:xfrm>
            <a:off x="6712997" y="2573009"/>
            <a:ext cx="5157787" cy="3231776"/>
          </a:xfrm>
          <a:prstGeom prst="rect">
            <a:avLst/>
          </a:prstGeom>
        </p:spPr>
      </p:pic>
      <p:sp>
        <p:nvSpPr>
          <p:cNvPr id="21" name="Text Placeholder 20">
            <a:extLst>
              <a:ext uri="{FF2B5EF4-FFF2-40B4-BE49-F238E27FC236}">
                <a16:creationId xmlns:a16="http://schemas.microsoft.com/office/drawing/2014/main" id="{79CD1FA4-7D74-4029-BD2D-610078FF7EAB}"/>
              </a:ext>
            </a:extLst>
          </p:cNvPr>
          <p:cNvSpPr>
            <a:spLocks noGrp="1"/>
          </p:cNvSpPr>
          <p:nvPr>
            <p:ph type="body" sz="quarter" idx="3"/>
          </p:nvPr>
        </p:nvSpPr>
        <p:spPr>
          <a:xfrm>
            <a:off x="6172200" y="1681163"/>
            <a:ext cx="5180012" cy="652743"/>
          </a:xfrm>
        </p:spPr>
        <p:txBody>
          <a:bodyPr/>
          <a:lstStyle/>
          <a:p>
            <a:pPr algn="ctr"/>
            <a:r>
              <a:rPr lang="en-US" u="sng" dirty="0"/>
              <a:t>Individual - Net Cash Value</a:t>
            </a:r>
          </a:p>
        </p:txBody>
      </p:sp>
      <p:sp>
        <p:nvSpPr>
          <p:cNvPr id="3" name="Slide Number Placeholder 2">
            <a:extLst>
              <a:ext uri="{FF2B5EF4-FFF2-40B4-BE49-F238E27FC236}">
                <a16:creationId xmlns:a16="http://schemas.microsoft.com/office/drawing/2014/main" id="{89D8838A-35CC-4BA5-A682-B1EC3E894C19}"/>
              </a:ext>
            </a:extLst>
          </p:cNvPr>
          <p:cNvSpPr>
            <a:spLocks noGrp="1"/>
          </p:cNvSpPr>
          <p:nvPr>
            <p:ph type="sldNum" sz="quarter" idx="12"/>
          </p:nvPr>
        </p:nvSpPr>
        <p:spPr/>
        <p:txBody>
          <a:bodyPr/>
          <a:lstStyle/>
          <a:p>
            <a:fld id="{82EE24B5-652C-4DB5-B7C3-B5BBEC1280B1}" type="slidenum">
              <a:rPr lang="en-US" smtClean="0"/>
              <a:t>23</a:t>
            </a:fld>
            <a:endParaRPr lang="en-US" dirty="0"/>
          </a:p>
        </p:txBody>
      </p:sp>
      <p:pic>
        <p:nvPicPr>
          <p:cNvPr id="8" name="Picture 7">
            <a:extLst>
              <a:ext uri="{FF2B5EF4-FFF2-40B4-BE49-F238E27FC236}">
                <a16:creationId xmlns:a16="http://schemas.microsoft.com/office/drawing/2014/main" id="{4F726B6E-EB42-45A3-911B-11EAA741AE0A}"/>
              </a:ext>
            </a:extLst>
          </p:cNvPr>
          <p:cNvPicPr>
            <a:picLocks noChangeAspect="1"/>
          </p:cNvPicPr>
          <p:nvPr/>
        </p:nvPicPr>
        <p:blipFill>
          <a:blip r:embed="rId3"/>
          <a:stretch>
            <a:fillRect/>
          </a:stretch>
        </p:blipFill>
        <p:spPr>
          <a:xfrm>
            <a:off x="496049" y="2505774"/>
            <a:ext cx="5773270" cy="3366246"/>
          </a:xfrm>
          <a:prstGeom prst="rect">
            <a:avLst/>
          </a:prstGeom>
        </p:spPr>
      </p:pic>
      <p:sp>
        <p:nvSpPr>
          <p:cNvPr id="23" name="Rectangle 22">
            <a:extLst>
              <a:ext uri="{FF2B5EF4-FFF2-40B4-BE49-F238E27FC236}">
                <a16:creationId xmlns:a16="http://schemas.microsoft.com/office/drawing/2014/main" id="{B2F6B49E-BFE3-4F27-82C7-67486DA9AB8F}"/>
              </a:ext>
            </a:extLst>
          </p:cNvPr>
          <p:cNvSpPr/>
          <p:nvPr/>
        </p:nvSpPr>
        <p:spPr>
          <a:xfrm>
            <a:off x="6712997" y="5862349"/>
            <a:ext cx="5459571" cy="646331"/>
          </a:xfrm>
          <a:prstGeom prst="rect">
            <a:avLst/>
          </a:prstGeom>
        </p:spPr>
        <p:txBody>
          <a:bodyPr wrap="none">
            <a:spAutoFit/>
          </a:bodyPr>
          <a:lstStyle/>
          <a:p>
            <a:r>
              <a:rPr lang="en-US" b="1" i="1" dirty="0"/>
              <a:t>As the Net Cash Value decreases the number of </a:t>
            </a:r>
          </a:p>
          <a:p>
            <a:r>
              <a:rPr lang="en-US" b="1" i="1" dirty="0"/>
              <a:t>detractors  are also decreasing</a:t>
            </a:r>
          </a:p>
        </p:txBody>
      </p:sp>
      <p:sp>
        <p:nvSpPr>
          <p:cNvPr id="9" name="object 18" descr="Beige rectangle">
            <a:extLst>
              <a:ext uri="{FF2B5EF4-FFF2-40B4-BE49-F238E27FC236}">
                <a16:creationId xmlns:a16="http://schemas.microsoft.com/office/drawing/2014/main" id="{BE4040C5-90AE-4D90-BAA7-F23D67C37B6A}"/>
              </a:ext>
            </a:extLst>
          </p:cNvPr>
          <p:cNvSpPr/>
          <p:nvPr/>
        </p:nvSpPr>
        <p:spPr>
          <a:xfrm>
            <a:off x="3128049" y="1157386"/>
            <a:ext cx="5935902" cy="79541"/>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10" name="Rectangle 9">
            <a:extLst>
              <a:ext uri="{FF2B5EF4-FFF2-40B4-BE49-F238E27FC236}">
                <a16:creationId xmlns:a16="http://schemas.microsoft.com/office/drawing/2014/main" id="{65BF70D7-8DAB-47C1-8753-DCEECAE64B8C}"/>
              </a:ext>
            </a:extLst>
          </p:cNvPr>
          <p:cNvSpPr/>
          <p:nvPr/>
        </p:nvSpPr>
        <p:spPr>
          <a:xfrm>
            <a:off x="496049" y="5872020"/>
            <a:ext cx="5773269" cy="646331"/>
          </a:xfrm>
          <a:prstGeom prst="rect">
            <a:avLst/>
          </a:prstGeom>
        </p:spPr>
        <p:txBody>
          <a:bodyPr wrap="square">
            <a:spAutoFit/>
          </a:bodyPr>
          <a:lstStyle/>
          <a:p>
            <a:pPr algn="just"/>
            <a:r>
              <a:rPr lang="en-US" b="1" i="1" dirty="0"/>
              <a:t>As the Account Value decreases the number of </a:t>
            </a:r>
          </a:p>
          <a:p>
            <a:pPr algn="just"/>
            <a:r>
              <a:rPr lang="en-US" b="1" i="1" dirty="0"/>
              <a:t>detractors  are also decreasing</a:t>
            </a:r>
          </a:p>
        </p:txBody>
      </p:sp>
    </p:spTree>
    <p:extLst>
      <p:ext uri="{BB962C8B-B14F-4D97-AF65-F5344CB8AC3E}">
        <p14:creationId xmlns:p14="http://schemas.microsoft.com/office/powerpoint/2010/main" val="3370105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4C1403-FC88-47D0-ACBD-94FBE0878971}"/>
              </a:ext>
            </a:extLst>
          </p:cNvPr>
          <p:cNvSpPr>
            <a:spLocks noGrp="1"/>
          </p:cNvSpPr>
          <p:nvPr>
            <p:ph type="title"/>
          </p:nvPr>
        </p:nvSpPr>
        <p:spPr>
          <a:xfrm>
            <a:off x="838200" y="342713"/>
            <a:ext cx="10515600" cy="1325563"/>
          </a:xfrm>
        </p:spPr>
        <p:txBody>
          <a:bodyPr>
            <a:normAutofit/>
          </a:bodyPr>
          <a:lstStyle/>
          <a:p>
            <a:pPr algn="ctr"/>
            <a:r>
              <a:rPr lang="en-US" sz="3800" dirty="0">
                <a:latin typeface="Calibri (Body)"/>
                <a:cs typeface="Calibri" panose="020F0502020204030204" pitchFamily="34" charset="0"/>
              </a:rPr>
              <a:t>The Predictive Model</a:t>
            </a:r>
          </a:p>
        </p:txBody>
      </p:sp>
      <p:sp>
        <p:nvSpPr>
          <p:cNvPr id="2" name="Content Placeholder 1">
            <a:extLst>
              <a:ext uri="{FF2B5EF4-FFF2-40B4-BE49-F238E27FC236}">
                <a16:creationId xmlns:a16="http://schemas.microsoft.com/office/drawing/2014/main" id="{752C5B40-C5B3-43C7-A61B-E4EFDC1D057A}"/>
              </a:ext>
            </a:extLst>
          </p:cNvPr>
          <p:cNvSpPr>
            <a:spLocks noGrp="1"/>
          </p:cNvSpPr>
          <p:nvPr>
            <p:ph idx="1"/>
          </p:nvPr>
        </p:nvSpPr>
        <p:spPr>
          <a:xfrm>
            <a:off x="838200" y="1848037"/>
            <a:ext cx="10748058" cy="4351338"/>
          </a:xfrm>
        </p:spPr>
        <p:txBody>
          <a:bodyPr>
            <a:normAutofit/>
          </a:bodyPr>
          <a:lstStyle/>
          <a:p>
            <a:pPr marL="0" indent="0">
              <a:buNone/>
            </a:pPr>
            <a:endParaRPr lang="en-US" sz="3200" dirty="0"/>
          </a:p>
          <a:p>
            <a:pPr marL="0" indent="0">
              <a:buNone/>
            </a:pPr>
            <a:br>
              <a:rPr lang="en-US" sz="3600" dirty="0"/>
            </a:br>
            <a:endParaRPr lang="en-US" sz="3600" dirty="0"/>
          </a:p>
          <a:p>
            <a:endParaRPr lang="en-US" sz="3600" dirty="0"/>
          </a:p>
          <a:p>
            <a:pPr marL="0" indent="0">
              <a:buNone/>
            </a:pPr>
            <a:endParaRPr lang="en-US" sz="3600" dirty="0"/>
          </a:p>
        </p:txBody>
      </p:sp>
      <p:sp>
        <p:nvSpPr>
          <p:cNvPr id="3" name="Slide Number Placeholder 2">
            <a:extLst>
              <a:ext uri="{FF2B5EF4-FFF2-40B4-BE49-F238E27FC236}">
                <a16:creationId xmlns:a16="http://schemas.microsoft.com/office/drawing/2014/main" id="{FF7B0A5E-05B1-4C81-8D88-D3E44FA213A7}"/>
              </a:ext>
            </a:extLst>
          </p:cNvPr>
          <p:cNvSpPr>
            <a:spLocks noGrp="1"/>
          </p:cNvSpPr>
          <p:nvPr>
            <p:ph type="sldNum" sz="quarter" idx="12"/>
          </p:nvPr>
        </p:nvSpPr>
        <p:spPr/>
        <p:txBody>
          <a:bodyPr/>
          <a:lstStyle/>
          <a:p>
            <a:fld id="{82EE24B5-652C-4DB5-B7C3-B5BBEC1280B1}" type="slidenum">
              <a:rPr lang="en-US" smtClean="0"/>
              <a:t>24</a:t>
            </a:fld>
            <a:endParaRPr lang="en-US" dirty="0"/>
          </a:p>
        </p:txBody>
      </p:sp>
      <p:sp>
        <p:nvSpPr>
          <p:cNvPr id="5" name="object 18" descr="Beige rectangle">
            <a:extLst>
              <a:ext uri="{FF2B5EF4-FFF2-40B4-BE49-F238E27FC236}">
                <a16:creationId xmlns:a16="http://schemas.microsoft.com/office/drawing/2014/main" id="{2A80C383-7931-469D-823B-F6CD1CFAB9FF}"/>
              </a:ext>
            </a:extLst>
          </p:cNvPr>
          <p:cNvSpPr/>
          <p:nvPr/>
        </p:nvSpPr>
        <p:spPr>
          <a:xfrm>
            <a:off x="3985491" y="1254315"/>
            <a:ext cx="4232534"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graphicFrame>
        <p:nvGraphicFramePr>
          <p:cNvPr id="4" name="Table 3">
            <a:extLst>
              <a:ext uri="{FF2B5EF4-FFF2-40B4-BE49-F238E27FC236}">
                <a16:creationId xmlns:a16="http://schemas.microsoft.com/office/drawing/2014/main" id="{8BCCA6A1-34FC-4634-A64E-78A641F4E207}"/>
              </a:ext>
            </a:extLst>
          </p:cNvPr>
          <p:cNvGraphicFramePr>
            <a:graphicFrameLocks noGrp="1"/>
          </p:cNvGraphicFramePr>
          <p:nvPr>
            <p:extLst>
              <p:ext uri="{D42A27DB-BD31-4B8C-83A1-F6EECF244321}">
                <p14:modId xmlns:p14="http://schemas.microsoft.com/office/powerpoint/2010/main" val="2802037744"/>
              </p:ext>
            </p:extLst>
          </p:nvPr>
        </p:nvGraphicFramePr>
        <p:xfrm>
          <a:off x="1979051" y="2163190"/>
          <a:ext cx="8466356" cy="2711236"/>
        </p:xfrm>
        <a:graphic>
          <a:graphicData uri="http://schemas.openxmlformats.org/drawingml/2006/table">
            <a:tbl>
              <a:tblPr firstRow="1" bandRow="1">
                <a:tableStyleId>{21E4AEA4-8DFA-4A89-87EB-49C32662AFE0}</a:tableStyleId>
              </a:tblPr>
              <a:tblGrid>
                <a:gridCol w="4233178">
                  <a:extLst>
                    <a:ext uri="{9D8B030D-6E8A-4147-A177-3AD203B41FA5}">
                      <a16:colId xmlns:a16="http://schemas.microsoft.com/office/drawing/2014/main" val="1858955369"/>
                    </a:ext>
                  </a:extLst>
                </a:gridCol>
                <a:gridCol w="4233178">
                  <a:extLst>
                    <a:ext uri="{9D8B030D-6E8A-4147-A177-3AD203B41FA5}">
                      <a16:colId xmlns:a16="http://schemas.microsoft.com/office/drawing/2014/main" val="1051783281"/>
                    </a:ext>
                  </a:extLst>
                </a:gridCol>
              </a:tblGrid>
              <a:tr h="639308">
                <a:tc>
                  <a:txBody>
                    <a:bodyPr/>
                    <a:lstStyle/>
                    <a:p>
                      <a:pPr algn="ctr">
                        <a:lnSpc>
                          <a:spcPct val="200000"/>
                        </a:lnSpc>
                      </a:pPr>
                      <a:r>
                        <a:rPr lang="en-US" sz="2800" dirty="0"/>
                        <a:t>Method</a:t>
                      </a:r>
                    </a:p>
                  </a:txBody>
                  <a:tcPr/>
                </a:tc>
                <a:tc>
                  <a:txBody>
                    <a:bodyPr/>
                    <a:lstStyle/>
                    <a:p>
                      <a:pPr algn="ctr">
                        <a:lnSpc>
                          <a:spcPct val="200000"/>
                        </a:lnSpc>
                      </a:pPr>
                      <a:r>
                        <a:rPr lang="en-US" sz="2800" dirty="0"/>
                        <a:t>Accuracy (%)</a:t>
                      </a:r>
                    </a:p>
                  </a:txBody>
                  <a:tcPr/>
                </a:tc>
                <a:extLst>
                  <a:ext uri="{0D108BD9-81ED-4DB2-BD59-A6C34878D82A}">
                    <a16:rowId xmlns:a16="http://schemas.microsoft.com/office/drawing/2014/main" val="1891437726"/>
                  </a:ext>
                </a:extLst>
              </a:tr>
              <a:tr h="876975">
                <a:tc>
                  <a:txBody>
                    <a:bodyPr/>
                    <a:lstStyle/>
                    <a:p>
                      <a:pPr algn="ctr">
                        <a:lnSpc>
                          <a:spcPct val="200000"/>
                        </a:lnSpc>
                      </a:pPr>
                      <a:r>
                        <a:rPr lang="en-US" sz="2800" b="1" dirty="0"/>
                        <a:t>Logistic Regression</a:t>
                      </a:r>
                    </a:p>
                  </a:txBody>
                  <a:tcPr/>
                </a:tc>
                <a:tc>
                  <a:txBody>
                    <a:bodyPr/>
                    <a:lstStyle/>
                    <a:p>
                      <a:pPr algn="ctr">
                        <a:lnSpc>
                          <a:spcPct val="200000"/>
                        </a:lnSpc>
                      </a:pPr>
                      <a:r>
                        <a:rPr lang="en-US" sz="2800" b="1" dirty="0"/>
                        <a:t>74</a:t>
                      </a:r>
                    </a:p>
                  </a:txBody>
                  <a:tcPr/>
                </a:tc>
                <a:extLst>
                  <a:ext uri="{0D108BD9-81ED-4DB2-BD59-A6C34878D82A}">
                    <a16:rowId xmlns:a16="http://schemas.microsoft.com/office/drawing/2014/main" val="1376059665"/>
                  </a:ext>
                </a:extLst>
              </a:tr>
              <a:tr h="716952">
                <a:tc>
                  <a:txBody>
                    <a:bodyPr/>
                    <a:lstStyle/>
                    <a:p>
                      <a:pPr algn="ctr">
                        <a:lnSpc>
                          <a:spcPct val="200000"/>
                        </a:lnSpc>
                      </a:pPr>
                      <a:r>
                        <a:rPr lang="en-US" sz="2800" b="1" dirty="0"/>
                        <a:t>Random Forest</a:t>
                      </a:r>
                    </a:p>
                  </a:txBody>
                  <a:tcPr/>
                </a:tc>
                <a:tc>
                  <a:txBody>
                    <a:bodyPr/>
                    <a:lstStyle/>
                    <a:p>
                      <a:pPr algn="ctr">
                        <a:lnSpc>
                          <a:spcPct val="200000"/>
                        </a:lnSpc>
                      </a:pPr>
                      <a:r>
                        <a:rPr lang="en-US" sz="3500" b="1" dirty="0">
                          <a:solidFill>
                            <a:schemeClr val="bg2"/>
                          </a:solidFill>
                        </a:rPr>
                        <a:t>76 </a:t>
                      </a:r>
                    </a:p>
                  </a:txBody>
                  <a:tcPr/>
                </a:tc>
                <a:extLst>
                  <a:ext uri="{0D108BD9-81ED-4DB2-BD59-A6C34878D82A}">
                    <a16:rowId xmlns:a16="http://schemas.microsoft.com/office/drawing/2014/main" val="1408903428"/>
                  </a:ext>
                </a:extLst>
              </a:tr>
            </a:tbl>
          </a:graphicData>
        </a:graphic>
      </p:graphicFrame>
      <p:sp>
        <p:nvSpPr>
          <p:cNvPr id="8" name="TextBox 7">
            <a:extLst>
              <a:ext uri="{FF2B5EF4-FFF2-40B4-BE49-F238E27FC236}">
                <a16:creationId xmlns:a16="http://schemas.microsoft.com/office/drawing/2014/main" id="{117EC3BB-2B86-4D8E-A1F3-2A4BEF0F10D5}"/>
              </a:ext>
            </a:extLst>
          </p:cNvPr>
          <p:cNvSpPr txBox="1"/>
          <p:nvPr/>
        </p:nvSpPr>
        <p:spPr>
          <a:xfrm>
            <a:off x="1590774" y="5602147"/>
            <a:ext cx="8854633" cy="523220"/>
          </a:xfrm>
          <a:prstGeom prst="rect">
            <a:avLst/>
          </a:prstGeom>
          <a:noFill/>
        </p:spPr>
        <p:txBody>
          <a:bodyPr wrap="square" rtlCol="0">
            <a:spAutoFit/>
          </a:bodyPr>
          <a:lstStyle/>
          <a:p>
            <a:pPr algn="ctr"/>
            <a:r>
              <a:rPr lang="en-US" sz="2800" i="1" dirty="0"/>
              <a:t>We finally chose </a:t>
            </a:r>
            <a:r>
              <a:rPr lang="en-US" sz="2800" b="1" i="1" dirty="0"/>
              <a:t>Random</a:t>
            </a:r>
            <a:r>
              <a:rPr lang="en-US" sz="2800" i="1" dirty="0"/>
              <a:t> </a:t>
            </a:r>
            <a:r>
              <a:rPr lang="en-US" sz="2800" b="1" i="1" dirty="0"/>
              <a:t>Forest </a:t>
            </a:r>
            <a:r>
              <a:rPr lang="en-US" sz="2800" i="1" dirty="0"/>
              <a:t>!!!</a:t>
            </a:r>
          </a:p>
        </p:txBody>
      </p:sp>
    </p:spTree>
    <p:extLst>
      <p:ext uri="{BB962C8B-B14F-4D97-AF65-F5344CB8AC3E}">
        <p14:creationId xmlns:p14="http://schemas.microsoft.com/office/powerpoint/2010/main" val="1862564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4C1403-FC88-47D0-ACBD-94FBE0878971}"/>
              </a:ext>
            </a:extLst>
          </p:cNvPr>
          <p:cNvSpPr>
            <a:spLocks noGrp="1"/>
          </p:cNvSpPr>
          <p:nvPr>
            <p:ph type="title"/>
          </p:nvPr>
        </p:nvSpPr>
        <p:spPr/>
        <p:txBody>
          <a:bodyPr>
            <a:normAutofit/>
          </a:bodyPr>
          <a:lstStyle/>
          <a:p>
            <a:r>
              <a:rPr lang="en-US" sz="3800" dirty="0">
                <a:latin typeface="Calibri" panose="020F0502020204030204" pitchFamily="34" charset="0"/>
                <a:cs typeface="Calibri" panose="020F0502020204030204" pitchFamily="34" charset="0"/>
              </a:rPr>
              <a:t>Recommendations</a:t>
            </a:r>
          </a:p>
        </p:txBody>
      </p:sp>
      <p:sp>
        <p:nvSpPr>
          <p:cNvPr id="2" name="Content Placeholder 1">
            <a:extLst>
              <a:ext uri="{FF2B5EF4-FFF2-40B4-BE49-F238E27FC236}">
                <a16:creationId xmlns:a16="http://schemas.microsoft.com/office/drawing/2014/main" id="{752C5B40-C5B3-43C7-A61B-E4EFDC1D057A}"/>
              </a:ext>
            </a:extLst>
          </p:cNvPr>
          <p:cNvSpPr>
            <a:spLocks noGrp="1"/>
          </p:cNvSpPr>
          <p:nvPr>
            <p:ph idx="1"/>
          </p:nvPr>
        </p:nvSpPr>
        <p:spPr>
          <a:xfrm>
            <a:off x="838200" y="1825624"/>
            <a:ext cx="10515600" cy="4194175"/>
          </a:xfrm>
        </p:spPr>
        <p:txBody>
          <a:bodyPr>
            <a:noAutofit/>
          </a:bodyPr>
          <a:lstStyle/>
          <a:p>
            <a:pPr>
              <a:lnSpc>
                <a:spcPct val="100000"/>
              </a:lnSpc>
            </a:pPr>
            <a:r>
              <a:rPr lang="en-US" sz="3200" dirty="0">
                <a:latin typeface="Calibri" panose="020F0502020204030204" pitchFamily="34" charset="0"/>
                <a:cs typeface="Calibri" panose="020F0502020204030204" pitchFamily="34" charset="0"/>
              </a:rPr>
              <a:t>Improve communication by frequently contacting them</a:t>
            </a:r>
          </a:p>
          <a:p>
            <a:pPr>
              <a:lnSpc>
                <a:spcPct val="100000"/>
              </a:lnSpc>
            </a:pPr>
            <a:r>
              <a:rPr lang="en-US" sz="3200" dirty="0">
                <a:latin typeface="Calibri" panose="020F0502020204030204" pitchFamily="34" charset="0"/>
                <a:cs typeface="Calibri" panose="020F0502020204030204" pitchFamily="34" charset="0"/>
              </a:rPr>
              <a:t>Launch promotional campaigns for the identified detractors</a:t>
            </a:r>
          </a:p>
          <a:p>
            <a:pPr>
              <a:lnSpc>
                <a:spcPct val="100000"/>
              </a:lnSpc>
            </a:pPr>
            <a:r>
              <a:rPr lang="en-US" sz="3200" dirty="0"/>
              <a:t>Respond to customer issues quickly</a:t>
            </a:r>
          </a:p>
          <a:p>
            <a:pPr>
              <a:lnSpc>
                <a:spcPct val="100000"/>
              </a:lnSpc>
            </a:pPr>
            <a:r>
              <a:rPr lang="en-US" sz="3200" dirty="0"/>
              <a:t>Make the website more user friendly</a:t>
            </a:r>
          </a:p>
          <a:p>
            <a:pPr>
              <a:lnSpc>
                <a:spcPct val="100000"/>
              </a:lnSpc>
            </a:pPr>
            <a:r>
              <a:rPr lang="en-US" sz="3200" dirty="0"/>
              <a:t>Incentivize customers to take future surveys</a:t>
            </a:r>
          </a:p>
          <a:p>
            <a:pPr>
              <a:lnSpc>
                <a:spcPct val="100000"/>
              </a:lnSpc>
            </a:pPr>
            <a:r>
              <a:rPr lang="en-US" sz="3200" dirty="0"/>
              <a:t>Ask feedback on changes made</a:t>
            </a:r>
            <a:br>
              <a:rPr lang="en-US" sz="3200" dirty="0"/>
            </a:br>
            <a:endParaRPr lang="en-US" sz="3200" dirty="0"/>
          </a:p>
          <a:p>
            <a:pPr marL="0" indent="0">
              <a:buNone/>
            </a:pPr>
            <a:endParaRPr lang="en-US" sz="2800" dirty="0"/>
          </a:p>
        </p:txBody>
      </p:sp>
      <p:sp>
        <p:nvSpPr>
          <p:cNvPr id="3" name="Slide Number Placeholder 2">
            <a:extLst>
              <a:ext uri="{FF2B5EF4-FFF2-40B4-BE49-F238E27FC236}">
                <a16:creationId xmlns:a16="http://schemas.microsoft.com/office/drawing/2014/main" id="{FF7B0A5E-05B1-4C81-8D88-D3E44FA213A7}"/>
              </a:ext>
            </a:extLst>
          </p:cNvPr>
          <p:cNvSpPr>
            <a:spLocks noGrp="1"/>
          </p:cNvSpPr>
          <p:nvPr>
            <p:ph type="sldNum" sz="quarter" idx="12"/>
          </p:nvPr>
        </p:nvSpPr>
        <p:spPr/>
        <p:txBody>
          <a:bodyPr/>
          <a:lstStyle/>
          <a:p>
            <a:fld id="{82EE24B5-652C-4DB5-B7C3-B5BBEC1280B1}" type="slidenum">
              <a:rPr lang="en-US" smtClean="0"/>
              <a:t>25</a:t>
            </a:fld>
            <a:endParaRPr lang="en-US" dirty="0"/>
          </a:p>
        </p:txBody>
      </p:sp>
      <p:sp>
        <p:nvSpPr>
          <p:cNvPr id="5" name="object 18" descr="Beige rectangle">
            <a:extLst>
              <a:ext uri="{FF2B5EF4-FFF2-40B4-BE49-F238E27FC236}">
                <a16:creationId xmlns:a16="http://schemas.microsoft.com/office/drawing/2014/main" id="{2A80C383-7931-469D-823B-F6CD1CFAB9FF}"/>
              </a:ext>
            </a:extLst>
          </p:cNvPr>
          <p:cNvSpPr/>
          <p:nvPr/>
        </p:nvSpPr>
        <p:spPr>
          <a:xfrm flipV="1">
            <a:off x="941290" y="1203765"/>
            <a:ext cx="3699290"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2688914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0708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F4F5-8219-40A1-AC61-AF739E6C23F5}"/>
              </a:ext>
            </a:extLst>
          </p:cNvPr>
          <p:cNvSpPr>
            <a:spLocks noGrp="1"/>
          </p:cNvSpPr>
          <p:nvPr>
            <p:ph type="ctrTitle"/>
          </p:nvPr>
        </p:nvSpPr>
        <p:spPr/>
        <p:txBody>
          <a:bodyPr>
            <a:normAutofit/>
          </a:bodyPr>
          <a:lstStyle/>
          <a:p>
            <a:r>
              <a:rPr lang="en-US" sz="7200" dirty="0">
                <a:solidFill>
                  <a:schemeClr val="bg1"/>
                </a:solidFill>
                <a:latin typeface="Calibri" panose="020F0502020204030204" pitchFamily="34" charset="0"/>
                <a:cs typeface="Calibri" panose="020F0502020204030204" pitchFamily="34" charset="0"/>
              </a:rPr>
              <a:t>Any Questions?</a:t>
            </a:r>
          </a:p>
        </p:txBody>
      </p:sp>
      <p:sp>
        <p:nvSpPr>
          <p:cNvPr id="3" name="Slide Number Placeholder 2">
            <a:extLst>
              <a:ext uri="{FF2B5EF4-FFF2-40B4-BE49-F238E27FC236}">
                <a16:creationId xmlns:a16="http://schemas.microsoft.com/office/drawing/2014/main" id="{7F55B1F5-BF8A-4217-9B06-41AB154526DA}"/>
              </a:ext>
            </a:extLst>
          </p:cNvPr>
          <p:cNvSpPr>
            <a:spLocks noGrp="1"/>
          </p:cNvSpPr>
          <p:nvPr>
            <p:ph type="sldNum" sz="quarter" idx="12"/>
          </p:nvPr>
        </p:nvSpPr>
        <p:spPr/>
        <p:txBody>
          <a:bodyPr/>
          <a:lstStyle/>
          <a:p>
            <a:fld id="{82EE24B5-652C-4DB5-B7C3-B5BBEC1280B1}" type="slidenum">
              <a:rPr lang="en-US" smtClean="0"/>
              <a:t>26</a:t>
            </a:fld>
            <a:endParaRPr lang="en-US" dirty="0"/>
          </a:p>
        </p:txBody>
      </p:sp>
    </p:spTree>
    <p:extLst>
      <p:ext uri="{BB962C8B-B14F-4D97-AF65-F5344CB8AC3E}">
        <p14:creationId xmlns:p14="http://schemas.microsoft.com/office/powerpoint/2010/main" val="3259577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0708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F4F5-8219-40A1-AC61-AF739E6C23F5}"/>
              </a:ext>
            </a:extLst>
          </p:cNvPr>
          <p:cNvSpPr>
            <a:spLocks noGrp="1"/>
          </p:cNvSpPr>
          <p:nvPr>
            <p:ph type="ctrTitle"/>
          </p:nvPr>
        </p:nvSpPr>
        <p:spPr/>
        <p:txBody>
          <a:bodyPr>
            <a:normAutofit/>
          </a:bodyPr>
          <a:lstStyle/>
          <a:p>
            <a:r>
              <a:rPr lang="en-US" sz="7200" dirty="0">
                <a:latin typeface="Calibri" panose="020F0502020204030204" pitchFamily="34" charset="0"/>
                <a:cs typeface="Calibri" panose="020F0502020204030204" pitchFamily="34" charset="0"/>
              </a:rPr>
              <a:t>Thank You!</a:t>
            </a:r>
            <a:endParaRPr lang="en-US" sz="7200" dirty="0">
              <a:solidFill>
                <a:schemeClr val="bg1"/>
              </a:solidFill>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7F55B1F5-BF8A-4217-9B06-41AB154526DA}"/>
              </a:ext>
            </a:extLst>
          </p:cNvPr>
          <p:cNvSpPr>
            <a:spLocks noGrp="1"/>
          </p:cNvSpPr>
          <p:nvPr>
            <p:ph type="sldNum" sz="quarter" idx="12"/>
          </p:nvPr>
        </p:nvSpPr>
        <p:spPr/>
        <p:txBody>
          <a:bodyPr/>
          <a:lstStyle/>
          <a:p>
            <a:fld id="{82EE24B5-652C-4DB5-B7C3-B5BBEC1280B1}" type="slidenum">
              <a:rPr lang="en-US" smtClean="0"/>
              <a:t>27</a:t>
            </a:fld>
            <a:endParaRPr lang="en-US" dirty="0"/>
          </a:p>
        </p:txBody>
      </p:sp>
    </p:spTree>
    <p:extLst>
      <p:ext uri="{BB962C8B-B14F-4D97-AF65-F5344CB8AC3E}">
        <p14:creationId xmlns:p14="http://schemas.microsoft.com/office/powerpoint/2010/main" val="4049647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4C1403-FC88-47D0-ACBD-94FBE0878971}"/>
              </a:ext>
            </a:extLst>
          </p:cNvPr>
          <p:cNvSpPr>
            <a:spLocks noGrp="1"/>
          </p:cNvSpPr>
          <p:nvPr>
            <p:ph type="title"/>
          </p:nvPr>
        </p:nvSpPr>
        <p:spPr>
          <a:xfrm>
            <a:off x="838200" y="342713"/>
            <a:ext cx="10515600" cy="1325563"/>
          </a:xfrm>
        </p:spPr>
        <p:txBody>
          <a:bodyPr>
            <a:normAutofit/>
          </a:bodyPr>
          <a:lstStyle/>
          <a:p>
            <a:r>
              <a:rPr lang="en-US" sz="3800" dirty="0">
                <a:latin typeface="+mn-lt"/>
              </a:rPr>
              <a:t>Appendix</a:t>
            </a:r>
          </a:p>
        </p:txBody>
      </p:sp>
      <p:sp>
        <p:nvSpPr>
          <p:cNvPr id="2" name="Content Placeholder 1">
            <a:extLst>
              <a:ext uri="{FF2B5EF4-FFF2-40B4-BE49-F238E27FC236}">
                <a16:creationId xmlns:a16="http://schemas.microsoft.com/office/drawing/2014/main" id="{AE3326C9-1108-4B58-9CA2-7BD5BCCC33D6}"/>
              </a:ext>
            </a:extLst>
          </p:cNvPr>
          <p:cNvSpPr>
            <a:spLocks noGrp="1"/>
          </p:cNvSpPr>
          <p:nvPr>
            <p:ph idx="1"/>
          </p:nvPr>
        </p:nvSpPr>
        <p:spPr/>
        <p:txBody>
          <a:bodyPr>
            <a:normAutofit/>
          </a:bodyPr>
          <a:lstStyle/>
          <a:p>
            <a:pPr marL="0" indent="0">
              <a:buNone/>
            </a:pPr>
            <a:endParaRPr lang="en-US" sz="2800" b="1" dirty="0"/>
          </a:p>
          <a:p>
            <a:pPr marL="0" indent="0">
              <a:buNone/>
            </a:pPr>
            <a:r>
              <a:rPr lang="en-US" sz="3600" dirty="0"/>
              <a:t>Please find the code and references in the below URL:</a:t>
            </a:r>
            <a:br>
              <a:rPr lang="en-US" sz="3600" dirty="0"/>
            </a:br>
            <a:br>
              <a:rPr lang="en-US" sz="3600" dirty="0"/>
            </a:br>
            <a:r>
              <a:rPr lang="en-US" sz="3600" dirty="0">
                <a:hlinkClick r:id="rId2"/>
              </a:rPr>
              <a:t>Survey Analysis Code</a:t>
            </a:r>
            <a:br>
              <a:rPr lang="en-US" sz="3600" dirty="0"/>
            </a:br>
            <a:br>
              <a:rPr lang="en-US" sz="3600" dirty="0"/>
            </a:br>
            <a:endParaRPr lang="en-US" sz="3600" dirty="0"/>
          </a:p>
          <a:p>
            <a:pPr marL="0" indent="0">
              <a:buNone/>
            </a:pPr>
            <a:endParaRPr lang="en-US" sz="2800" dirty="0"/>
          </a:p>
          <a:p>
            <a:pPr marL="0" indent="0">
              <a:buNone/>
            </a:pPr>
            <a:endParaRPr lang="en-US" sz="2800" dirty="0"/>
          </a:p>
        </p:txBody>
      </p:sp>
      <p:sp>
        <p:nvSpPr>
          <p:cNvPr id="3" name="Slide Number Placeholder 2">
            <a:extLst>
              <a:ext uri="{FF2B5EF4-FFF2-40B4-BE49-F238E27FC236}">
                <a16:creationId xmlns:a16="http://schemas.microsoft.com/office/drawing/2014/main" id="{FF7B0A5E-05B1-4C81-8D88-D3E44FA213A7}"/>
              </a:ext>
            </a:extLst>
          </p:cNvPr>
          <p:cNvSpPr>
            <a:spLocks noGrp="1"/>
          </p:cNvSpPr>
          <p:nvPr>
            <p:ph type="sldNum" sz="quarter" idx="12"/>
          </p:nvPr>
        </p:nvSpPr>
        <p:spPr/>
        <p:txBody>
          <a:bodyPr/>
          <a:lstStyle/>
          <a:p>
            <a:fld id="{82EE24B5-652C-4DB5-B7C3-B5BBEC1280B1}" type="slidenum">
              <a:rPr lang="en-US" smtClean="0"/>
              <a:t>28</a:t>
            </a:fld>
            <a:endParaRPr lang="en-US" dirty="0"/>
          </a:p>
        </p:txBody>
      </p:sp>
      <p:sp>
        <p:nvSpPr>
          <p:cNvPr id="5" name="object 18" descr="Beige rectangle">
            <a:extLst>
              <a:ext uri="{FF2B5EF4-FFF2-40B4-BE49-F238E27FC236}">
                <a16:creationId xmlns:a16="http://schemas.microsoft.com/office/drawing/2014/main" id="{2A80C383-7931-469D-823B-F6CD1CFAB9FF}"/>
              </a:ext>
            </a:extLst>
          </p:cNvPr>
          <p:cNvSpPr/>
          <p:nvPr/>
        </p:nvSpPr>
        <p:spPr>
          <a:xfrm>
            <a:off x="936812" y="1263138"/>
            <a:ext cx="1887411" cy="241572"/>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3191869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4C1403-FC88-47D0-ACBD-94FBE0878971}"/>
              </a:ext>
            </a:extLst>
          </p:cNvPr>
          <p:cNvSpPr>
            <a:spLocks noGrp="1"/>
          </p:cNvSpPr>
          <p:nvPr>
            <p:ph type="title"/>
          </p:nvPr>
        </p:nvSpPr>
        <p:spPr/>
        <p:txBody>
          <a:bodyPr>
            <a:normAutofit/>
          </a:bodyPr>
          <a:lstStyle/>
          <a:p>
            <a:r>
              <a:rPr lang="en-US" sz="3800" dirty="0">
                <a:latin typeface="Calibri" panose="020F0502020204030204" pitchFamily="34" charset="0"/>
                <a:cs typeface="Calibri" panose="020F0502020204030204" pitchFamily="34" charset="0"/>
              </a:rPr>
              <a:t>Technical Recommendations</a:t>
            </a:r>
          </a:p>
        </p:txBody>
      </p:sp>
      <p:sp>
        <p:nvSpPr>
          <p:cNvPr id="2" name="Content Placeholder 1">
            <a:extLst>
              <a:ext uri="{FF2B5EF4-FFF2-40B4-BE49-F238E27FC236}">
                <a16:creationId xmlns:a16="http://schemas.microsoft.com/office/drawing/2014/main" id="{752C5B40-C5B3-43C7-A61B-E4EFDC1D057A}"/>
              </a:ext>
            </a:extLst>
          </p:cNvPr>
          <p:cNvSpPr>
            <a:spLocks noGrp="1"/>
          </p:cNvSpPr>
          <p:nvPr>
            <p:ph idx="1"/>
          </p:nvPr>
        </p:nvSpPr>
        <p:spPr/>
        <p:txBody>
          <a:bodyPr>
            <a:noAutofit/>
          </a:bodyPr>
          <a:lstStyle/>
          <a:p>
            <a:r>
              <a:rPr lang="en-US" sz="2800" dirty="0"/>
              <a:t>Maintain a more Cleaner Database(can bring everything to  a customer level)</a:t>
            </a:r>
            <a:br>
              <a:rPr lang="en-US" sz="2800" dirty="0"/>
            </a:br>
            <a:endParaRPr lang="en-US" sz="2800" dirty="0"/>
          </a:p>
          <a:p>
            <a:r>
              <a:rPr lang="en-US" sz="2800" dirty="0"/>
              <a:t>Having everything at a customer Id level would be very useful for simplifying the analysis process</a:t>
            </a:r>
            <a:br>
              <a:rPr lang="en-US" sz="2800" dirty="0"/>
            </a:br>
            <a:endParaRPr lang="en-US" sz="2800" dirty="0"/>
          </a:p>
          <a:p>
            <a:r>
              <a:rPr lang="en-US" sz="2800" dirty="0"/>
              <a:t>Can explore ensemble techniques for a better machine learning model</a:t>
            </a:r>
          </a:p>
          <a:p>
            <a:r>
              <a:rPr lang="en-US" sz="2800" dirty="0"/>
              <a:t>Can also check NLTK library in python for other topic modelling options</a:t>
            </a:r>
            <a:r>
              <a:rPr lang="en-US" sz="3200" dirty="0"/>
              <a:t> </a:t>
            </a:r>
            <a:br>
              <a:rPr lang="en-US" sz="3200" dirty="0"/>
            </a:br>
            <a:endParaRPr lang="en-US" sz="3200" dirty="0"/>
          </a:p>
          <a:p>
            <a:pPr marL="0" indent="0">
              <a:buNone/>
            </a:pPr>
            <a:endParaRPr lang="en-US" sz="2800" dirty="0"/>
          </a:p>
        </p:txBody>
      </p:sp>
      <p:sp>
        <p:nvSpPr>
          <p:cNvPr id="3" name="Slide Number Placeholder 2">
            <a:extLst>
              <a:ext uri="{FF2B5EF4-FFF2-40B4-BE49-F238E27FC236}">
                <a16:creationId xmlns:a16="http://schemas.microsoft.com/office/drawing/2014/main" id="{FF7B0A5E-05B1-4C81-8D88-D3E44FA213A7}"/>
              </a:ext>
            </a:extLst>
          </p:cNvPr>
          <p:cNvSpPr>
            <a:spLocks noGrp="1"/>
          </p:cNvSpPr>
          <p:nvPr>
            <p:ph type="sldNum" sz="quarter" idx="12"/>
          </p:nvPr>
        </p:nvSpPr>
        <p:spPr/>
        <p:txBody>
          <a:bodyPr/>
          <a:lstStyle/>
          <a:p>
            <a:fld id="{82EE24B5-652C-4DB5-B7C3-B5BBEC1280B1}" type="slidenum">
              <a:rPr lang="en-US" smtClean="0"/>
              <a:t>29</a:t>
            </a:fld>
            <a:endParaRPr lang="en-US" dirty="0"/>
          </a:p>
        </p:txBody>
      </p:sp>
      <p:sp>
        <p:nvSpPr>
          <p:cNvPr id="5" name="object 18" descr="Beige rectangle">
            <a:extLst>
              <a:ext uri="{FF2B5EF4-FFF2-40B4-BE49-F238E27FC236}">
                <a16:creationId xmlns:a16="http://schemas.microsoft.com/office/drawing/2014/main" id="{2A80C383-7931-469D-823B-F6CD1CFAB9FF}"/>
              </a:ext>
            </a:extLst>
          </p:cNvPr>
          <p:cNvSpPr/>
          <p:nvPr/>
        </p:nvSpPr>
        <p:spPr>
          <a:xfrm>
            <a:off x="956530" y="1241613"/>
            <a:ext cx="5645976" cy="236218"/>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347544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7847-9675-4659-BF15-34D92ABA12BB}"/>
              </a:ext>
            </a:extLst>
          </p:cNvPr>
          <p:cNvSpPr>
            <a:spLocks noGrp="1"/>
          </p:cNvSpPr>
          <p:nvPr>
            <p:ph type="title"/>
          </p:nvPr>
        </p:nvSpPr>
        <p:spPr>
          <a:xfrm>
            <a:off x="839788" y="457200"/>
            <a:ext cx="3932237" cy="1407111"/>
          </a:xfrm>
        </p:spPr>
        <p:txBody>
          <a:bodyPr>
            <a:normAutofit/>
          </a:bodyPr>
          <a:lstStyle/>
          <a:p>
            <a:r>
              <a:rPr lang="en-US" sz="3800" dirty="0">
                <a:latin typeface="Calibri" panose="020F0502020204030204" pitchFamily="34" charset="0"/>
                <a:cs typeface="Calibri" panose="020F0502020204030204" pitchFamily="34" charset="0"/>
              </a:rPr>
              <a:t>Survey Results</a:t>
            </a:r>
            <a:br>
              <a:rPr lang="en-US" dirty="0"/>
            </a:br>
            <a:endParaRPr lang="en-US" dirty="0"/>
          </a:p>
        </p:txBody>
      </p:sp>
      <p:sp>
        <p:nvSpPr>
          <p:cNvPr id="7" name="Text Placeholder 6">
            <a:extLst>
              <a:ext uri="{FF2B5EF4-FFF2-40B4-BE49-F238E27FC236}">
                <a16:creationId xmlns:a16="http://schemas.microsoft.com/office/drawing/2014/main" id="{22A995BE-FA82-4E18-A66A-531D58ACC33E}"/>
              </a:ext>
            </a:extLst>
          </p:cNvPr>
          <p:cNvSpPr>
            <a:spLocks noGrp="1"/>
          </p:cNvSpPr>
          <p:nvPr>
            <p:ph type="body" sz="half" idx="2"/>
          </p:nvPr>
        </p:nvSpPr>
        <p:spPr>
          <a:xfrm>
            <a:off x="839787" y="1722572"/>
            <a:ext cx="4522325" cy="4117502"/>
          </a:xfrm>
        </p:spPr>
        <p:txBody>
          <a:bodyPr>
            <a:normAutofit/>
          </a:bodyPr>
          <a:lstStyle/>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b="1" dirty="0"/>
              <a:t>6855 </a:t>
            </a:r>
            <a:r>
              <a:rPr lang="en-US" sz="2800" dirty="0"/>
              <a:t>responses were recorded</a:t>
            </a:r>
            <a:br>
              <a:rPr lang="en-US" sz="2800" dirty="0"/>
            </a:br>
            <a:r>
              <a:rPr lang="en-US" sz="2800" dirty="0"/>
              <a:t> </a:t>
            </a:r>
          </a:p>
          <a:p>
            <a:pPr marL="285750" indent="-285750">
              <a:buFont typeface="Arial" panose="020B0604020202020204" pitchFamily="34" charset="0"/>
              <a:buChar char="•"/>
            </a:pPr>
            <a:r>
              <a:rPr lang="en-US" sz="2800" b="1" dirty="0"/>
              <a:t>25.23%</a:t>
            </a:r>
            <a:r>
              <a:rPr lang="en-US" sz="2800" dirty="0"/>
              <a:t> of them have been classified as </a:t>
            </a:r>
            <a:r>
              <a:rPr lang="en-US" sz="2800" b="1" dirty="0"/>
              <a:t>Detractors</a:t>
            </a:r>
            <a:br>
              <a:rPr lang="en-US" sz="2800" dirty="0"/>
            </a:br>
            <a:endParaRPr lang="en-US" sz="2800" dirty="0"/>
          </a:p>
          <a:p>
            <a:pPr marL="285750" indent="-285750">
              <a:buFont typeface="Arial" panose="020B0604020202020204" pitchFamily="34" charset="0"/>
              <a:buChar char="•"/>
            </a:pPr>
            <a:r>
              <a:rPr lang="en-US" sz="2800" dirty="0"/>
              <a:t>The NPS score is </a:t>
            </a:r>
            <a:r>
              <a:rPr lang="en-US" sz="2800" b="1" dirty="0"/>
              <a:t>26 </a:t>
            </a:r>
            <a:r>
              <a:rPr lang="en-US" sz="2800" dirty="0"/>
              <a:t>as of 12/12/2018</a:t>
            </a:r>
          </a:p>
        </p:txBody>
      </p:sp>
      <p:sp>
        <p:nvSpPr>
          <p:cNvPr id="4" name="Slide Number Placeholder 3">
            <a:extLst>
              <a:ext uri="{FF2B5EF4-FFF2-40B4-BE49-F238E27FC236}">
                <a16:creationId xmlns:a16="http://schemas.microsoft.com/office/drawing/2014/main" id="{1AC5AC16-05B7-4A8B-9C48-D4479829B224}"/>
              </a:ext>
            </a:extLst>
          </p:cNvPr>
          <p:cNvSpPr>
            <a:spLocks noGrp="1"/>
          </p:cNvSpPr>
          <p:nvPr>
            <p:ph type="sldNum" sz="quarter" idx="12"/>
          </p:nvPr>
        </p:nvSpPr>
        <p:spPr/>
        <p:txBody>
          <a:bodyPr/>
          <a:lstStyle/>
          <a:p>
            <a:fld id="{82EE24B5-652C-4DB5-B7C3-B5BBEC1280B1}" type="slidenum">
              <a:rPr lang="en-US" smtClean="0"/>
              <a:t>3</a:t>
            </a:fld>
            <a:endParaRPr lang="en-US" dirty="0"/>
          </a:p>
        </p:txBody>
      </p:sp>
      <p:sp>
        <p:nvSpPr>
          <p:cNvPr id="5" name="object 18" descr="Beige rectangle">
            <a:extLst>
              <a:ext uri="{FF2B5EF4-FFF2-40B4-BE49-F238E27FC236}">
                <a16:creationId xmlns:a16="http://schemas.microsoft.com/office/drawing/2014/main" id="{40FE1C5A-CC30-4800-A56D-DE6FBF455DFB}"/>
              </a:ext>
            </a:extLst>
          </p:cNvPr>
          <p:cNvSpPr/>
          <p:nvPr/>
        </p:nvSpPr>
        <p:spPr>
          <a:xfrm flipV="1">
            <a:off x="932909" y="1387900"/>
            <a:ext cx="2872876"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10" name="Picture 9">
            <a:extLst>
              <a:ext uri="{FF2B5EF4-FFF2-40B4-BE49-F238E27FC236}">
                <a16:creationId xmlns:a16="http://schemas.microsoft.com/office/drawing/2014/main" id="{5EB0D878-7D7D-4A58-8777-C74496B855B4}"/>
              </a:ext>
            </a:extLst>
          </p:cNvPr>
          <p:cNvPicPr>
            <a:picLocks noChangeAspect="1"/>
          </p:cNvPicPr>
          <p:nvPr/>
        </p:nvPicPr>
        <p:blipFill>
          <a:blip r:embed="rId3"/>
          <a:stretch>
            <a:fillRect/>
          </a:stretch>
        </p:blipFill>
        <p:spPr>
          <a:xfrm>
            <a:off x="5712420" y="1248422"/>
            <a:ext cx="5520356" cy="5048046"/>
          </a:xfrm>
          <a:prstGeom prst="rect">
            <a:avLst/>
          </a:prstGeom>
        </p:spPr>
      </p:pic>
    </p:spTree>
    <p:extLst>
      <p:ext uri="{BB962C8B-B14F-4D97-AF65-F5344CB8AC3E}">
        <p14:creationId xmlns:p14="http://schemas.microsoft.com/office/powerpoint/2010/main" val="36619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E1BE2-A8BA-40A1-94C4-CC37ABD685BA}"/>
              </a:ext>
            </a:extLst>
          </p:cNvPr>
          <p:cNvSpPr>
            <a:spLocks noGrp="1"/>
          </p:cNvSpPr>
          <p:nvPr>
            <p:ph type="title"/>
          </p:nvPr>
        </p:nvSpPr>
        <p:spPr>
          <a:xfrm>
            <a:off x="3461570" y="-48797"/>
            <a:ext cx="7496240" cy="491004"/>
          </a:xfrm>
        </p:spPr>
        <p:txBody>
          <a:bodyPr>
            <a:noAutofit/>
          </a:bodyPr>
          <a:lstStyle/>
          <a:p>
            <a:pPr algn="ctr"/>
            <a:r>
              <a:rPr lang="en-US" sz="2400" dirty="0">
                <a:latin typeface="Calibri" panose="020F0502020204030204" pitchFamily="34" charset="0"/>
                <a:cs typeface="Calibri" panose="020F0502020204030204" pitchFamily="34" charset="0"/>
              </a:rPr>
              <a:t>Detractors Feedback Topics from Survey Question No. 3</a:t>
            </a:r>
          </a:p>
        </p:txBody>
      </p:sp>
      <p:sp>
        <p:nvSpPr>
          <p:cNvPr id="3" name="Slide Number Placeholder 2">
            <a:extLst>
              <a:ext uri="{FF2B5EF4-FFF2-40B4-BE49-F238E27FC236}">
                <a16:creationId xmlns:a16="http://schemas.microsoft.com/office/drawing/2014/main" id="{FF7B0A5E-05B1-4C81-8D88-D3E44FA213A7}"/>
              </a:ext>
            </a:extLst>
          </p:cNvPr>
          <p:cNvSpPr>
            <a:spLocks noGrp="1"/>
          </p:cNvSpPr>
          <p:nvPr>
            <p:ph type="sldNum" sz="quarter" idx="12"/>
          </p:nvPr>
        </p:nvSpPr>
        <p:spPr>
          <a:xfrm>
            <a:off x="11484886" y="6174902"/>
            <a:ext cx="357116" cy="365125"/>
          </a:xfrm>
        </p:spPr>
        <p:txBody>
          <a:bodyPr/>
          <a:lstStyle/>
          <a:p>
            <a:fld id="{82EE24B5-652C-4DB5-B7C3-B5BBEC1280B1}" type="slidenum">
              <a:rPr lang="en-US" smtClean="0"/>
              <a:t>30</a:t>
            </a:fld>
            <a:endParaRPr lang="en-US" dirty="0"/>
          </a:p>
        </p:txBody>
      </p:sp>
      <p:sp>
        <p:nvSpPr>
          <p:cNvPr id="5" name="object 18" descr="Beige rectangle">
            <a:extLst>
              <a:ext uri="{FF2B5EF4-FFF2-40B4-BE49-F238E27FC236}">
                <a16:creationId xmlns:a16="http://schemas.microsoft.com/office/drawing/2014/main" id="{2A80C383-7931-469D-823B-F6CD1CFAB9FF}"/>
              </a:ext>
            </a:extLst>
          </p:cNvPr>
          <p:cNvSpPr/>
          <p:nvPr/>
        </p:nvSpPr>
        <p:spPr>
          <a:xfrm flipV="1">
            <a:off x="3737549" y="325116"/>
            <a:ext cx="6927953"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6" name="Picture 5">
            <a:extLst>
              <a:ext uri="{FF2B5EF4-FFF2-40B4-BE49-F238E27FC236}">
                <a16:creationId xmlns:a16="http://schemas.microsoft.com/office/drawing/2014/main" id="{5CA5A422-8F76-443A-A95D-806CA824B4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 y="493838"/>
            <a:ext cx="11917680" cy="6226596"/>
          </a:xfrm>
          <a:prstGeom prst="rect">
            <a:avLst/>
          </a:prstGeom>
        </p:spPr>
      </p:pic>
    </p:spTree>
    <p:extLst>
      <p:ext uri="{BB962C8B-B14F-4D97-AF65-F5344CB8AC3E}">
        <p14:creationId xmlns:p14="http://schemas.microsoft.com/office/powerpoint/2010/main" val="3052032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C2DAD-7C25-41CB-B78A-08AC16067183}"/>
              </a:ext>
            </a:extLst>
          </p:cNvPr>
          <p:cNvSpPr>
            <a:spLocks noGrp="1"/>
          </p:cNvSpPr>
          <p:nvPr>
            <p:ph type="title"/>
          </p:nvPr>
        </p:nvSpPr>
        <p:spPr>
          <a:xfrm>
            <a:off x="-105306" y="289407"/>
            <a:ext cx="1330960" cy="1041553"/>
          </a:xfrm>
        </p:spPr>
        <p:txBody>
          <a:bodyPr>
            <a:noAutofit/>
          </a:bodyPr>
          <a:lstStyle/>
          <a:p>
            <a:pPr algn="ctr"/>
            <a:r>
              <a:rPr lang="en-US" sz="1700" dirty="0">
                <a:latin typeface="Calibri" panose="020F0502020204030204" pitchFamily="34" charset="0"/>
                <a:cs typeface="Calibri" panose="020F0502020204030204" pitchFamily="34" charset="0"/>
              </a:rPr>
              <a:t>Topics and Top Terms from Q3 (Detractors) </a:t>
            </a:r>
          </a:p>
        </p:txBody>
      </p:sp>
      <p:sp>
        <p:nvSpPr>
          <p:cNvPr id="3" name="Slide Number Placeholder 2">
            <a:extLst>
              <a:ext uri="{FF2B5EF4-FFF2-40B4-BE49-F238E27FC236}">
                <a16:creationId xmlns:a16="http://schemas.microsoft.com/office/drawing/2014/main" id="{57C6A3AA-78AB-4780-AA73-F5413E61B31D}"/>
              </a:ext>
            </a:extLst>
          </p:cNvPr>
          <p:cNvSpPr>
            <a:spLocks noGrp="1"/>
          </p:cNvSpPr>
          <p:nvPr>
            <p:ph type="sldNum" sz="quarter" idx="12"/>
          </p:nvPr>
        </p:nvSpPr>
        <p:spPr/>
        <p:txBody>
          <a:bodyPr/>
          <a:lstStyle/>
          <a:p>
            <a:fld id="{82EE24B5-652C-4DB5-B7C3-B5BBEC1280B1}" type="slidenum">
              <a:rPr lang="en-US" smtClean="0"/>
              <a:t>31</a:t>
            </a:fld>
            <a:endParaRPr lang="en-US" dirty="0"/>
          </a:p>
        </p:txBody>
      </p:sp>
      <p:sp>
        <p:nvSpPr>
          <p:cNvPr id="4" name="object 18" descr="Beige rectangle">
            <a:extLst>
              <a:ext uri="{FF2B5EF4-FFF2-40B4-BE49-F238E27FC236}">
                <a16:creationId xmlns:a16="http://schemas.microsoft.com/office/drawing/2014/main" id="{E96DA61E-4A94-43D4-A4E4-B31300FE8136}"/>
              </a:ext>
            </a:extLst>
          </p:cNvPr>
          <p:cNvSpPr/>
          <p:nvPr/>
        </p:nvSpPr>
        <p:spPr>
          <a:xfrm rot="16200000">
            <a:off x="-2018899" y="3183594"/>
            <a:ext cx="6852399" cy="485212"/>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6" name="Picture 5">
            <a:extLst>
              <a:ext uri="{FF2B5EF4-FFF2-40B4-BE49-F238E27FC236}">
                <a16:creationId xmlns:a16="http://schemas.microsoft.com/office/drawing/2014/main" id="{B268F3A5-44D1-4F46-BEC2-11EF9A7EA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20" y="1"/>
            <a:ext cx="11074400" cy="6852400"/>
          </a:xfrm>
          <a:prstGeom prst="rect">
            <a:avLst/>
          </a:prstGeom>
        </p:spPr>
      </p:pic>
    </p:spTree>
    <p:extLst>
      <p:ext uri="{BB962C8B-B14F-4D97-AF65-F5344CB8AC3E}">
        <p14:creationId xmlns:p14="http://schemas.microsoft.com/office/powerpoint/2010/main" val="3469579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E1BE2-A8BA-40A1-94C4-CC37ABD685BA}"/>
              </a:ext>
            </a:extLst>
          </p:cNvPr>
          <p:cNvSpPr>
            <a:spLocks noGrp="1"/>
          </p:cNvSpPr>
          <p:nvPr>
            <p:ph type="title"/>
          </p:nvPr>
        </p:nvSpPr>
        <p:spPr>
          <a:xfrm>
            <a:off x="2872290" y="-28186"/>
            <a:ext cx="7734750" cy="491004"/>
          </a:xfrm>
        </p:spPr>
        <p:txBody>
          <a:bodyPr>
            <a:noAutofit/>
          </a:bodyPr>
          <a:lstStyle/>
          <a:p>
            <a:pPr algn="ctr"/>
            <a:r>
              <a:rPr lang="en-US" sz="2400" dirty="0">
                <a:latin typeface="Calibri" panose="020F0502020204030204" pitchFamily="34" charset="0"/>
                <a:cs typeface="Calibri" panose="020F0502020204030204" pitchFamily="34" charset="0"/>
              </a:rPr>
              <a:t>Detractors Feedback Topics from Survey Question No. 8</a:t>
            </a:r>
          </a:p>
        </p:txBody>
      </p:sp>
      <p:sp>
        <p:nvSpPr>
          <p:cNvPr id="3" name="Slide Number Placeholder 2">
            <a:extLst>
              <a:ext uri="{FF2B5EF4-FFF2-40B4-BE49-F238E27FC236}">
                <a16:creationId xmlns:a16="http://schemas.microsoft.com/office/drawing/2014/main" id="{FF7B0A5E-05B1-4C81-8D88-D3E44FA213A7}"/>
              </a:ext>
            </a:extLst>
          </p:cNvPr>
          <p:cNvSpPr>
            <a:spLocks noGrp="1"/>
          </p:cNvSpPr>
          <p:nvPr>
            <p:ph type="sldNum" sz="quarter" idx="12"/>
          </p:nvPr>
        </p:nvSpPr>
        <p:spPr>
          <a:xfrm>
            <a:off x="11484886" y="6174902"/>
            <a:ext cx="357116" cy="365125"/>
          </a:xfrm>
        </p:spPr>
        <p:txBody>
          <a:bodyPr/>
          <a:lstStyle/>
          <a:p>
            <a:fld id="{82EE24B5-652C-4DB5-B7C3-B5BBEC1280B1}" type="slidenum">
              <a:rPr lang="en-US" smtClean="0"/>
              <a:t>32</a:t>
            </a:fld>
            <a:endParaRPr lang="en-US" dirty="0"/>
          </a:p>
        </p:txBody>
      </p:sp>
      <p:sp>
        <p:nvSpPr>
          <p:cNvPr id="5" name="object 18" descr="Beige rectangle">
            <a:extLst>
              <a:ext uri="{FF2B5EF4-FFF2-40B4-BE49-F238E27FC236}">
                <a16:creationId xmlns:a16="http://schemas.microsoft.com/office/drawing/2014/main" id="{2A80C383-7931-469D-823B-F6CD1CFAB9FF}"/>
              </a:ext>
            </a:extLst>
          </p:cNvPr>
          <p:cNvSpPr/>
          <p:nvPr/>
        </p:nvSpPr>
        <p:spPr>
          <a:xfrm>
            <a:off x="3271520" y="380996"/>
            <a:ext cx="7010400"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7" name="Picture 6">
            <a:extLst>
              <a:ext uri="{FF2B5EF4-FFF2-40B4-BE49-F238E27FC236}">
                <a16:creationId xmlns:a16="http://schemas.microsoft.com/office/drawing/2014/main" id="{5252CEC3-A8D1-445E-98C0-40439662B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996"/>
            <a:ext cx="12192000" cy="6477004"/>
          </a:xfrm>
          <a:prstGeom prst="rect">
            <a:avLst/>
          </a:prstGeom>
        </p:spPr>
      </p:pic>
    </p:spTree>
    <p:extLst>
      <p:ext uri="{BB962C8B-B14F-4D97-AF65-F5344CB8AC3E}">
        <p14:creationId xmlns:p14="http://schemas.microsoft.com/office/powerpoint/2010/main" val="1414542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C2DAD-7C25-41CB-B78A-08AC16067183}"/>
              </a:ext>
            </a:extLst>
          </p:cNvPr>
          <p:cNvSpPr>
            <a:spLocks noGrp="1"/>
          </p:cNvSpPr>
          <p:nvPr>
            <p:ph type="title"/>
          </p:nvPr>
        </p:nvSpPr>
        <p:spPr>
          <a:xfrm>
            <a:off x="-105306" y="289407"/>
            <a:ext cx="1330960" cy="1041553"/>
          </a:xfrm>
        </p:spPr>
        <p:txBody>
          <a:bodyPr>
            <a:noAutofit/>
          </a:bodyPr>
          <a:lstStyle/>
          <a:p>
            <a:pPr algn="ctr"/>
            <a:r>
              <a:rPr lang="en-US" sz="1700" dirty="0">
                <a:latin typeface="Calibri" panose="020F0502020204030204" pitchFamily="34" charset="0"/>
                <a:cs typeface="Calibri" panose="020F0502020204030204" pitchFamily="34" charset="0"/>
              </a:rPr>
              <a:t>Topics and Top Terms from Q8 (Detractors) </a:t>
            </a:r>
          </a:p>
        </p:txBody>
      </p:sp>
      <p:sp>
        <p:nvSpPr>
          <p:cNvPr id="3" name="Slide Number Placeholder 2">
            <a:extLst>
              <a:ext uri="{FF2B5EF4-FFF2-40B4-BE49-F238E27FC236}">
                <a16:creationId xmlns:a16="http://schemas.microsoft.com/office/drawing/2014/main" id="{57C6A3AA-78AB-4780-AA73-F5413E61B31D}"/>
              </a:ext>
            </a:extLst>
          </p:cNvPr>
          <p:cNvSpPr>
            <a:spLocks noGrp="1"/>
          </p:cNvSpPr>
          <p:nvPr>
            <p:ph type="sldNum" sz="quarter" idx="12"/>
          </p:nvPr>
        </p:nvSpPr>
        <p:spPr/>
        <p:txBody>
          <a:bodyPr/>
          <a:lstStyle/>
          <a:p>
            <a:fld id="{82EE24B5-652C-4DB5-B7C3-B5BBEC1280B1}" type="slidenum">
              <a:rPr lang="en-US" smtClean="0"/>
              <a:t>33</a:t>
            </a:fld>
            <a:endParaRPr lang="en-US" dirty="0"/>
          </a:p>
        </p:txBody>
      </p:sp>
      <p:sp>
        <p:nvSpPr>
          <p:cNvPr id="4" name="object 18" descr="Beige rectangle">
            <a:extLst>
              <a:ext uri="{FF2B5EF4-FFF2-40B4-BE49-F238E27FC236}">
                <a16:creationId xmlns:a16="http://schemas.microsoft.com/office/drawing/2014/main" id="{E96DA61E-4A94-43D4-A4E4-B31300FE8136}"/>
              </a:ext>
            </a:extLst>
          </p:cNvPr>
          <p:cNvSpPr/>
          <p:nvPr/>
        </p:nvSpPr>
        <p:spPr>
          <a:xfrm rot="16200000">
            <a:off x="-1668379" y="3183596"/>
            <a:ext cx="6852399" cy="485212"/>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pic>
        <p:nvPicPr>
          <p:cNvPr id="7" name="Picture 6">
            <a:extLst>
              <a:ext uri="{FF2B5EF4-FFF2-40B4-BE49-F238E27FC236}">
                <a16:creationId xmlns:a16="http://schemas.microsoft.com/office/drawing/2014/main" id="{D257CA4B-0E73-4B82-A8ED-CA0E8739580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649908" y="0"/>
            <a:ext cx="7531568" cy="6771190"/>
          </a:xfrm>
          <a:prstGeom prst="rect">
            <a:avLst/>
          </a:prstGeom>
        </p:spPr>
      </p:pic>
    </p:spTree>
    <p:extLst>
      <p:ext uri="{BB962C8B-B14F-4D97-AF65-F5344CB8AC3E}">
        <p14:creationId xmlns:p14="http://schemas.microsoft.com/office/powerpoint/2010/main" val="3647885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7B0A5E-05B1-4C81-8D88-D3E44FA213A7}"/>
              </a:ext>
            </a:extLst>
          </p:cNvPr>
          <p:cNvSpPr>
            <a:spLocks noGrp="1"/>
          </p:cNvSpPr>
          <p:nvPr>
            <p:ph type="sldNum" sz="quarter" idx="12"/>
          </p:nvPr>
        </p:nvSpPr>
        <p:spPr>
          <a:xfrm>
            <a:off x="11484886" y="6174902"/>
            <a:ext cx="357116" cy="365125"/>
          </a:xfrm>
        </p:spPr>
        <p:txBody>
          <a:bodyPr/>
          <a:lstStyle/>
          <a:p>
            <a:fld id="{82EE24B5-652C-4DB5-B7C3-B5BBEC1280B1}" type="slidenum">
              <a:rPr lang="en-US" smtClean="0"/>
              <a:t>4</a:t>
            </a:fld>
            <a:endParaRPr lang="en-US" dirty="0"/>
          </a:p>
        </p:txBody>
      </p:sp>
      <p:sp>
        <p:nvSpPr>
          <p:cNvPr id="5" name="object 18" descr="Beige rectangle">
            <a:extLst>
              <a:ext uri="{FF2B5EF4-FFF2-40B4-BE49-F238E27FC236}">
                <a16:creationId xmlns:a16="http://schemas.microsoft.com/office/drawing/2014/main" id="{2A80C383-7931-469D-823B-F6CD1CFAB9FF}"/>
              </a:ext>
            </a:extLst>
          </p:cNvPr>
          <p:cNvSpPr/>
          <p:nvPr/>
        </p:nvSpPr>
        <p:spPr>
          <a:xfrm flipV="1">
            <a:off x="739293" y="1464815"/>
            <a:ext cx="3705163" cy="71021"/>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6" name="Title 5">
            <a:extLst>
              <a:ext uri="{FF2B5EF4-FFF2-40B4-BE49-F238E27FC236}">
                <a16:creationId xmlns:a16="http://schemas.microsoft.com/office/drawing/2014/main" id="{9E4C1403-FC88-47D0-ACBD-94FBE0878971}"/>
              </a:ext>
            </a:extLst>
          </p:cNvPr>
          <p:cNvSpPr>
            <a:spLocks noGrp="1"/>
          </p:cNvSpPr>
          <p:nvPr>
            <p:ph type="title"/>
          </p:nvPr>
        </p:nvSpPr>
        <p:spPr>
          <a:xfrm>
            <a:off x="579119" y="1057829"/>
            <a:ext cx="10137319" cy="406987"/>
          </a:xfrm>
        </p:spPr>
        <p:txBody>
          <a:bodyPr>
            <a:noAutofit/>
          </a:bodyPr>
          <a:lstStyle/>
          <a:p>
            <a:r>
              <a:rPr lang="en-US" sz="3800" dirty="0">
                <a:latin typeface="Calibri" panose="020F0502020204030204" pitchFamily="34" charset="0"/>
                <a:cs typeface="Calibri" panose="020F0502020204030204" pitchFamily="34" charset="0"/>
              </a:rPr>
              <a:t>Problem Definition</a:t>
            </a:r>
          </a:p>
        </p:txBody>
      </p:sp>
      <p:sp>
        <p:nvSpPr>
          <p:cNvPr id="2" name="TextBox 1">
            <a:extLst>
              <a:ext uri="{FF2B5EF4-FFF2-40B4-BE49-F238E27FC236}">
                <a16:creationId xmlns:a16="http://schemas.microsoft.com/office/drawing/2014/main" id="{B40C2A03-3C58-447A-96C1-BDAEDE371BF9}"/>
              </a:ext>
            </a:extLst>
          </p:cNvPr>
          <p:cNvSpPr txBox="1"/>
          <p:nvPr/>
        </p:nvSpPr>
        <p:spPr>
          <a:xfrm>
            <a:off x="579118" y="2143029"/>
            <a:ext cx="11262883" cy="3600986"/>
          </a:xfrm>
          <a:prstGeom prst="rect">
            <a:avLst/>
          </a:prstGeom>
          <a:noFill/>
        </p:spPr>
        <p:txBody>
          <a:bodyPr wrap="square" rtlCol="0">
            <a:spAutoFit/>
          </a:bodyPr>
          <a:lstStyle/>
          <a:p>
            <a:r>
              <a:rPr lang="en-US" sz="2800" b="1" dirty="0"/>
              <a:t>Situation:</a:t>
            </a:r>
            <a:r>
              <a:rPr lang="en-US" sz="2800" dirty="0"/>
              <a:t> Analyze customer feedback for 12/12/2018 - Policy Holder Survey</a:t>
            </a:r>
            <a:br>
              <a:rPr lang="en-US" sz="2800" dirty="0"/>
            </a:br>
            <a:endParaRPr lang="en-US" sz="2800" dirty="0"/>
          </a:p>
          <a:p>
            <a:endParaRPr lang="en-US" sz="2800" dirty="0"/>
          </a:p>
          <a:p>
            <a:r>
              <a:rPr lang="en-US" sz="2800" b="1" dirty="0"/>
              <a:t>Complication: </a:t>
            </a:r>
            <a:r>
              <a:rPr lang="en-US" sz="2800" dirty="0"/>
              <a:t>Identify key drivers of the current NPS</a:t>
            </a:r>
            <a:br>
              <a:rPr lang="en-US" sz="2800" dirty="0"/>
            </a:br>
            <a:endParaRPr lang="en-US" sz="2800" dirty="0"/>
          </a:p>
          <a:p>
            <a:endParaRPr lang="en-US" sz="2800" dirty="0"/>
          </a:p>
          <a:p>
            <a:r>
              <a:rPr lang="en-US" sz="2800" b="1" dirty="0"/>
              <a:t>Goal:</a:t>
            </a:r>
            <a:r>
              <a:rPr lang="en-US" sz="2800" dirty="0"/>
              <a:t> Provide recommendations to increase the NPS</a:t>
            </a:r>
          </a:p>
          <a:p>
            <a:pPr marL="571500" indent="-571500">
              <a:buFont typeface="Arial" panose="020B0604020202020204" pitchFamily="34" charset="0"/>
              <a:buChar char="•"/>
            </a:pPr>
            <a:endParaRPr lang="en-US" sz="3200" dirty="0"/>
          </a:p>
        </p:txBody>
      </p:sp>
    </p:spTree>
    <p:extLst>
      <p:ext uri="{BB962C8B-B14F-4D97-AF65-F5344CB8AC3E}">
        <p14:creationId xmlns:p14="http://schemas.microsoft.com/office/powerpoint/2010/main" val="2054738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4C1403-FC88-47D0-ACBD-94FBE0878971}"/>
              </a:ext>
            </a:extLst>
          </p:cNvPr>
          <p:cNvSpPr>
            <a:spLocks noGrp="1"/>
          </p:cNvSpPr>
          <p:nvPr>
            <p:ph type="title"/>
          </p:nvPr>
        </p:nvSpPr>
        <p:spPr>
          <a:xfrm>
            <a:off x="839788" y="342714"/>
            <a:ext cx="10515600" cy="1338449"/>
          </a:xfrm>
        </p:spPr>
        <p:txBody>
          <a:bodyPr>
            <a:normAutofit/>
          </a:bodyPr>
          <a:lstStyle/>
          <a:p>
            <a:pPr algn="ctr"/>
            <a:r>
              <a:rPr lang="en-US" sz="3800" dirty="0">
                <a:latin typeface="Calibri" panose="020F0502020204030204" pitchFamily="34" charset="0"/>
                <a:cs typeface="Calibri" panose="020F0502020204030204" pitchFamily="34" charset="0"/>
              </a:rPr>
              <a:t>Data Sources</a:t>
            </a:r>
          </a:p>
        </p:txBody>
      </p:sp>
      <p:sp>
        <p:nvSpPr>
          <p:cNvPr id="4" name="Text Placeholder 3">
            <a:extLst>
              <a:ext uri="{FF2B5EF4-FFF2-40B4-BE49-F238E27FC236}">
                <a16:creationId xmlns:a16="http://schemas.microsoft.com/office/drawing/2014/main" id="{32E23394-71D1-428A-9A6F-79D1E75E2AAA}"/>
              </a:ext>
            </a:extLst>
          </p:cNvPr>
          <p:cNvSpPr>
            <a:spLocks noGrp="1"/>
          </p:cNvSpPr>
          <p:nvPr>
            <p:ph type="body" idx="1"/>
          </p:nvPr>
        </p:nvSpPr>
        <p:spPr>
          <a:xfrm>
            <a:off x="5871570" y="1595401"/>
            <a:ext cx="5157787" cy="823912"/>
          </a:xfrm>
        </p:spPr>
        <p:txBody>
          <a:bodyPr>
            <a:normAutofit fontScale="85000" lnSpcReduction="20000"/>
          </a:bodyPr>
          <a:lstStyle/>
          <a:p>
            <a:endParaRPr lang="en-US" dirty="0"/>
          </a:p>
          <a:p>
            <a:pPr algn="ctr"/>
            <a:r>
              <a:rPr lang="en-US" sz="3600" dirty="0"/>
              <a:t>Sales Data </a:t>
            </a:r>
          </a:p>
        </p:txBody>
      </p:sp>
      <p:sp>
        <p:nvSpPr>
          <p:cNvPr id="7" name="Content Placeholder 6">
            <a:extLst>
              <a:ext uri="{FF2B5EF4-FFF2-40B4-BE49-F238E27FC236}">
                <a16:creationId xmlns:a16="http://schemas.microsoft.com/office/drawing/2014/main" id="{616DF64F-EED9-4F4A-918C-DC633A96ECBE}"/>
              </a:ext>
            </a:extLst>
          </p:cNvPr>
          <p:cNvSpPr>
            <a:spLocks noGrp="1"/>
          </p:cNvSpPr>
          <p:nvPr>
            <p:ph sz="half" idx="2"/>
          </p:nvPr>
        </p:nvSpPr>
        <p:spPr>
          <a:xfrm>
            <a:off x="7191203" y="2788388"/>
            <a:ext cx="3301906" cy="2780842"/>
          </a:xfrm>
        </p:spPr>
        <p:txBody>
          <a:bodyPr>
            <a:normAutofit/>
          </a:bodyPr>
          <a:lstStyle/>
          <a:p>
            <a:r>
              <a:rPr lang="en-US" sz="2400" dirty="0"/>
              <a:t>Customer Details</a:t>
            </a:r>
          </a:p>
          <a:p>
            <a:endParaRPr lang="en-US" sz="2400" dirty="0"/>
          </a:p>
          <a:p>
            <a:r>
              <a:rPr lang="en-US" sz="2400" dirty="0"/>
              <a:t>Policy Information</a:t>
            </a:r>
          </a:p>
          <a:p>
            <a:endParaRPr lang="en-US" sz="2400" dirty="0"/>
          </a:p>
          <a:p>
            <a:r>
              <a:rPr lang="en-US" sz="2400" dirty="0"/>
              <a:t>Agent Details</a:t>
            </a:r>
            <a:endParaRPr lang="en-US" dirty="0"/>
          </a:p>
        </p:txBody>
      </p:sp>
      <p:sp>
        <p:nvSpPr>
          <p:cNvPr id="3" name="Slide Number Placeholder 2">
            <a:extLst>
              <a:ext uri="{FF2B5EF4-FFF2-40B4-BE49-F238E27FC236}">
                <a16:creationId xmlns:a16="http://schemas.microsoft.com/office/drawing/2014/main" id="{FF7B0A5E-05B1-4C81-8D88-D3E44FA213A7}"/>
              </a:ext>
            </a:extLst>
          </p:cNvPr>
          <p:cNvSpPr>
            <a:spLocks noGrp="1"/>
          </p:cNvSpPr>
          <p:nvPr>
            <p:ph type="sldNum" sz="quarter" idx="12"/>
          </p:nvPr>
        </p:nvSpPr>
        <p:spPr/>
        <p:txBody>
          <a:bodyPr/>
          <a:lstStyle/>
          <a:p>
            <a:fld id="{82EE24B5-652C-4DB5-B7C3-B5BBEC1280B1}" type="slidenum">
              <a:rPr lang="en-US" smtClean="0"/>
              <a:t>5</a:t>
            </a:fld>
            <a:endParaRPr lang="en-US" dirty="0"/>
          </a:p>
        </p:txBody>
      </p:sp>
      <p:sp>
        <p:nvSpPr>
          <p:cNvPr id="5" name="object 18" descr="Beige rectangle">
            <a:extLst>
              <a:ext uri="{FF2B5EF4-FFF2-40B4-BE49-F238E27FC236}">
                <a16:creationId xmlns:a16="http://schemas.microsoft.com/office/drawing/2014/main" id="{2A80C383-7931-469D-823B-F6CD1CFAB9FF}"/>
              </a:ext>
            </a:extLst>
          </p:cNvPr>
          <p:cNvSpPr/>
          <p:nvPr/>
        </p:nvSpPr>
        <p:spPr>
          <a:xfrm>
            <a:off x="4768309" y="1249925"/>
            <a:ext cx="2682309"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10" name="object 18" descr="Beige rectangle">
            <a:extLst>
              <a:ext uri="{FF2B5EF4-FFF2-40B4-BE49-F238E27FC236}">
                <a16:creationId xmlns:a16="http://schemas.microsoft.com/office/drawing/2014/main" id="{E59A59BB-0109-41E1-9FFA-93E662BF1CE9}"/>
              </a:ext>
            </a:extLst>
          </p:cNvPr>
          <p:cNvSpPr/>
          <p:nvPr/>
        </p:nvSpPr>
        <p:spPr>
          <a:xfrm rot="5400000">
            <a:off x="3988318" y="4003712"/>
            <a:ext cx="3823466"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14" name="Text Placeholder 7">
            <a:extLst>
              <a:ext uri="{FF2B5EF4-FFF2-40B4-BE49-F238E27FC236}">
                <a16:creationId xmlns:a16="http://schemas.microsoft.com/office/drawing/2014/main" id="{BE0E9BB2-D332-44A8-8F6E-6B209E3B915C}"/>
              </a:ext>
            </a:extLst>
          </p:cNvPr>
          <p:cNvSpPr>
            <a:spLocks noGrp="1"/>
          </p:cNvSpPr>
          <p:nvPr>
            <p:ph type="body" sz="quarter" idx="3"/>
          </p:nvPr>
        </p:nvSpPr>
        <p:spPr>
          <a:xfrm>
            <a:off x="142875" y="1595401"/>
            <a:ext cx="5183188" cy="823912"/>
          </a:xfrm>
        </p:spPr>
        <p:txBody>
          <a:bodyPr>
            <a:normAutofit fontScale="85000" lnSpcReduction="20000"/>
          </a:bodyPr>
          <a:lstStyle/>
          <a:p>
            <a:pPr algn="ctr"/>
            <a:r>
              <a:rPr lang="en-US" sz="3600" dirty="0"/>
              <a:t>Survey data</a:t>
            </a:r>
          </a:p>
        </p:txBody>
      </p:sp>
      <p:sp>
        <p:nvSpPr>
          <p:cNvPr id="15" name="Content Placeholder 8">
            <a:extLst>
              <a:ext uri="{FF2B5EF4-FFF2-40B4-BE49-F238E27FC236}">
                <a16:creationId xmlns:a16="http://schemas.microsoft.com/office/drawing/2014/main" id="{EC5D0458-3F09-460F-84B2-9EBA90D7F781}"/>
              </a:ext>
            </a:extLst>
          </p:cNvPr>
          <p:cNvSpPr>
            <a:spLocks noGrp="1"/>
          </p:cNvSpPr>
          <p:nvPr>
            <p:ph sz="quarter" idx="4"/>
          </p:nvPr>
        </p:nvSpPr>
        <p:spPr>
          <a:xfrm>
            <a:off x="1337156" y="2788388"/>
            <a:ext cx="4018226" cy="2656987"/>
          </a:xfrm>
        </p:spPr>
        <p:txBody>
          <a:bodyPr/>
          <a:lstStyle/>
          <a:p>
            <a:pPr>
              <a:lnSpc>
                <a:spcPct val="100000"/>
              </a:lnSpc>
            </a:pPr>
            <a:r>
              <a:rPr lang="en-US" sz="2400" dirty="0"/>
              <a:t>Survey Responses</a:t>
            </a:r>
            <a:br>
              <a:rPr lang="en-US" sz="2400" dirty="0"/>
            </a:br>
            <a:endParaRPr lang="en-US" sz="2400" dirty="0"/>
          </a:p>
          <a:p>
            <a:pPr>
              <a:lnSpc>
                <a:spcPct val="100000"/>
              </a:lnSpc>
            </a:pPr>
            <a:r>
              <a:rPr lang="en-US" sz="2400" dirty="0"/>
              <a:t>Customer Feedback </a:t>
            </a:r>
            <a:br>
              <a:rPr lang="en-US" sz="2400" dirty="0"/>
            </a:br>
            <a:endParaRPr lang="en-US" sz="2400" dirty="0"/>
          </a:p>
          <a:p>
            <a:pPr>
              <a:lnSpc>
                <a:spcPct val="100000"/>
              </a:lnSpc>
            </a:pPr>
            <a:r>
              <a:rPr lang="en-US" sz="2400" dirty="0"/>
              <a:t>NPS groups</a:t>
            </a:r>
          </a:p>
        </p:txBody>
      </p:sp>
    </p:spTree>
    <p:extLst>
      <p:ext uri="{BB962C8B-B14F-4D97-AF65-F5344CB8AC3E}">
        <p14:creationId xmlns:p14="http://schemas.microsoft.com/office/powerpoint/2010/main" val="2425428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7B0A5E-05B1-4C81-8D88-D3E44FA213A7}"/>
              </a:ext>
            </a:extLst>
          </p:cNvPr>
          <p:cNvSpPr>
            <a:spLocks noGrp="1"/>
          </p:cNvSpPr>
          <p:nvPr>
            <p:ph type="sldNum" sz="quarter" idx="12"/>
          </p:nvPr>
        </p:nvSpPr>
        <p:spPr>
          <a:xfrm>
            <a:off x="11484886" y="6174902"/>
            <a:ext cx="357116" cy="365125"/>
          </a:xfrm>
        </p:spPr>
        <p:txBody>
          <a:bodyPr/>
          <a:lstStyle/>
          <a:p>
            <a:fld id="{82EE24B5-652C-4DB5-B7C3-B5BBEC1280B1}" type="slidenum">
              <a:rPr lang="en-US" smtClean="0"/>
              <a:t>6</a:t>
            </a:fld>
            <a:endParaRPr lang="en-US" dirty="0"/>
          </a:p>
        </p:txBody>
      </p:sp>
      <p:sp>
        <p:nvSpPr>
          <p:cNvPr id="5" name="object 18" descr="Beige rectangle">
            <a:extLst>
              <a:ext uri="{FF2B5EF4-FFF2-40B4-BE49-F238E27FC236}">
                <a16:creationId xmlns:a16="http://schemas.microsoft.com/office/drawing/2014/main" id="{2A80C383-7931-469D-823B-F6CD1CFAB9FF}"/>
              </a:ext>
            </a:extLst>
          </p:cNvPr>
          <p:cNvSpPr/>
          <p:nvPr/>
        </p:nvSpPr>
        <p:spPr>
          <a:xfrm flipV="1">
            <a:off x="883920" y="1731205"/>
            <a:ext cx="1929710" cy="45719"/>
          </a:xfrm>
          <a:custGeom>
            <a:avLst/>
            <a:gdLst/>
            <a:ahLst/>
            <a:cxnLst/>
            <a:rect l="l" t="t" r="r" b="b"/>
            <a:pathLst>
              <a:path w="3218815">
                <a:moveTo>
                  <a:pt x="0" y="0"/>
                </a:moveTo>
                <a:lnTo>
                  <a:pt x="3218395" y="0"/>
                </a:lnTo>
              </a:path>
            </a:pathLst>
          </a:custGeom>
          <a:ln w="54863">
            <a:solidFill>
              <a:schemeClr val="accent1"/>
            </a:solidFill>
          </a:ln>
        </p:spPr>
        <p:txBody>
          <a:bodyPr wrap="square" lIns="0" tIns="0" rIns="0" bIns="0" rtlCol="0"/>
          <a:lstStyle/>
          <a:p>
            <a:endParaRPr lang="en-US" dirty="0"/>
          </a:p>
        </p:txBody>
      </p:sp>
      <p:sp>
        <p:nvSpPr>
          <p:cNvPr id="6" name="Title 5">
            <a:extLst>
              <a:ext uri="{FF2B5EF4-FFF2-40B4-BE49-F238E27FC236}">
                <a16:creationId xmlns:a16="http://schemas.microsoft.com/office/drawing/2014/main" id="{9E4C1403-FC88-47D0-ACBD-94FBE0878971}"/>
              </a:ext>
            </a:extLst>
          </p:cNvPr>
          <p:cNvSpPr>
            <a:spLocks noGrp="1"/>
          </p:cNvSpPr>
          <p:nvPr>
            <p:ph type="title"/>
          </p:nvPr>
        </p:nvSpPr>
        <p:spPr>
          <a:xfrm>
            <a:off x="772159" y="1069975"/>
            <a:ext cx="10095865" cy="835025"/>
          </a:xfrm>
        </p:spPr>
        <p:txBody>
          <a:bodyPr>
            <a:normAutofit/>
          </a:bodyPr>
          <a:lstStyle/>
          <a:p>
            <a:r>
              <a:rPr lang="en-US" sz="3800" dirty="0">
                <a:latin typeface="Calibri" panose="020F0502020204030204" pitchFamily="34" charset="0"/>
                <a:cs typeface="Calibri" panose="020F0502020204030204" pitchFamily="34" charset="0"/>
              </a:rPr>
              <a:t>Approach</a:t>
            </a:r>
          </a:p>
        </p:txBody>
      </p:sp>
      <p:sp>
        <p:nvSpPr>
          <p:cNvPr id="2" name="TextBox 1">
            <a:extLst>
              <a:ext uri="{FF2B5EF4-FFF2-40B4-BE49-F238E27FC236}">
                <a16:creationId xmlns:a16="http://schemas.microsoft.com/office/drawing/2014/main" id="{B40C2A03-3C58-447A-96C1-BDAEDE371BF9}"/>
              </a:ext>
            </a:extLst>
          </p:cNvPr>
          <p:cNvSpPr txBox="1"/>
          <p:nvPr/>
        </p:nvSpPr>
        <p:spPr>
          <a:xfrm>
            <a:off x="772159" y="2144643"/>
            <a:ext cx="9871266" cy="2185214"/>
          </a:xfrm>
          <a:prstGeom prst="rect">
            <a:avLst/>
          </a:prstGeom>
          <a:noFill/>
        </p:spPr>
        <p:txBody>
          <a:bodyPr wrap="square" rtlCol="0">
            <a:spAutoFit/>
          </a:bodyPr>
          <a:lstStyle/>
          <a:p>
            <a:endParaRPr lang="en-US" sz="2400" dirty="0"/>
          </a:p>
          <a:p>
            <a:r>
              <a:rPr lang="en-US" sz="2800" dirty="0"/>
              <a:t>1. Topic Modeling for analyzing customer feedback</a:t>
            </a:r>
            <a:br>
              <a:rPr lang="en-US" sz="2800" dirty="0"/>
            </a:br>
            <a:br>
              <a:rPr lang="en-US" sz="2800" dirty="0"/>
            </a:br>
            <a:endParaRPr lang="en-US" sz="2800" dirty="0"/>
          </a:p>
          <a:p>
            <a:r>
              <a:rPr lang="en-US" sz="2800" dirty="0"/>
              <a:t>2. Machine Learning Algorithms for NPS prediction</a:t>
            </a:r>
          </a:p>
        </p:txBody>
      </p:sp>
    </p:spTree>
    <p:extLst>
      <p:ext uri="{BB962C8B-B14F-4D97-AF65-F5344CB8AC3E}">
        <p14:creationId xmlns:p14="http://schemas.microsoft.com/office/powerpoint/2010/main" val="2340085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0708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F4F5-8219-40A1-AC61-AF739E6C23F5}"/>
              </a:ext>
            </a:extLst>
          </p:cNvPr>
          <p:cNvSpPr>
            <a:spLocks noGrp="1"/>
          </p:cNvSpPr>
          <p:nvPr>
            <p:ph type="ctrTitle"/>
          </p:nvPr>
        </p:nvSpPr>
        <p:spPr>
          <a:xfrm>
            <a:off x="1524000" y="1820439"/>
            <a:ext cx="9144000" cy="2732511"/>
          </a:xfrm>
        </p:spPr>
        <p:txBody>
          <a:bodyPr>
            <a:normAutofit fontScale="90000"/>
          </a:bodyPr>
          <a:lstStyle/>
          <a:p>
            <a:r>
              <a:rPr lang="en-US" sz="8000" dirty="0">
                <a:latin typeface="Calibri" panose="020F0502020204030204" pitchFamily="34" charset="0"/>
                <a:cs typeface="Calibri" panose="020F0502020204030204" pitchFamily="34" charset="0"/>
              </a:rPr>
              <a:t>Detractors</a:t>
            </a:r>
            <a:br>
              <a:rPr lang="en-US" sz="7200" dirty="0">
                <a:latin typeface="Calibri" panose="020F0502020204030204" pitchFamily="34" charset="0"/>
                <a:cs typeface="Calibri" panose="020F0502020204030204" pitchFamily="34" charset="0"/>
              </a:rPr>
            </a:br>
            <a:r>
              <a:rPr lang="en-US" sz="6700" dirty="0">
                <a:latin typeface="Calibri" panose="020F0502020204030204" pitchFamily="34" charset="0"/>
                <a:cs typeface="Calibri" panose="020F0502020204030204" pitchFamily="34" charset="0"/>
              </a:rPr>
              <a:t>Feedback Topics</a:t>
            </a:r>
            <a:endParaRPr lang="en-US" sz="7200" dirty="0">
              <a:solidFill>
                <a:schemeClr val="bg1"/>
              </a:solidFill>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7F55B1F5-BF8A-4217-9B06-41AB154526DA}"/>
              </a:ext>
            </a:extLst>
          </p:cNvPr>
          <p:cNvSpPr>
            <a:spLocks noGrp="1"/>
          </p:cNvSpPr>
          <p:nvPr>
            <p:ph type="sldNum" sz="quarter" idx="12"/>
          </p:nvPr>
        </p:nvSpPr>
        <p:spPr/>
        <p:txBody>
          <a:bodyPr/>
          <a:lstStyle/>
          <a:p>
            <a:fld id="{82EE24B5-652C-4DB5-B7C3-B5BBEC1280B1}" type="slidenum">
              <a:rPr lang="en-US" smtClean="0"/>
              <a:t>7</a:t>
            </a:fld>
            <a:endParaRPr lang="en-US" dirty="0"/>
          </a:p>
        </p:txBody>
      </p:sp>
    </p:spTree>
    <p:extLst>
      <p:ext uri="{BB962C8B-B14F-4D97-AF65-F5344CB8AC3E}">
        <p14:creationId xmlns:p14="http://schemas.microsoft.com/office/powerpoint/2010/main" val="264909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2E48DAD-7033-4F89-BC6F-62895E421A1E}"/>
              </a:ext>
            </a:extLst>
          </p:cNvPr>
          <p:cNvSpPr>
            <a:spLocks noGrp="1"/>
          </p:cNvSpPr>
          <p:nvPr>
            <p:ph type="sldNum" sz="quarter" idx="12"/>
          </p:nvPr>
        </p:nvSpPr>
        <p:spPr/>
        <p:txBody>
          <a:bodyPr/>
          <a:lstStyle/>
          <a:p>
            <a:fld id="{82EE24B5-652C-4DB5-B7C3-B5BBEC1280B1}" type="slidenum">
              <a:rPr lang="en-US" smtClean="0"/>
              <a:t>8</a:t>
            </a:fld>
            <a:endParaRPr lang="en-US" dirty="0"/>
          </a:p>
        </p:txBody>
      </p:sp>
      <p:pic>
        <p:nvPicPr>
          <p:cNvPr id="4" name="Picture 3">
            <a:extLst>
              <a:ext uri="{FF2B5EF4-FFF2-40B4-BE49-F238E27FC236}">
                <a16:creationId xmlns:a16="http://schemas.microsoft.com/office/drawing/2014/main" id="{DD840EB8-1E34-4049-AFCF-DDAEC5D44676}"/>
              </a:ext>
            </a:extLst>
          </p:cNvPr>
          <p:cNvPicPr>
            <a:picLocks noChangeAspect="1"/>
          </p:cNvPicPr>
          <p:nvPr/>
        </p:nvPicPr>
        <p:blipFill>
          <a:blip r:embed="rId2"/>
          <a:stretch>
            <a:fillRect/>
          </a:stretch>
        </p:blipFill>
        <p:spPr>
          <a:xfrm>
            <a:off x="121920" y="101601"/>
            <a:ext cx="11938000" cy="6644640"/>
          </a:xfrm>
          <a:prstGeom prst="rect">
            <a:avLst/>
          </a:prstGeom>
        </p:spPr>
      </p:pic>
    </p:spTree>
    <p:extLst>
      <p:ext uri="{BB962C8B-B14F-4D97-AF65-F5344CB8AC3E}">
        <p14:creationId xmlns:p14="http://schemas.microsoft.com/office/powerpoint/2010/main" val="1058508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0708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F4F5-8219-40A1-AC61-AF739E6C23F5}"/>
              </a:ext>
            </a:extLst>
          </p:cNvPr>
          <p:cNvSpPr>
            <a:spLocks noGrp="1"/>
          </p:cNvSpPr>
          <p:nvPr>
            <p:ph type="ctrTitle"/>
          </p:nvPr>
        </p:nvSpPr>
        <p:spPr/>
        <p:txBody>
          <a:bodyPr>
            <a:normAutofit/>
          </a:bodyPr>
          <a:lstStyle/>
          <a:p>
            <a:r>
              <a:rPr lang="en-US" sz="7200" dirty="0">
                <a:solidFill>
                  <a:schemeClr val="bg1"/>
                </a:solidFill>
                <a:latin typeface="Calibri" panose="020F0502020204030204" pitchFamily="34" charset="0"/>
                <a:cs typeface="Calibri" panose="020F0502020204030204" pitchFamily="34" charset="0"/>
              </a:rPr>
              <a:t>A Deeper Dive</a:t>
            </a:r>
          </a:p>
        </p:txBody>
      </p:sp>
      <p:sp>
        <p:nvSpPr>
          <p:cNvPr id="3" name="Slide Number Placeholder 2">
            <a:extLst>
              <a:ext uri="{FF2B5EF4-FFF2-40B4-BE49-F238E27FC236}">
                <a16:creationId xmlns:a16="http://schemas.microsoft.com/office/drawing/2014/main" id="{7F55B1F5-BF8A-4217-9B06-41AB154526DA}"/>
              </a:ext>
            </a:extLst>
          </p:cNvPr>
          <p:cNvSpPr>
            <a:spLocks noGrp="1"/>
          </p:cNvSpPr>
          <p:nvPr>
            <p:ph type="sldNum" sz="quarter" idx="12"/>
          </p:nvPr>
        </p:nvSpPr>
        <p:spPr/>
        <p:txBody>
          <a:bodyPr/>
          <a:lstStyle/>
          <a:p>
            <a:fld id="{82EE24B5-652C-4DB5-B7C3-B5BBEC1280B1}" type="slidenum">
              <a:rPr lang="en-US" smtClean="0"/>
              <a:t>9</a:t>
            </a:fld>
            <a:endParaRPr lang="en-US" dirty="0"/>
          </a:p>
        </p:txBody>
      </p:sp>
    </p:spTree>
    <p:extLst>
      <p:ext uri="{BB962C8B-B14F-4D97-AF65-F5344CB8AC3E}">
        <p14:creationId xmlns:p14="http://schemas.microsoft.com/office/powerpoint/2010/main" val="3761809205"/>
      </p:ext>
    </p:extLst>
  </p:cSld>
  <p:clrMapOvr>
    <a:masterClrMapping/>
  </p:clrMapOvr>
</p:sld>
</file>

<file path=ppt/theme/theme1.xml><?xml version="1.0" encoding="utf-8"?>
<a:theme xmlns:a="http://schemas.openxmlformats.org/drawingml/2006/main" name="Office Theme">
  <a:themeElements>
    <a:clrScheme name="Custom 7">
      <a:dk1>
        <a:sysClr val="windowText" lastClr="000000"/>
      </a:dk1>
      <a:lt1>
        <a:sysClr val="window" lastClr="FFFFFF"/>
      </a:lt1>
      <a:dk2>
        <a:srgbClr val="00292E"/>
      </a:dk2>
      <a:lt2>
        <a:srgbClr val="FF0000"/>
      </a:lt2>
      <a:accent1>
        <a:srgbClr val="F0CDA1"/>
      </a:accent1>
      <a:accent2>
        <a:srgbClr val="107082"/>
      </a:accent2>
      <a:accent3>
        <a:srgbClr val="054854"/>
      </a:accent3>
      <a:accent4>
        <a:srgbClr val="FF0000"/>
      </a:accent4>
      <a:accent5>
        <a:srgbClr val="F99927"/>
      </a:accent5>
      <a:accent6>
        <a:srgbClr val="EC7216"/>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Services Marketing Plan-MO - v10" id="{D2B383F0-A072-4C31-B044-B24E3F36A001}" vid="{7ADDDA98-BED0-41DA-9EE7-E78FA65D87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1644E1-86BD-4151-91E2-50E1C9D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A47DF8-C0F0-4BE6-9174-35A3AD5B5BFD}">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 ds:uri="http://purl.org/dc/elements/1.1/"/>
  </ds:schemaRefs>
</ds:datastoreItem>
</file>

<file path=customXml/itemProps3.xml><?xml version="1.0" encoding="utf-8"?>
<ds:datastoreItem xmlns:ds="http://schemas.openxmlformats.org/officeDocument/2006/customXml" ds:itemID="{609D0DE2-9246-4781-9572-94E5D2739A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1075</Words>
  <Application>Microsoft Office PowerPoint</Application>
  <PresentationFormat>Widescreen</PresentationFormat>
  <Paragraphs>185</Paragraphs>
  <Slides>33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(Body)</vt:lpstr>
      <vt:lpstr>Calibri Light</vt:lpstr>
      <vt:lpstr>Office Theme</vt:lpstr>
      <vt:lpstr>Net Promoter Score Analysis</vt:lpstr>
      <vt:lpstr>Problem Setting</vt:lpstr>
      <vt:lpstr>Survey Results </vt:lpstr>
      <vt:lpstr>Problem Definition</vt:lpstr>
      <vt:lpstr>Data Sources</vt:lpstr>
      <vt:lpstr>Approach</vt:lpstr>
      <vt:lpstr>Detractors Feedback Topics</vt:lpstr>
      <vt:lpstr>PowerPoint Presentation</vt:lpstr>
      <vt:lpstr>A Deeper Dive</vt:lpstr>
      <vt:lpstr>Agent Communication (9 %)</vt:lpstr>
      <vt:lpstr>Customer Service (4 %)</vt:lpstr>
      <vt:lpstr>High Fees (2 %)</vt:lpstr>
      <vt:lpstr>Web Interface (1 %)</vt:lpstr>
      <vt:lpstr>File Claim (1 %)</vt:lpstr>
      <vt:lpstr>Key Insights</vt:lpstr>
      <vt:lpstr>PowerPoint Presentation</vt:lpstr>
      <vt:lpstr>What Next ?</vt:lpstr>
      <vt:lpstr>Machine Learning</vt:lpstr>
      <vt:lpstr>PowerPoint Presentation</vt:lpstr>
      <vt:lpstr>Detractor Analysis</vt:lpstr>
      <vt:lpstr>Detractors Vs Home Agency State</vt:lpstr>
      <vt:lpstr>Detractors Vs Customer Age</vt:lpstr>
      <vt:lpstr>Detractors Vs Monetary Fields</vt:lpstr>
      <vt:lpstr>The Predictive Model</vt:lpstr>
      <vt:lpstr>Recommendations</vt:lpstr>
      <vt:lpstr>Any Questions?</vt:lpstr>
      <vt:lpstr>Thank You!</vt:lpstr>
      <vt:lpstr>Appendix</vt:lpstr>
      <vt:lpstr>Technical Recommendations</vt:lpstr>
      <vt:lpstr>Detractors Feedback Topics from Survey Question No. 3</vt:lpstr>
      <vt:lpstr>Topics and Top Terms from Q3 (Detractors) </vt:lpstr>
      <vt:lpstr>Detractors Feedback Topics from Survey Question No. 8</vt:lpstr>
      <vt:lpstr>Topics and Top Terms from Q8 (Detractors)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2019-04-25T16:37:31Z</dcterms:created>
  <dcterms:modified xsi:type="dcterms:W3CDTF">2019-05-03T14:06:55Z</dcterms:modified>
</cp:coreProperties>
</file>