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9285D7A-0B56-49D9-A27A-360E07D47F88}">
  <a:tblStyle styleId="{09285D7A-0B56-49D9-A27A-360E07D47F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4CC317D-DBD0-4D75-9ADD-2B31402CEEF5}"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topics/earth-and-planetary-sciences/korea"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7ffa5f9a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7ffa5f9a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89fb2e9a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89fb2e9a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Dataset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timestamp</a:t>
            </a:r>
            <a:r>
              <a:rPr lang="en">
                <a:solidFill>
                  <a:schemeClr val="dk1"/>
                </a:solidFill>
              </a:rPr>
              <a:t>: Records the exact time at which the data point was collected, providing temporal context for the UAV's state.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DesRoll</a:t>
            </a:r>
            <a:r>
              <a:rPr lang="en">
                <a:solidFill>
                  <a:schemeClr val="dk1"/>
                </a:solidFill>
              </a:rPr>
              <a:t>: Represents the desired roll angle of the UAV, indicating the intended orientation around the longitudinal axis.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Roll</a:t>
            </a:r>
            <a:r>
              <a:rPr lang="en">
                <a:solidFill>
                  <a:schemeClr val="dk1"/>
                </a:solidFill>
              </a:rPr>
              <a:t>: Shows the actual roll angle of the UAV, reflecting its current orientation around the longitudinal axis.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DesPitch</a:t>
            </a:r>
            <a:r>
              <a:rPr lang="en">
                <a:solidFill>
                  <a:schemeClr val="dk1"/>
                </a:solidFill>
              </a:rPr>
              <a:t>: Indicates the desired pitch angle, which is the intended orientation around the lateral axis of the UAV.</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Pitch</a:t>
            </a:r>
            <a:r>
              <a:rPr lang="en">
                <a:solidFill>
                  <a:schemeClr val="dk1"/>
                </a:solidFill>
              </a:rPr>
              <a:t>: Displays the actual pitch angle of the UAV, representing its current orientation around the lateral axis.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DesYaw</a:t>
            </a:r>
            <a:r>
              <a:rPr lang="en">
                <a:solidFill>
                  <a:schemeClr val="dk1"/>
                </a:solidFill>
              </a:rPr>
              <a:t>: Specifies the desired yaw angle, which denotes the intended orientation around the vertical axis.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Yaw</a:t>
            </a:r>
            <a:r>
              <a:rPr lang="en">
                <a:solidFill>
                  <a:schemeClr val="dk1"/>
                </a:solidFill>
              </a:rPr>
              <a:t>: Represents the actual yaw angle of the UAV, indicating its current orientation around the vertical axis.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ErrRP</a:t>
            </a:r>
            <a:r>
              <a:rPr lang="en">
                <a:solidFill>
                  <a:schemeClr val="dk1"/>
                </a:solidFill>
              </a:rPr>
              <a:t>: Measures the error in roll and pitch angles, indicating the difference between desired and actual orientations.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ErrYaw</a:t>
            </a:r>
            <a:r>
              <a:rPr lang="en">
                <a:solidFill>
                  <a:schemeClr val="dk1"/>
                </a:solidFill>
              </a:rPr>
              <a:t>: Indicates the error in the yaw angle, representing the deviation from the desired orientation.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MagX, MagY, MagZ</a:t>
            </a:r>
            <a:r>
              <a:rPr lang="en">
                <a:solidFill>
                  <a:schemeClr val="dk1"/>
                </a:solidFill>
              </a:rPr>
              <a:t>: Capture the magnetic field readings along the X, Y, and Z axes, which help assess the UAV's orientation and position.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abGyrX, abGyrY, abGyrZ</a:t>
            </a:r>
            <a:r>
              <a:rPr lang="en">
                <a:solidFill>
                  <a:schemeClr val="dk1"/>
                </a:solidFill>
              </a:rPr>
              <a:t>: Represent the angular velocities around the X, Y, and Z axes, indicating the UAV's rotational movement.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abAccX, abAccY, abAccZ</a:t>
            </a:r>
            <a:r>
              <a:rPr lang="en">
                <a:solidFill>
                  <a:schemeClr val="dk1"/>
                </a:solidFill>
              </a:rPr>
              <a:t>: Record the acceleration along the X, Y, and Z axes, providing insights into the UAV's linear movement and forces acting on it.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f78352f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f78352f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8c227b70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8c227b70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7ffa5f9a0_0_9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7ffa5f9a0_0_9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8b1c65f3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08b1c65f3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b78e8482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2b78e8482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Why Do We Need XAI?</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Trust and Transparency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Black-box AI models often make decisions that are difficult to interpret.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XAI helps in making AI systems more understandable to users, increasing trust.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Regulatory Compliance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Many industries, such as finance and healthcare, have regulations requiring explainability (e.g., GDPR’s "Right to Explanation").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Bias and Fairness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AI models may develop biases due to training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XAI techniques help identify and mitigate biases in predictions.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Debugging and Model Improvement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Developers can analyze misclassifications and refine the model using XAI.</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Helps in feature selection and optimizing model performance.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User Adoption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When users understand AI predictions, they are more likely to adopt AI-driven solutions in decision-making.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f78352fe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f78352fe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Why Do We Need XAI?</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Trust and Transparency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Black-box AI models often make decisions that are difficult to interpret.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XAI helps in making AI systems more understandable to users, increasing trust.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Regulatory Compliance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Many industries, such as finance and healthcare, have regulations requiring explainability (e.g., GDPR’s "Right to Explanation").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Bias and Fairness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AI models may develop biases due to training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XAI techniques help identify and mitigate biases in predictions.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Debugging and Model Improvement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Developers can analyze misclassifications and refine the model using XAI.</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Helps in feature selection and optimizing model performance.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User Adoption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When users understand AI predictions, they are more likely to adopt AI-driven solutions in decision-making.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f78352fe1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f78352fe1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2f1c44aa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2f1c44aa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Temp impacts GPS signal timing → location error.</a:t>
            </a:r>
            <a:br>
              <a:rPr lang="en"/>
            </a:br>
            <a:endParaRPr/>
          </a:p>
          <a:p>
            <a:pPr indent="0" lvl="0" marL="0" rtl="0" algn="l">
              <a:spcBef>
                <a:spcPts val="0"/>
              </a:spcBef>
              <a:spcAft>
                <a:spcPts val="0"/>
              </a:spcAft>
              <a:buClr>
                <a:schemeClr val="dk1"/>
              </a:buClr>
              <a:buSzPts val="1100"/>
              <a:buFont typeface="Arial"/>
              <a:buNone/>
            </a:pPr>
            <a:r>
              <a:rPr lang="en"/>
              <a:t>Distorted gravity = flawed motion estimation.</a:t>
            </a:r>
            <a:br>
              <a:rPr lang="en"/>
            </a:br>
            <a:endParaRPr/>
          </a:p>
          <a:p>
            <a:pPr indent="0" lvl="0" marL="0" rtl="0" algn="l">
              <a:spcBef>
                <a:spcPts val="0"/>
              </a:spcBef>
              <a:spcAft>
                <a:spcPts val="0"/>
              </a:spcAft>
              <a:buClr>
                <a:schemeClr val="dk1"/>
              </a:buClr>
              <a:buSzPts val="1100"/>
              <a:buFont typeface="Arial"/>
              <a:buNone/>
            </a:pPr>
            <a:r>
              <a:rPr lang="en"/>
              <a:t>Unstable RPMs = hint toward engine dysfunction.</a:t>
            </a:r>
            <a:br>
              <a:rPr lang="en"/>
            </a:br>
            <a:endParaRPr/>
          </a:p>
          <a:p>
            <a:pPr indent="0" lvl="0" marL="0" rtl="0" algn="l">
              <a:spcBef>
                <a:spcPts val="0"/>
              </a:spcBef>
              <a:spcAft>
                <a:spcPts val="0"/>
              </a:spcAft>
              <a:buClr>
                <a:schemeClr val="dk1"/>
              </a:buClr>
              <a:buSzPts val="1100"/>
              <a:buFont typeface="Arial"/>
              <a:buNone/>
            </a:pPr>
            <a:r>
              <a:rPr lang="en"/>
              <a:t>Control loop instability = signal quality or latency from RC.</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4f78352fe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4f78352fe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Temp impacts GPS signal timing → location error.</a:t>
            </a:r>
            <a:br>
              <a:rPr lang="en"/>
            </a:br>
            <a:endParaRPr/>
          </a:p>
          <a:p>
            <a:pPr indent="0" lvl="0" marL="0" rtl="0" algn="l">
              <a:spcBef>
                <a:spcPts val="0"/>
              </a:spcBef>
              <a:spcAft>
                <a:spcPts val="0"/>
              </a:spcAft>
              <a:buClr>
                <a:schemeClr val="dk1"/>
              </a:buClr>
              <a:buSzPts val="1100"/>
              <a:buFont typeface="Arial"/>
              <a:buNone/>
            </a:pPr>
            <a:r>
              <a:rPr lang="en"/>
              <a:t>Distorted gravity = flawed motion estimation.</a:t>
            </a:r>
            <a:br>
              <a:rPr lang="en"/>
            </a:br>
            <a:endParaRPr/>
          </a:p>
          <a:p>
            <a:pPr indent="0" lvl="0" marL="0" rtl="0" algn="l">
              <a:spcBef>
                <a:spcPts val="0"/>
              </a:spcBef>
              <a:spcAft>
                <a:spcPts val="0"/>
              </a:spcAft>
              <a:buClr>
                <a:schemeClr val="dk1"/>
              </a:buClr>
              <a:buSzPts val="1100"/>
              <a:buFont typeface="Arial"/>
              <a:buNone/>
            </a:pPr>
            <a:r>
              <a:rPr lang="en"/>
              <a:t>Unstable RPMs = hint toward engine dysfunction.</a:t>
            </a:r>
            <a:br>
              <a:rPr lang="en"/>
            </a:br>
            <a:endParaRPr/>
          </a:p>
          <a:p>
            <a:pPr indent="0" lvl="0" marL="0" rtl="0" algn="l">
              <a:spcBef>
                <a:spcPts val="0"/>
              </a:spcBef>
              <a:spcAft>
                <a:spcPts val="0"/>
              </a:spcAft>
              <a:buClr>
                <a:schemeClr val="dk1"/>
              </a:buClr>
              <a:buSzPts val="1100"/>
              <a:buFont typeface="Arial"/>
              <a:buNone/>
            </a:pPr>
            <a:r>
              <a:rPr lang="en"/>
              <a:t>Control loop instability = signal quality or latency from RC.</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89cb95b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89cb95b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2b78e848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2b78e848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4f78352fe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4f78352fe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4f78352fe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4f78352fe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f78352fe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4f78352fe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4f78352fe1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4f78352fe1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4f78352fe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4f78352fe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7ffa5f9a0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7ffa5f9a0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Testing this model on other UAV datasets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Apply the improved TCN-AE model on different datasets to evaluate its generalization capability and performance across various UAV scenarios.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One of them is </a:t>
            </a:r>
            <a:r>
              <a:rPr lang="en" sz="1200">
                <a:solidFill>
                  <a:srgbClr val="1F1F1F"/>
                </a:solidFill>
                <a:latin typeface="Georgia"/>
                <a:ea typeface="Georgia"/>
                <a:cs typeface="Georgia"/>
                <a:sym typeface="Georgia"/>
              </a:rPr>
              <a:t> </a:t>
            </a:r>
            <a:r>
              <a:rPr lang="en" sz="1200" u="sng">
                <a:solidFill>
                  <a:srgbClr val="1F1F1F"/>
                </a:solidFill>
                <a:latin typeface="Georgia"/>
                <a:ea typeface="Georgia"/>
                <a:cs typeface="Georgia"/>
                <a:sym typeface="Georgia"/>
                <a:hlinkClick r:id="rId2">
                  <a:extLst>
                    <a:ext uri="{A12FA001-AC4F-418D-AE19-62706E023703}">
                      <ahyp:hlinkClr val="tx"/>
                    </a:ext>
                  </a:extLst>
                </a:hlinkClick>
              </a:rPr>
              <a:t>Korea</a:t>
            </a:r>
            <a:r>
              <a:rPr lang="en" sz="1200">
                <a:solidFill>
                  <a:srgbClr val="1F1F1F"/>
                </a:solidFill>
                <a:latin typeface="Georgia"/>
                <a:ea typeface="Georgia"/>
                <a:cs typeface="Georgia"/>
                <a:sym typeface="Georgia"/>
              </a:rPr>
              <a:t> Aerospace Research Institute, and another is Vireo Flight7(</a:t>
            </a:r>
            <a:r>
              <a:rPr lang="en" sz="900">
                <a:solidFill>
                  <a:srgbClr val="1F1F1F"/>
                </a:solidFill>
                <a:highlight>
                  <a:srgbClr val="FFFFFF"/>
                </a:highlight>
                <a:latin typeface="Roboto"/>
                <a:ea typeface="Roboto"/>
                <a:cs typeface="Roboto"/>
                <a:sym typeface="Roboto"/>
              </a:rPr>
              <a:t>by University of Minnesota Flight Laboratory</a:t>
            </a:r>
            <a:r>
              <a:rPr lang="en" sz="1200">
                <a:solidFill>
                  <a:srgbClr val="1F1F1F"/>
                </a:solidFill>
                <a:latin typeface="Georgia"/>
                <a:ea typeface="Georgia"/>
                <a:cs typeface="Georgia"/>
                <a:sym typeface="Georgia"/>
              </a:rPr>
              <a:t>) we have requested them to make the dataset availab</a:t>
            </a:r>
            <a:r>
              <a:rPr lang="en">
                <a:solidFill>
                  <a:schemeClr val="dk1"/>
                </a:solidFill>
              </a:rPr>
              <a:t>le to us.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89cb95bd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89cb95bd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CAGR (Compound Annual Growth Rate) measures the average annual growth rate of a market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Netra</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 compact and portable UAV used by the Indian Army for surveillance and reconnaissance missions. It has a range of 2 km and an altitude of 200 meters.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India tops the list of drone importing nations with </a:t>
            </a:r>
            <a:endParaRPr b="1">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89cb95bd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89cb95bd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7ffa5f9a0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7ffa5f9a0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1000">
                <a:solidFill>
                  <a:schemeClr val="dk1"/>
                </a:solidFill>
              </a:rPr>
              <a:t>Imbalanced Data</a:t>
            </a:r>
            <a:r>
              <a:rPr lang="en" sz="1000">
                <a:solidFill>
                  <a:schemeClr val="dk1"/>
                </a:solidFill>
              </a:rPr>
              <a:t>: Many UAV datasets have a disproportionate number of normal instances compared to fault instances, making it difficult for models to detect anomalies effectively due to the overwhelming normal data.</a:t>
            </a:r>
            <a:endParaRPr sz="1000">
              <a:solidFill>
                <a:schemeClr val="dk1"/>
              </a:solidFill>
            </a:endParaRPr>
          </a:p>
          <a:p>
            <a:pPr indent="0" lvl="0" marL="0" rtl="0" algn="l">
              <a:spcBef>
                <a:spcPts val="1200"/>
              </a:spcBef>
              <a:spcAft>
                <a:spcPts val="0"/>
              </a:spcAft>
              <a:buClr>
                <a:schemeClr val="dk1"/>
              </a:buClr>
              <a:buSzPts val="1100"/>
              <a:buFont typeface="Arial"/>
              <a:buNone/>
            </a:pPr>
            <a:r>
              <a:rPr b="1" lang="en" sz="1000">
                <a:solidFill>
                  <a:schemeClr val="dk1"/>
                </a:solidFill>
              </a:rPr>
              <a:t>Multi-Dimensional Features</a:t>
            </a:r>
            <a:r>
              <a:rPr lang="en" sz="1000">
                <a:solidFill>
                  <a:schemeClr val="dk1"/>
                </a:solidFill>
              </a:rPr>
              <a:t>: UAVs generate complex, multi-sensor data, with various time-series features. Capturing and correlating these multi-dimensional aspects can be computationally challenging making it difficult to identify which features are most relevant to detect anomalies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chemeClr val="dk1"/>
                </a:solidFill>
              </a:rPr>
              <a:t>Inconsistent Fault Descriptions</a:t>
            </a:r>
            <a:r>
              <a:rPr lang="en" sz="1000">
                <a:solidFill>
                  <a:schemeClr val="dk1"/>
                </a:solidFill>
              </a:rPr>
              <a:t>: Faults in UAV data are often described inconsistently across different logs, making it difficult to create a unified representation for model training and accurate detection of anomalies.</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rPr lang="en" sz="1000">
                <a:solidFill>
                  <a:schemeClr val="dk1"/>
                </a:solidFill>
              </a:rPr>
              <a:t>This is Proposed solution: This project aims to develop an anomaly detection system using advanced deep learning models, such as Temporal Convolutional Networks (TCN) , to enhance the overall robustness and performance of UAVs in various scenarios.</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7ffa5f9a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7ffa5f9a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TCN (Temporal Convolutional Network)</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 type of neural network designed for sequential data, particularly useful for time-series analysis.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It captures temporal dependencies using convolutions and allows efficient modeling of long-term patterns in UAV data.</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AE (AutoEncoder)</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 type of neural network used for unsupervised learning that compresses data into a lower-dimensional representation and then reconstructs it.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Useful for anomaly detection by learning a compact representation of normal UAV behavior and detecting deviations.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Dilation Rate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 parameter in convolutional networks that defines the spacing between kernel elements, allowing the network to capture a wider range of information.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 TCNs, dilation rate helps in expanding the receptive field, enabling the model to consider long-range dependencies in sequential UAV data.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WHy we using TCN AE over RNN, LSTM and CNN: Cause of following reasons: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1. Parallel Processing: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TCNs:Can be parallelized, making them more efficient for processing long sequences on modern hardware with parallel processing capabilities.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RNNs/LSTMs:Are inherently sequential, limiting their ability to exploit parallel processing.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2. Long-Range Dependencies: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TCNs:Can capture long-range dependencies more effectively using dilated convolutions, which increase the receptive field without violating causality.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RNNs/LSTMs:Can struggle to capture long-range dependencies due to the vanishing gradient problem.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3. Regularization and Overfitting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AEs:Can act as a form of regularization, helping to prevent overfitting by learning a compressed representation of the data.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RNNs/LSTMs:May be more prone to overfitting, especially when dealing with complex sequences.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4. Generative Modeling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TCNs with AEs:Are well-suited for generative modeling tasks, as the AE can be used to </a:t>
            </a:r>
            <a:r>
              <a:rPr b="1" lang="en">
                <a:solidFill>
                  <a:schemeClr val="dk1"/>
                </a:solidFill>
              </a:rPr>
              <a:t>reconstruct </a:t>
            </a:r>
            <a:r>
              <a:rPr lang="en">
                <a:solidFill>
                  <a:schemeClr val="dk1"/>
                </a:solidFill>
              </a:rPr>
              <a:t>or generate new sequences based on the learned latent representation.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RNNs/LSTMs: While they can be used for generative modeling, they may not be as effective as TCNs with AEs for capturing the underlying structure of the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b78e848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b78e848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b78e8482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b78e8482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89fb2e9a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89fb2e9a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Label</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Label 0</a:t>
            </a:r>
            <a:r>
              <a:rPr lang="en">
                <a:solidFill>
                  <a:schemeClr val="dk1"/>
                </a:solidFill>
              </a:rPr>
              <a:t>: </a:t>
            </a:r>
            <a:r>
              <a:rPr b="1" lang="en">
                <a:solidFill>
                  <a:schemeClr val="dk1"/>
                </a:solidFill>
              </a:rPr>
              <a:t>Normal UAV State</a:t>
            </a:r>
            <a:r>
              <a:rPr lang="en">
                <a:solidFill>
                  <a:schemeClr val="dk1"/>
                </a:solidFill>
              </a:rPr>
              <a:t> - Indicates that the UAV is operating within expected parameters without any anomalies.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Label 1</a:t>
            </a:r>
            <a:r>
              <a:rPr lang="en">
                <a:solidFill>
                  <a:schemeClr val="dk1"/>
                </a:solidFill>
              </a:rPr>
              <a:t>: </a:t>
            </a:r>
            <a:r>
              <a:rPr b="1" lang="en">
                <a:solidFill>
                  <a:schemeClr val="dk1"/>
                </a:solidFill>
              </a:rPr>
              <a:t>GPS Anomaly</a:t>
            </a:r>
            <a:r>
              <a:rPr lang="en">
                <a:solidFill>
                  <a:schemeClr val="dk1"/>
                </a:solidFill>
              </a:rPr>
              <a:t> - Signifies a malfunction or error in the GPS system, leading to incorrect positioning.</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Label 2</a:t>
            </a:r>
            <a:r>
              <a:rPr lang="en">
                <a:solidFill>
                  <a:schemeClr val="dk1"/>
                </a:solidFill>
              </a:rPr>
              <a:t>: </a:t>
            </a:r>
            <a:r>
              <a:rPr b="1" lang="en">
                <a:solidFill>
                  <a:schemeClr val="dk1"/>
                </a:solidFill>
              </a:rPr>
              <a:t>Accelerometer Anomaly</a:t>
            </a:r>
            <a:r>
              <a:rPr lang="en">
                <a:solidFill>
                  <a:schemeClr val="dk1"/>
                </a:solidFill>
              </a:rPr>
              <a:t> - Indicates a fault or abnormal reading in the accelerometer, affecting motion detection.</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Label 3</a:t>
            </a:r>
            <a:r>
              <a:rPr lang="en">
                <a:solidFill>
                  <a:schemeClr val="dk1"/>
                </a:solidFill>
              </a:rPr>
              <a:t>: </a:t>
            </a:r>
            <a:r>
              <a:rPr b="1" lang="en">
                <a:solidFill>
                  <a:schemeClr val="dk1"/>
                </a:solidFill>
              </a:rPr>
              <a:t>Engine Anomaly</a:t>
            </a:r>
            <a:r>
              <a:rPr lang="en">
                <a:solidFill>
                  <a:schemeClr val="dk1"/>
                </a:solidFill>
              </a:rPr>
              <a:t> - Represents a failure or irregularity in the UAV's engine, potentially compromising flight performance.</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Label 4</a:t>
            </a:r>
            <a:r>
              <a:rPr lang="en">
                <a:solidFill>
                  <a:schemeClr val="dk1"/>
                </a:solidFill>
              </a:rPr>
              <a:t>: </a:t>
            </a:r>
            <a:r>
              <a:rPr b="1" lang="en">
                <a:solidFill>
                  <a:schemeClr val="dk1"/>
                </a:solidFill>
              </a:rPr>
              <a:t>RC Anomaly</a:t>
            </a:r>
            <a:r>
              <a:rPr lang="en">
                <a:solidFill>
                  <a:schemeClr val="dk1"/>
                </a:solidFill>
              </a:rPr>
              <a:t> - Signifies a problem with the remote control system, impacting communication and control of the UAV.</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n.wikipedia.org/wiki/Mass_surveillance" TargetMode="External"/><Relationship Id="rId4" Type="http://schemas.openxmlformats.org/officeDocument/2006/relationships/hyperlink" Target="https://en.wikipedia.org/wiki/Traffic_analysis#In_computer_securit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linkedin.com/pulse/revolutionizing-communication-information-vital-role-unmanned-lateef-enjcf/" TargetMode="External"/><Relationship Id="rId4" Type="http://schemas.openxmlformats.org/officeDocument/2006/relationships/hyperlink" Target="https://www.kaggle.com/datasets/luyucwnu/tlmuav-anomaly-detection-datasets/data" TargetMode="External"/><Relationship Id="rId5" Type="http://schemas.openxmlformats.org/officeDocument/2006/relationships/hyperlink" Target="https://drive.google.com/file/d/1pk9uazK7PoUViKdxOR4kwxz6WEAVefmS/view?usp=drive_lin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085200" y="1457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320">
                <a:solidFill>
                  <a:srgbClr val="000000"/>
                </a:solidFill>
                <a:latin typeface="Bookman Old Style"/>
                <a:ea typeface="Bookman Old Style"/>
                <a:cs typeface="Bookman Old Style"/>
                <a:sym typeface="Bookman Old Style"/>
              </a:rPr>
              <a:t>UAV Anomaly Detection</a:t>
            </a:r>
            <a:endParaRPr sz="4320">
              <a:solidFill>
                <a:srgbClr val="000000"/>
              </a:solidFill>
              <a:latin typeface="Bookman Old Style"/>
              <a:ea typeface="Bookman Old Style"/>
              <a:cs typeface="Bookman Old Style"/>
              <a:sym typeface="Bookman Old Style"/>
            </a:endParaRPr>
          </a:p>
          <a:p>
            <a:pPr indent="0" lvl="0" marL="0" rtl="0" algn="ctr">
              <a:spcBef>
                <a:spcPts val="0"/>
              </a:spcBef>
              <a:spcAft>
                <a:spcPts val="0"/>
              </a:spcAft>
              <a:buSzPts val="990"/>
              <a:buNone/>
            </a:pPr>
            <a:r>
              <a:rPr lang="en" sz="2120">
                <a:solidFill>
                  <a:srgbClr val="000000"/>
                </a:solidFill>
                <a:latin typeface="Bookman Old Style"/>
                <a:ea typeface="Bookman Old Style"/>
                <a:cs typeface="Bookman Old Style"/>
                <a:sym typeface="Bookman Old Style"/>
              </a:rPr>
              <a:t>Group No : 8</a:t>
            </a:r>
            <a:endParaRPr sz="2120">
              <a:solidFill>
                <a:srgbClr val="000000"/>
              </a:solidFill>
              <a:latin typeface="Bookman Old Style"/>
              <a:ea typeface="Bookman Old Style"/>
              <a:cs typeface="Bookman Old Style"/>
              <a:sym typeface="Bookman Old Style"/>
            </a:endParaRPr>
          </a:p>
          <a:p>
            <a:pPr indent="0" lvl="0" marL="0" rtl="0" algn="l">
              <a:spcBef>
                <a:spcPts val="0"/>
              </a:spcBef>
              <a:spcAft>
                <a:spcPts val="0"/>
              </a:spcAft>
              <a:buSzPts val="990"/>
              <a:buNone/>
            </a:pPr>
            <a:r>
              <a:t/>
            </a:r>
            <a:endParaRPr sz="3600">
              <a:solidFill>
                <a:srgbClr val="000000"/>
              </a:solidFill>
              <a:latin typeface="Bookman Old Style"/>
              <a:ea typeface="Bookman Old Style"/>
              <a:cs typeface="Bookman Old Style"/>
              <a:sym typeface="Bookman Old Style"/>
            </a:endParaRPr>
          </a:p>
        </p:txBody>
      </p:sp>
      <p:sp>
        <p:nvSpPr>
          <p:cNvPr id="129" name="Google Shape;129;p13"/>
          <p:cNvSpPr txBox="1"/>
          <p:nvPr>
            <p:ph idx="1" type="body"/>
          </p:nvPr>
        </p:nvSpPr>
        <p:spPr>
          <a:xfrm>
            <a:off x="6120525" y="3116625"/>
            <a:ext cx="2513100" cy="1432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333333"/>
                </a:solidFill>
                <a:latin typeface="Bookman Old Style"/>
                <a:ea typeface="Bookman Old Style"/>
                <a:cs typeface="Bookman Old Style"/>
                <a:sym typeface="Bookman Old Style"/>
              </a:rPr>
              <a:t>59, Mrunal Shinde</a:t>
            </a:r>
            <a:endParaRPr sz="1700">
              <a:solidFill>
                <a:srgbClr val="333333"/>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rPr lang="en" sz="1700">
                <a:solidFill>
                  <a:srgbClr val="333333"/>
                </a:solidFill>
                <a:latin typeface="Bookman Old Style"/>
                <a:ea typeface="Bookman Old Style"/>
                <a:cs typeface="Bookman Old Style"/>
                <a:sym typeface="Bookman Old Style"/>
              </a:rPr>
              <a:t>63, Rashmit Vartak</a:t>
            </a:r>
            <a:endParaRPr sz="1700">
              <a:solidFill>
                <a:srgbClr val="333333"/>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rPr lang="en" sz="1700">
                <a:solidFill>
                  <a:srgbClr val="333333"/>
                </a:solidFill>
                <a:latin typeface="Bookman Old Style"/>
                <a:ea typeface="Bookman Old Style"/>
                <a:cs typeface="Bookman Old Style"/>
                <a:sym typeface="Bookman Old Style"/>
              </a:rPr>
              <a:t>67, Chaitali Gaikwad</a:t>
            </a:r>
            <a:endParaRPr sz="1700">
              <a:solidFill>
                <a:srgbClr val="333333"/>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rPr lang="en" sz="1700">
                <a:solidFill>
                  <a:srgbClr val="333333"/>
                </a:solidFill>
                <a:latin typeface="Bookman Old Style"/>
                <a:ea typeface="Bookman Old Style"/>
                <a:cs typeface="Bookman Old Style"/>
                <a:sym typeface="Bookman Old Style"/>
              </a:rPr>
              <a:t>68, Kapil Bodas</a:t>
            </a:r>
            <a:endParaRPr sz="1700">
              <a:solidFill>
                <a:srgbClr val="333333"/>
              </a:solidFill>
              <a:latin typeface="Bookman Old Style"/>
              <a:ea typeface="Bookman Old Style"/>
              <a:cs typeface="Bookman Old Style"/>
              <a:sym typeface="Bookman Old Style"/>
            </a:endParaRPr>
          </a:p>
          <a:p>
            <a:pPr indent="0" lvl="0" marL="0" rtl="0" algn="l">
              <a:spcBef>
                <a:spcPts val="1200"/>
              </a:spcBef>
              <a:spcAft>
                <a:spcPts val="1200"/>
              </a:spcAft>
              <a:buNone/>
            </a:pPr>
            <a:r>
              <a:t/>
            </a:r>
            <a:endParaRPr sz="1700">
              <a:solidFill>
                <a:srgbClr val="000000"/>
              </a:solidFill>
              <a:latin typeface="Bookman Old Style"/>
              <a:ea typeface="Bookman Old Style"/>
              <a:cs typeface="Bookman Old Style"/>
              <a:sym typeface="Bookman Old Style"/>
            </a:endParaRPr>
          </a:p>
        </p:txBody>
      </p:sp>
      <p:sp>
        <p:nvSpPr>
          <p:cNvPr id="130" name="Google Shape;130;p13"/>
          <p:cNvSpPr txBox="1"/>
          <p:nvPr/>
        </p:nvSpPr>
        <p:spPr>
          <a:xfrm>
            <a:off x="1085200" y="490950"/>
            <a:ext cx="7860600" cy="885000"/>
          </a:xfrm>
          <a:prstGeom prst="rect">
            <a:avLst/>
          </a:prstGeom>
          <a:noFill/>
          <a:ln>
            <a:noFill/>
          </a:ln>
        </p:spPr>
        <p:txBody>
          <a:bodyPr anchorCtr="0" anchor="t" bIns="91425" lIns="91425" spcFirstLastPara="1" rIns="91425" wrap="square" tIns="91425">
            <a:spAutoFit/>
          </a:bodyPr>
          <a:lstStyle/>
          <a:p>
            <a:pPr indent="0" lvl="0" marL="0" rtl="0" algn="ctr">
              <a:lnSpc>
                <a:spcPct val="10000"/>
              </a:lnSpc>
              <a:spcBef>
                <a:spcPts val="1200"/>
              </a:spcBef>
              <a:spcAft>
                <a:spcPts val="0"/>
              </a:spcAft>
              <a:buNone/>
            </a:pPr>
            <a:r>
              <a:rPr b="1" lang="en" sz="1100">
                <a:latin typeface="Bookman Old Style"/>
                <a:ea typeface="Bookman Old Style"/>
                <a:cs typeface="Bookman Old Style"/>
                <a:sym typeface="Bookman Old Style"/>
              </a:rPr>
              <a:t>Vivekanand Education Society's Institute Of Technology</a:t>
            </a:r>
            <a:endParaRPr b="1" sz="1100">
              <a:latin typeface="Bookman Old Style"/>
              <a:ea typeface="Bookman Old Style"/>
              <a:cs typeface="Bookman Old Style"/>
              <a:sym typeface="Bookman Old Style"/>
            </a:endParaRPr>
          </a:p>
          <a:p>
            <a:pPr indent="0" lvl="0" marL="0" rtl="0" algn="l">
              <a:lnSpc>
                <a:spcPct val="10000"/>
              </a:lnSpc>
              <a:spcBef>
                <a:spcPts val="1200"/>
              </a:spcBef>
              <a:spcAft>
                <a:spcPts val="0"/>
              </a:spcAft>
              <a:buNone/>
            </a:pPr>
            <a:r>
              <a:rPr b="1" lang="en" sz="1100">
                <a:latin typeface="Bookman Old Style"/>
                <a:ea typeface="Bookman Old Style"/>
                <a:cs typeface="Bookman Old Style"/>
                <a:sym typeface="Bookman Old Style"/>
              </a:rPr>
              <a:t>Address: Hashu Adwani Memorial Complex, Collector's Colony, Chembur, Mumbai, Maharashtra 400074</a:t>
            </a:r>
            <a:endParaRPr b="1" sz="1100">
              <a:latin typeface="Bookman Old Style"/>
              <a:ea typeface="Bookman Old Style"/>
              <a:cs typeface="Bookman Old Style"/>
              <a:sym typeface="Bookman Old Style"/>
            </a:endParaRPr>
          </a:p>
          <a:p>
            <a:pPr indent="0" lvl="0" marL="0" rtl="0" algn="ctr">
              <a:lnSpc>
                <a:spcPct val="10000"/>
              </a:lnSpc>
              <a:spcBef>
                <a:spcPts val="1200"/>
              </a:spcBef>
              <a:spcAft>
                <a:spcPts val="0"/>
              </a:spcAft>
              <a:buNone/>
            </a:pPr>
            <a:r>
              <a:t/>
            </a:r>
            <a:endParaRPr b="1" sz="1100">
              <a:latin typeface="Bookman Old Style"/>
              <a:ea typeface="Bookman Old Style"/>
              <a:cs typeface="Bookman Old Style"/>
              <a:sym typeface="Bookman Old Style"/>
            </a:endParaRPr>
          </a:p>
          <a:p>
            <a:pPr indent="0" lvl="0" marL="0" rtl="0" algn="ctr">
              <a:lnSpc>
                <a:spcPct val="10000"/>
              </a:lnSpc>
              <a:spcBef>
                <a:spcPts val="1200"/>
              </a:spcBef>
              <a:spcAft>
                <a:spcPts val="0"/>
              </a:spcAft>
              <a:buNone/>
            </a:pPr>
            <a:r>
              <a:t/>
            </a:r>
            <a:endParaRPr b="1" sz="1100">
              <a:latin typeface="Bookman Old Style"/>
              <a:ea typeface="Bookman Old Style"/>
              <a:cs typeface="Bookman Old Style"/>
              <a:sym typeface="Bookman Old Style"/>
            </a:endParaRPr>
          </a:p>
          <a:p>
            <a:pPr indent="0" lvl="0" marL="0" rtl="0" algn="ctr">
              <a:lnSpc>
                <a:spcPct val="10000"/>
              </a:lnSpc>
              <a:spcBef>
                <a:spcPts val="1200"/>
              </a:spcBef>
              <a:spcAft>
                <a:spcPts val="1200"/>
              </a:spcAft>
              <a:buNone/>
            </a:pPr>
            <a:r>
              <a:t/>
            </a:r>
            <a:endParaRPr b="1" sz="1100">
              <a:latin typeface="Bookman Old Style"/>
              <a:ea typeface="Bookman Old Style"/>
              <a:cs typeface="Bookman Old Style"/>
              <a:sym typeface="Bookman Old Style"/>
            </a:endParaRPr>
          </a:p>
        </p:txBody>
      </p:sp>
      <p:pic>
        <p:nvPicPr>
          <p:cNvPr id="131" name="Google Shape;131;p13"/>
          <p:cNvPicPr preferRelativeResize="0"/>
          <p:nvPr/>
        </p:nvPicPr>
        <p:blipFill>
          <a:blip r:embed="rId3">
            <a:alphaModFix/>
          </a:blip>
          <a:stretch>
            <a:fillRect/>
          </a:stretch>
        </p:blipFill>
        <p:spPr>
          <a:xfrm>
            <a:off x="401625" y="333500"/>
            <a:ext cx="683575" cy="1358500"/>
          </a:xfrm>
          <a:prstGeom prst="rect">
            <a:avLst/>
          </a:prstGeom>
          <a:noFill/>
          <a:ln>
            <a:noFill/>
          </a:ln>
        </p:spPr>
      </p:pic>
      <p:sp>
        <p:nvSpPr>
          <p:cNvPr id="132" name="Google Shape;132;p13"/>
          <p:cNvSpPr txBox="1"/>
          <p:nvPr/>
        </p:nvSpPr>
        <p:spPr>
          <a:xfrm>
            <a:off x="2366350" y="956000"/>
            <a:ext cx="49434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latin typeface="Bookman Old Style"/>
                <a:ea typeface="Bookman Old Style"/>
                <a:cs typeface="Bookman Old Style"/>
                <a:sym typeface="Bookman Old Style"/>
              </a:rPr>
              <a:t>Department of Artificial Intelligence and Data Science</a:t>
            </a:r>
            <a:endParaRPr>
              <a:solidFill>
                <a:schemeClr val="dk2"/>
              </a:solidFill>
              <a:latin typeface="Bookman Old Style"/>
              <a:ea typeface="Bookman Old Style"/>
              <a:cs typeface="Bookman Old Style"/>
              <a:sym typeface="Bookman Old Style"/>
            </a:endParaRPr>
          </a:p>
        </p:txBody>
      </p:sp>
      <p:sp>
        <p:nvSpPr>
          <p:cNvPr id="133" name="Google Shape;133;p13"/>
          <p:cNvSpPr txBox="1"/>
          <p:nvPr/>
        </p:nvSpPr>
        <p:spPr>
          <a:xfrm>
            <a:off x="577875" y="3104250"/>
            <a:ext cx="4637100" cy="143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Bookman Old Style"/>
                <a:ea typeface="Bookman Old Style"/>
                <a:cs typeface="Bookman Old Style"/>
                <a:sym typeface="Bookman Old Style"/>
              </a:rPr>
              <a:t>Guide : Mrs. Sangeeta Oswal</a:t>
            </a:r>
            <a:endParaRPr sz="1700">
              <a:latin typeface="Bookman Old Style"/>
              <a:ea typeface="Bookman Old Style"/>
              <a:cs typeface="Bookman Old Style"/>
              <a:sym typeface="Bookman Old Style"/>
            </a:endParaRPr>
          </a:p>
          <a:p>
            <a:pPr indent="0" lvl="0" marL="0" rtl="0" algn="l">
              <a:spcBef>
                <a:spcPts val="0"/>
              </a:spcBef>
              <a:spcAft>
                <a:spcPts val="0"/>
              </a:spcAft>
              <a:buNone/>
            </a:pPr>
            <a:r>
              <a:t/>
            </a:r>
            <a:endParaRPr sz="1700">
              <a:latin typeface="Bookman Old Style"/>
              <a:ea typeface="Bookman Old Style"/>
              <a:cs typeface="Bookman Old Style"/>
              <a:sym typeface="Bookman Old Style"/>
            </a:endParaRPr>
          </a:p>
          <a:p>
            <a:pPr indent="0" lvl="0" marL="0" rtl="0" algn="l">
              <a:spcBef>
                <a:spcPts val="0"/>
              </a:spcBef>
              <a:spcAft>
                <a:spcPts val="0"/>
              </a:spcAft>
              <a:buNone/>
            </a:pPr>
            <a:r>
              <a:rPr lang="en" sz="1700">
                <a:latin typeface="Bookman Old Style"/>
                <a:ea typeface="Bookman Old Style"/>
                <a:cs typeface="Bookman Old Style"/>
                <a:sym typeface="Bookman Old Style"/>
              </a:rPr>
              <a:t>Co-Guide : Mrs. Samruddhi Y</a:t>
            </a:r>
            <a:endParaRPr sz="1700">
              <a:latin typeface="Bookman Old Style"/>
              <a:ea typeface="Bookman Old Style"/>
              <a:cs typeface="Bookman Old Style"/>
              <a:sym typeface="Bookman Old Style"/>
            </a:endParaRPr>
          </a:p>
          <a:p>
            <a:pPr indent="0" lvl="0" marL="0" rtl="0" algn="l">
              <a:spcBef>
                <a:spcPts val="0"/>
              </a:spcBef>
              <a:spcAft>
                <a:spcPts val="0"/>
              </a:spcAft>
              <a:buNone/>
            </a:pPr>
            <a:r>
              <a:t/>
            </a:r>
            <a:endParaRPr sz="1700">
              <a:latin typeface="Bookman Old Style"/>
              <a:ea typeface="Bookman Old Style"/>
              <a:cs typeface="Bookman Old Style"/>
              <a:sym typeface="Bookman Old Sty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idx="1" type="body"/>
          </p:nvPr>
        </p:nvSpPr>
        <p:spPr>
          <a:xfrm>
            <a:off x="334800" y="753575"/>
            <a:ext cx="8474400" cy="4124100"/>
          </a:xfrm>
          <a:prstGeom prst="rect">
            <a:avLst/>
          </a:prstGeom>
        </p:spPr>
        <p:txBody>
          <a:bodyPr anchorCtr="0" anchor="t" bIns="91425" lIns="91425" spcFirstLastPara="1" rIns="91425" wrap="square" tIns="91425">
            <a:noAutofit/>
          </a:bodyPr>
          <a:lstStyle/>
          <a:p>
            <a:pPr indent="-314325" lvl="0" marL="457200" rtl="0" algn="just">
              <a:lnSpc>
                <a:spcPct val="150000"/>
              </a:lnSpc>
              <a:spcBef>
                <a:spcPts val="120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timestamp</a:t>
            </a:r>
            <a:r>
              <a:rPr lang="en" sz="1350">
                <a:solidFill>
                  <a:srgbClr val="000000"/>
                </a:solidFill>
                <a:latin typeface="Bookman Old Style"/>
                <a:ea typeface="Bookman Old Style"/>
                <a:cs typeface="Bookman Old Style"/>
                <a:sym typeface="Bookman Old Style"/>
              </a:rPr>
              <a:t>: exact time at which the data point was collected </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DesRoll</a:t>
            </a:r>
            <a:r>
              <a:rPr lang="en" sz="1350">
                <a:solidFill>
                  <a:srgbClr val="000000"/>
                </a:solidFill>
                <a:latin typeface="Bookman Old Style"/>
                <a:ea typeface="Bookman Old Style"/>
                <a:cs typeface="Bookman Old Style"/>
                <a:sym typeface="Bookman Old Style"/>
              </a:rPr>
              <a:t>: indicates the intended orientation around the longitudinal axis.</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Roll</a:t>
            </a:r>
            <a:r>
              <a:rPr lang="en" sz="1350">
                <a:solidFill>
                  <a:srgbClr val="000000"/>
                </a:solidFill>
                <a:latin typeface="Bookman Old Style"/>
                <a:ea typeface="Bookman Old Style"/>
                <a:cs typeface="Bookman Old Style"/>
                <a:sym typeface="Bookman Old Style"/>
              </a:rPr>
              <a:t>: indicates its current orientation around the longitudinal axis.</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DesPitch</a:t>
            </a:r>
            <a:r>
              <a:rPr lang="en" sz="1350">
                <a:solidFill>
                  <a:srgbClr val="000000"/>
                </a:solidFill>
                <a:latin typeface="Bookman Old Style"/>
                <a:ea typeface="Bookman Old Style"/>
                <a:cs typeface="Bookman Old Style"/>
                <a:sym typeface="Bookman Old Style"/>
              </a:rPr>
              <a:t>: indicates the intended orientation around the lateral axis of the UAV.</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Pitch</a:t>
            </a:r>
            <a:r>
              <a:rPr lang="en" sz="1350">
                <a:solidFill>
                  <a:srgbClr val="000000"/>
                </a:solidFill>
                <a:latin typeface="Bookman Old Style"/>
                <a:ea typeface="Bookman Old Style"/>
                <a:cs typeface="Bookman Old Style"/>
                <a:sym typeface="Bookman Old Style"/>
              </a:rPr>
              <a:t>: represents current orientation around the lateral axis.</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DesYaw</a:t>
            </a:r>
            <a:r>
              <a:rPr lang="en" sz="1350">
                <a:solidFill>
                  <a:srgbClr val="000000"/>
                </a:solidFill>
                <a:latin typeface="Bookman Old Style"/>
                <a:ea typeface="Bookman Old Style"/>
                <a:cs typeface="Bookman Old Style"/>
                <a:sym typeface="Bookman Old Style"/>
              </a:rPr>
              <a:t>: denotes the intended orientation around the vertical axis.</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Bookman Old Style"/>
              <a:buChar char="●"/>
            </a:pPr>
            <a:r>
              <a:rPr b="1" lang="en" sz="1350">
                <a:solidFill>
                  <a:srgbClr val="000000"/>
                </a:solidFill>
                <a:latin typeface="Bookman Old Style"/>
                <a:ea typeface="Bookman Old Style"/>
                <a:cs typeface="Bookman Old Style"/>
                <a:sym typeface="Bookman Old Style"/>
              </a:rPr>
              <a:t>Yaw</a:t>
            </a:r>
            <a:r>
              <a:rPr lang="en" sz="1350">
                <a:solidFill>
                  <a:srgbClr val="000000"/>
                </a:solidFill>
                <a:latin typeface="Bookman Old Style"/>
                <a:ea typeface="Bookman Old Style"/>
                <a:cs typeface="Bookman Old Style"/>
                <a:sym typeface="Bookman Old Style"/>
              </a:rPr>
              <a:t>: indicates current orientation around the vertical axis.</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ErrRP</a:t>
            </a:r>
            <a:r>
              <a:rPr lang="en" sz="1350">
                <a:solidFill>
                  <a:srgbClr val="000000"/>
                </a:solidFill>
                <a:latin typeface="Bookman Old Style"/>
                <a:ea typeface="Bookman Old Style"/>
                <a:cs typeface="Bookman Old Style"/>
                <a:sym typeface="Bookman Old Style"/>
              </a:rPr>
              <a:t>: indicates the difference between desired and actual orientations.</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ErrYaw</a:t>
            </a:r>
            <a:r>
              <a:rPr lang="en" sz="1350">
                <a:solidFill>
                  <a:srgbClr val="000000"/>
                </a:solidFill>
                <a:latin typeface="Bookman Old Style"/>
                <a:ea typeface="Bookman Old Style"/>
                <a:cs typeface="Bookman Old Style"/>
                <a:sym typeface="Bookman Old Style"/>
              </a:rPr>
              <a:t>: represents the deviation from the desired orientation.</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MagX, MagY, MagZ</a:t>
            </a:r>
            <a:r>
              <a:rPr lang="en" sz="1350">
                <a:solidFill>
                  <a:srgbClr val="000000"/>
                </a:solidFill>
                <a:latin typeface="Bookman Old Style"/>
                <a:ea typeface="Bookman Old Style"/>
                <a:cs typeface="Bookman Old Style"/>
                <a:sym typeface="Bookman Old Style"/>
              </a:rPr>
              <a:t>: helps assess the UAVs orientation and position.</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abGyrX, abGyrY, abGyrZ</a:t>
            </a:r>
            <a:r>
              <a:rPr lang="en" sz="1350">
                <a:solidFill>
                  <a:srgbClr val="000000"/>
                </a:solidFill>
                <a:latin typeface="Bookman Old Style"/>
                <a:ea typeface="Bookman Old Style"/>
                <a:cs typeface="Bookman Old Style"/>
                <a:sym typeface="Bookman Old Style"/>
              </a:rPr>
              <a:t>: indicates the UAVs rotational movement.</a:t>
            </a:r>
            <a:endParaRPr sz="1350">
              <a:solidFill>
                <a:srgbClr val="000000"/>
              </a:solidFill>
              <a:latin typeface="Bookman Old Style"/>
              <a:ea typeface="Bookman Old Style"/>
              <a:cs typeface="Bookman Old Style"/>
              <a:sym typeface="Bookman Old Style"/>
            </a:endParaRPr>
          </a:p>
          <a:p>
            <a:pPr indent="-314325" lvl="0" marL="457200" rtl="0" algn="just">
              <a:lnSpc>
                <a:spcPct val="150000"/>
              </a:lnSpc>
              <a:spcBef>
                <a:spcPts val="0"/>
              </a:spcBef>
              <a:spcAft>
                <a:spcPts val="0"/>
              </a:spcAft>
              <a:buClr>
                <a:srgbClr val="000000"/>
              </a:buClr>
              <a:buSzPts val="1350"/>
              <a:buFont typeface="Arial"/>
              <a:buChar char="●"/>
            </a:pPr>
            <a:r>
              <a:rPr b="1" lang="en" sz="1350">
                <a:solidFill>
                  <a:srgbClr val="000000"/>
                </a:solidFill>
                <a:latin typeface="Bookman Old Style"/>
                <a:ea typeface="Bookman Old Style"/>
                <a:cs typeface="Bookman Old Style"/>
                <a:sym typeface="Bookman Old Style"/>
              </a:rPr>
              <a:t>abAccX, abAccY, abAccZ</a:t>
            </a:r>
            <a:r>
              <a:rPr lang="en" sz="1350">
                <a:solidFill>
                  <a:srgbClr val="000000"/>
                </a:solidFill>
                <a:latin typeface="Bookman Old Style"/>
                <a:ea typeface="Bookman Old Style"/>
                <a:cs typeface="Bookman Old Style"/>
                <a:sym typeface="Bookman Old Style"/>
              </a:rPr>
              <a:t>: provides insights into the UAVs linear movement and forces acting on it.</a:t>
            </a:r>
            <a:endParaRPr sz="1350">
              <a:solidFill>
                <a:srgbClr val="000000"/>
              </a:solidFill>
              <a:latin typeface="Bookman Old Style"/>
              <a:ea typeface="Bookman Old Style"/>
              <a:cs typeface="Bookman Old Style"/>
              <a:sym typeface="Bookman Old Style"/>
            </a:endParaRPr>
          </a:p>
        </p:txBody>
      </p:sp>
      <p:sp>
        <p:nvSpPr>
          <p:cNvPr id="194" name="Google Shape;194;p22"/>
          <p:cNvSpPr txBox="1"/>
          <p:nvPr>
            <p:ph type="title"/>
          </p:nvPr>
        </p:nvSpPr>
        <p:spPr>
          <a:xfrm>
            <a:off x="505650" y="271825"/>
            <a:ext cx="7505700" cy="69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Dataset : Features</a:t>
            </a:r>
            <a:endParaRPr>
              <a:latin typeface="Bookman Old Style"/>
              <a:ea typeface="Bookman Old Style"/>
              <a:cs typeface="Bookman Old Style"/>
              <a:sym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676275" y="265375"/>
            <a:ext cx="7505700" cy="7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System Block Diagram</a:t>
            </a:r>
            <a:endParaRPr>
              <a:latin typeface="Bookman Old Style"/>
              <a:ea typeface="Bookman Old Style"/>
              <a:cs typeface="Bookman Old Style"/>
              <a:sym typeface="Bookman Old Style"/>
            </a:endParaRPr>
          </a:p>
        </p:txBody>
      </p:sp>
      <p:pic>
        <p:nvPicPr>
          <p:cNvPr id="200" name="Google Shape;200;p23"/>
          <p:cNvPicPr preferRelativeResize="0"/>
          <p:nvPr/>
        </p:nvPicPr>
        <p:blipFill>
          <a:blip r:embed="rId3">
            <a:alphaModFix/>
          </a:blip>
          <a:stretch>
            <a:fillRect/>
          </a:stretch>
        </p:blipFill>
        <p:spPr>
          <a:xfrm>
            <a:off x="2301075" y="900375"/>
            <a:ext cx="4020924" cy="38692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nvSpPr>
        <p:spPr>
          <a:xfrm>
            <a:off x="502100" y="347025"/>
            <a:ext cx="6966900" cy="12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Bookman Old Style"/>
                <a:ea typeface="Bookman Old Style"/>
                <a:cs typeface="Bookman Old Style"/>
                <a:sym typeface="Bookman Old Style"/>
              </a:rPr>
              <a:t>Causal </a:t>
            </a:r>
            <a:r>
              <a:rPr lang="en" sz="3000">
                <a:solidFill>
                  <a:schemeClr val="lt1"/>
                </a:solidFill>
                <a:latin typeface="Bookman Old Style"/>
                <a:ea typeface="Bookman Old Style"/>
                <a:cs typeface="Bookman Old Style"/>
                <a:sym typeface="Bookman Old Style"/>
              </a:rPr>
              <a:t>Convolutional</a:t>
            </a:r>
            <a:r>
              <a:rPr lang="en" sz="3000">
                <a:solidFill>
                  <a:schemeClr val="lt1"/>
                </a:solidFill>
                <a:latin typeface="Bookman Old Style"/>
                <a:ea typeface="Bookman Old Style"/>
                <a:cs typeface="Bookman Old Style"/>
                <a:sym typeface="Bookman Old Style"/>
              </a:rPr>
              <a:t> Layers with and without Dilation. </a:t>
            </a:r>
            <a:endParaRPr sz="3000">
              <a:solidFill>
                <a:schemeClr val="lt1"/>
              </a:solidFill>
              <a:latin typeface="Bookman Old Style"/>
              <a:ea typeface="Bookman Old Style"/>
              <a:cs typeface="Bookman Old Style"/>
              <a:sym typeface="Bookman Old Style"/>
            </a:endParaRPr>
          </a:p>
        </p:txBody>
      </p:sp>
      <p:pic>
        <p:nvPicPr>
          <p:cNvPr id="206" name="Google Shape;206;p24"/>
          <p:cNvPicPr preferRelativeResize="0"/>
          <p:nvPr/>
        </p:nvPicPr>
        <p:blipFill>
          <a:blip r:embed="rId3">
            <a:alphaModFix/>
          </a:blip>
          <a:stretch>
            <a:fillRect/>
          </a:stretch>
        </p:blipFill>
        <p:spPr>
          <a:xfrm>
            <a:off x="391450" y="1463100"/>
            <a:ext cx="4180562" cy="3257899"/>
          </a:xfrm>
          <a:prstGeom prst="rect">
            <a:avLst/>
          </a:prstGeom>
          <a:noFill/>
          <a:ln>
            <a:noFill/>
          </a:ln>
        </p:spPr>
      </p:pic>
      <p:pic>
        <p:nvPicPr>
          <p:cNvPr id="207" name="Google Shape;207;p24"/>
          <p:cNvPicPr preferRelativeResize="0"/>
          <p:nvPr/>
        </p:nvPicPr>
        <p:blipFill>
          <a:blip r:embed="rId4">
            <a:alphaModFix/>
          </a:blip>
          <a:stretch>
            <a:fillRect/>
          </a:stretch>
        </p:blipFill>
        <p:spPr>
          <a:xfrm>
            <a:off x="4572012" y="2015025"/>
            <a:ext cx="4267187" cy="225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390900" y="3201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Model : TCN with Attention</a:t>
            </a:r>
            <a:endParaRPr>
              <a:latin typeface="Bookman Old Style"/>
              <a:ea typeface="Bookman Old Style"/>
              <a:cs typeface="Bookman Old Style"/>
              <a:sym typeface="Bookman Old Style"/>
            </a:endParaRPr>
          </a:p>
        </p:txBody>
      </p:sp>
      <p:pic>
        <p:nvPicPr>
          <p:cNvPr id="213" name="Google Shape;213;p25"/>
          <p:cNvPicPr preferRelativeResize="0"/>
          <p:nvPr/>
        </p:nvPicPr>
        <p:blipFill>
          <a:blip r:embed="rId3">
            <a:alphaModFix/>
          </a:blip>
          <a:stretch>
            <a:fillRect/>
          </a:stretch>
        </p:blipFill>
        <p:spPr>
          <a:xfrm>
            <a:off x="289950" y="1170525"/>
            <a:ext cx="8767985" cy="3549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447388" y="3119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Result Analysis Table</a:t>
            </a:r>
            <a:endParaRPr>
              <a:latin typeface="Bookman Old Style"/>
              <a:ea typeface="Bookman Old Style"/>
              <a:cs typeface="Bookman Old Style"/>
              <a:sym typeface="Bookman Old Style"/>
            </a:endParaRPr>
          </a:p>
        </p:txBody>
      </p:sp>
      <p:graphicFrame>
        <p:nvGraphicFramePr>
          <p:cNvPr id="219" name="Google Shape;219;p26"/>
          <p:cNvGraphicFramePr/>
          <p:nvPr/>
        </p:nvGraphicFramePr>
        <p:xfrm>
          <a:off x="756950" y="1061375"/>
          <a:ext cx="3000000" cy="3000000"/>
        </p:xfrm>
        <a:graphic>
          <a:graphicData uri="http://schemas.openxmlformats.org/drawingml/2006/table">
            <a:tbl>
              <a:tblPr>
                <a:noFill/>
                <a:tableStyleId>{94CC317D-DBD0-4D75-9ADD-2B31402CEEF5}</a:tableStyleId>
              </a:tblPr>
              <a:tblGrid>
                <a:gridCol w="487700"/>
                <a:gridCol w="477750"/>
                <a:gridCol w="547425"/>
                <a:gridCol w="557375"/>
                <a:gridCol w="437950"/>
                <a:gridCol w="537475"/>
                <a:gridCol w="547425"/>
                <a:gridCol w="497650"/>
                <a:gridCol w="547425"/>
                <a:gridCol w="547425"/>
                <a:gridCol w="457850"/>
                <a:gridCol w="557375"/>
                <a:gridCol w="547425"/>
                <a:gridCol w="447900"/>
              </a:tblGrid>
              <a:tr h="277075">
                <a:tc>
                  <a:txBody>
                    <a:bodyPr/>
                    <a:lstStyle/>
                    <a:p>
                      <a:pPr indent="0" lvl="0" marL="0" rtl="0" algn="l">
                        <a:spcBef>
                          <a:spcPts val="0"/>
                        </a:spcBef>
                        <a:spcAft>
                          <a:spcPts val="0"/>
                        </a:spcAft>
                        <a:buNone/>
                      </a:pPr>
                      <a:r>
                        <a:t/>
                      </a:r>
                      <a:endParaRPr sz="1000">
                        <a:solidFill>
                          <a:srgbClr val="1B1C1D"/>
                        </a:solidFill>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1B1C1D"/>
                        </a:solidFill>
                      </a:endParaRPr>
                    </a:p>
                  </a:txBody>
                  <a:tcPr marT="63500" marB="63500" marR="63500" marL="63500">
                    <a:lnL cap="flat" cmpd="sng">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 GPS Data</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hMerge="1"/>
                <a:tc hMerge="1"/>
                <a:tc gridSpan="3">
                  <a:txBody>
                    <a:bodyPr/>
                    <a:lstStyle/>
                    <a:p>
                      <a:pPr indent="0" lvl="0" marL="0" rtl="0" algn="ctr">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IMU Data</a:t>
                      </a:r>
                      <a:endParaRPr sz="1000">
                        <a:solidFill>
                          <a:srgbClr val="1B1C1D"/>
                        </a:solidFill>
                      </a:endParaRPr>
                    </a:p>
                  </a:txBody>
                  <a:tcPr marT="63500" marB="63500" marR="63500" marL="63500">
                    <a:lnL cap="flat" cmpd="sng" w="6350">
                      <a:solidFill>
                        <a:srgbClr val="000000"/>
                      </a:solidFill>
                      <a:prstDash val="solid"/>
                      <a:round/>
                      <a:headEnd len="sm" w="sm" type="none"/>
                      <a:tailEnd len="sm" w="sm" type="none"/>
                    </a:lnL>
                    <a:lnB cap="flat" cmpd="sng" w="6350">
                      <a:solidFill>
                        <a:srgbClr val="000000"/>
                      </a:solidFill>
                      <a:prstDash val="solid"/>
                      <a:round/>
                      <a:headEnd len="sm" w="sm" type="none"/>
                      <a:tailEnd len="sm" w="sm" type="none"/>
                    </a:lnB>
                  </a:tcPr>
                </a:tc>
                <a:tc hMerge="1"/>
                <a:tc hMerge="1"/>
                <a:tc gridSpan="3">
                  <a:txBody>
                    <a:bodyPr/>
                    <a:lstStyle/>
                    <a:p>
                      <a:pPr indent="0" lvl="0" marL="0" rtl="0" algn="ctr">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RATE Data</a:t>
                      </a:r>
                      <a:endParaRPr sz="1000">
                        <a:solidFill>
                          <a:srgbClr val="1B1C1D"/>
                        </a:solidFill>
                      </a:endParaRPr>
                    </a:p>
                  </a:txBody>
                  <a:tcPr marT="63500" marB="63500" marR="63500" marL="63500">
                    <a:lnB cap="flat" cmpd="sng" w="6350">
                      <a:solidFill>
                        <a:srgbClr val="000000"/>
                      </a:solidFill>
                      <a:prstDash val="solid"/>
                      <a:round/>
                      <a:headEnd len="sm" w="sm" type="none"/>
                      <a:tailEnd len="sm" w="sm" type="none"/>
                    </a:lnB>
                  </a:tcPr>
                </a:tc>
                <a:tc hMerge="1"/>
                <a:tc hMerge="1"/>
                <a:tc gridSpan="3">
                  <a:txBody>
                    <a:bodyPr/>
                    <a:lstStyle/>
                    <a:p>
                      <a:pPr indent="0" lvl="0" marL="0" rtl="0" algn="ctr">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VIBE Data</a:t>
                      </a:r>
                      <a:endParaRPr sz="1000">
                        <a:solidFill>
                          <a:srgbClr val="1B1C1D"/>
                        </a:solidFill>
                      </a:endParaRPr>
                    </a:p>
                  </a:txBody>
                  <a:tcPr marT="63500" marB="63500" marR="63500" marL="63500">
                    <a:lnB cap="flat" cmpd="sng" w="6350">
                      <a:solidFill>
                        <a:srgbClr val="000000"/>
                      </a:solidFill>
                      <a:prstDash val="solid"/>
                      <a:round/>
                      <a:headEnd len="sm" w="sm" type="none"/>
                      <a:tailEnd len="sm" w="sm" type="none"/>
                    </a:lnB>
                  </a:tcPr>
                </a:tc>
                <a:tc hMerge="1"/>
                <a:tc hMerge="1"/>
              </a:tr>
              <a:tr h="267625">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Model</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Label</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F1 Score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Accuracy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Recall</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F1 Score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Accuracy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Recall</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F1 Score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Accuracy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Recall</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F1 Score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Accuracy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Recall</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T cap="flat" cmpd="sng" w="6350">
                      <a:solidFill>
                        <a:srgbClr val="000000"/>
                      </a:solidFill>
                      <a:prstDash val="solid"/>
                      <a:round/>
                      <a:headEnd len="sm" w="sm" type="none"/>
                      <a:tailEnd len="sm" w="sm" type="none"/>
                    </a:lnT>
                  </a:tcPr>
                </a:tc>
              </a:tr>
              <a:tr h="267625">
                <a:tc rowSpan="5">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CNN</a:t>
                      </a:r>
                      <a:endParaRPr sz="800">
                        <a:solidFill>
                          <a:srgbClr val="1B1C1D"/>
                        </a:solidFill>
                        <a:latin typeface="Times New Roman"/>
                        <a:ea typeface="Times New Roman"/>
                        <a:cs typeface="Times New Roman"/>
                        <a:sym typeface="Times New Roman"/>
                      </a:endParaRPr>
                    </a:p>
                  </a:txBody>
                  <a:tcPr marT="63500" marB="63500" marR="63500" marL="63500">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Normal</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T cap="flat" cmpd="sng" w="6350">
                      <a:solidFill>
                        <a:srgbClr val="000000"/>
                      </a:solidFill>
                      <a:prstDash val="solid"/>
                      <a:round/>
                      <a:headEnd len="sm" w="sm" type="none"/>
                      <a:tailEnd len="sm" w="sm" type="none"/>
                    </a:lnT>
                  </a:tcPr>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0.8881</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b="1" lang="en" sz="800">
                          <a:solidFill>
                            <a:srgbClr val="1F1F1F"/>
                          </a:solidFill>
                          <a:highlight>
                            <a:srgbClr val="FFFFFF"/>
                          </a:highlight>
                          <a:latin typeface="Times New Roman"/>
                          <a:ea typeface="Times New Roman"/>
                          <a:cs typeface="Times New Roman"/>
                          <a:sym typeface="Times New Roman"/>
                        </a:rPr>
                        <a:t>0.8846</a:t>
                      </a:r>
                      <a:endParaRPr b="1"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0.8916</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0.7552</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0.7325</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0.7793</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0.7506</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0.7186</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0.7854</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0.7158</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0.6010</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0.8849</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r>
              <a:tr h="267625">
                <a:tc vMerge="1"/>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 GPS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0.9587</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0.9632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0.9544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0.6271</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b="1" lang="en" sz="800">
                          <a:solidFill>
                            <a:srgbClr val="1F1F1F"/>
                          </a:solidFill>
                          <a:highlight>
                            <a:srgbClr val="FFFFFF"/>
                          </a:highlight>
                          <a:latin typeface="Times New Roman"/>
                          <a:ea typeface="Times New Roman"/>
                          <a:cs typeface="Times New Roman"/>
                          <a:sym typeface="Times New Roman"/>
                        </a:rPr>
                        <a:t>0.7551</a:t>
                      </a:r>
                      <a:endParaRPr b="1"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0.5363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0.6459</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0.7560</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0.5639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0.4796</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0.6666</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0.3746</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r>
              <a:tr h="267625">
                <a:tc vMerge="1"/>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 Acc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0.8436</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0.8792</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0.8108</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0.8360</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0.8364</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0.8355</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 0.8240</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0.8687</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0.7837</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0.0000</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0.0000</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0.0000</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r>
              <a:tr h="267625">
                <a:tc vMerge="1"/>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Engine</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0.6269</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0.6802</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0.5813</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0.6790</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0.5516</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0.8829</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 0.9182</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0.9207</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0.9157</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0.8919</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0.9512</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0.8395</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r>
              <a:tr h="267625">
                <a:tc vMerge="1"/>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RC</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0.7939</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0.7470</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0.8471</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0.6510</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0.7395</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0.5814</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0.6959</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b="1" lang="en" sz="800">
                          <a:solidFill>
                            <a:srgbClr val="1F1F1F"/>
                          </a:solidFill>
                          <a:highlight>
                            <a:srgbClr val="FFFFFF"/>
                          </a:highlight>
                          <a:latin typeface="Times New Roman"/>
                          <a:ea typeface="Times New Roman"/>
                          <a:cs typeface="Times New Roman"/>
                          <a:sym typeface="Times New Roman"/>
                        </a:rPr>
                        <a:t>0.6761</a:t>
                      </a:r>
                      <a:endParaRPr b="1"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0.7169</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0.3177</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0.5622</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0.2214</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r>
              <a:tr h="277075">
                <a:tc>
                  <a:txBody>
                    <a:bodyPr/>
                    <a:lstStyle/>
                    <a:p>
                      <a:pPr indent="0" lvl="0" marL="0" rtl="0" algn="l">
                        <a:spcBef>
                          <a:spcPts val="0"/>
                        </a:spcBef>
                        <a:spcAft>
                          <a:spcPts val="0"/>
                        </a:spcAft>
                        <a:buNone/>
                      </a:pPr>
                      <a:r>
                        <a:t/>
                      </a:r>
                      <a:endParaRPr sz="1000">
                        <a:solidFill>
                          <a:srgbClr val="1B1C1D"/>
                        </a:solidFill>
                      </a:endParaRPr>
                    </a:p>
                  </a:txBody>
                  <a:tcPr marT="63500" marB="63500" marR="63500" marL="63500">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lnR cap="flat" cmpd="sng">
                      <a:solidFill>
                        <a:srgbClr val="000000"/>
                      </a:solidFill>
                      <a:prstDash val="solid"/>
                      <a:round/>
                      <a:headEnd len="sm" w="sm" type="none"/>
                      <a:tailEnd len="sm" w="sm" type="none"/>
                    </a:lnR>
                  </a:tcPr>
                </a:tc>
                <a:tc>
                  <a:txBody>
                    <a:bodyPr/>
                    <a:lstStyle/>
                    <a:p>
                      <a:pPr indent="0" lvl="0" marL="0" rtl="0" algn="l">
                        <a:lnSpc>
                          <a:spcPct val="115000"/>
                        </a:lnSpc>
                        <a:spcBef>
                          <a:spcPts val="0"/>
                        </a:spcBef>
                        <a:spcAft>
                          <a:spcPts val="0"/>
                        </a:spcAft>
                        <a:buNone/>
                      </a:pPr>
                      <a:r>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lnL cap="flat" cmpd="sng">
                      <a:solidFill>
                        <a:srgbClr val="000000"/>
                      </a:solidFill>
                      <a:prstDash val="solid"/>
                      <a:round/>
                      <a:headEnd len="sm" w="sm" type="none"/>
                      <a:tailEnd len="sm" w="sm" type="none"/>
                    </a:lnL>
                  </a:tcPr>
                </a:tc>
              </a:tr>
              <a:tr h="267625">
                <a:tc rowSpan="5">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TCN-A</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Normal</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0.9840</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800">
                          <a:solidFill>
                            <a:srgbClr val="1B1C1D"/>
                          </a:solidFill>
                          <a:latin typeface="Times New Roman"/>
                          <a:ea typeface="Times New Roman"/>
                          <a:cs typeface="Times New Roman"/>
                          <a:sym typeface="Times New Roman"/>
                        </a:rPr>
                        <a:t>0.9847</a:t>
                      </a:r>
                      <a:endParaRPr b="1"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0.9828</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0.9526</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0.9649</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0.9516</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0.9483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0.9635</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0.9291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0.7515</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0.9133</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0.9407</a:t>
                      </a:r>
                      <a:endParaRPr sz="800">
                        <a:solidFill>
                          <a:srgbClr val="1B1C1D"/>
                        </a:solidFill>
                        <a:latin typeface="Times New Roman"/>
                        <a:ea typeface="Times New Roman"/>
                        <a:cs typeface="Times New Roman"/>
                        <a:sym typeface="Times New Roman"/>
                      </a:endParaRPr>
                    </a:p>
                  </a:txBody>
                  <a:tcPr marT="63500" marB="63500" marR="63500" marL="63500"/>
                </a:tc>
              </a:tr>
              <a:tr h="267625">
                <a:tc vMerge="1"/>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 GPS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0.9868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0.9872</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1.0000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0.9870</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800">
                          <a:solidFill>
                            <a:srgbClr val="1B1C1D"/>
                          </a:solidFill>
                          <a:latin typeface="Times New Roman"/>
                          <a:ea typeface="Times New Roman"/>
                          <a:cs typeface="Times New Roman"/>
                          <a:sym typeface="Times New Roman"/>
                        </a:rPr>
                        <a:t>0.9787</a:t>
                      </a:r>
                      <a:endParaRPr b="1"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0.9870</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0.9117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0.9682</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1.0000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0.8241</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0.8410</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0.8599</a:t>
                      </a:r>
                      <a:endParaRPr sz="800">
                        <a:solidFill>
                          <a:srgbClr val="1B1C1D"/>
                        </a:solidFill>
                        <a:latin typeface="Times New Roman"/>
                        <a:ea typeface="Times New Roman"/>
                        <a:cs typeface="Times New Roman"/>
                        <a:sym typeface="Times New Roman"/>
                      </a:endParaRPr>
                    </a:p>
                  </a:txBody>
                  <a:tcPr marT="63500" marB="63500" marR="63500" marL="63500"/>
                </a:tc>
              </a:tr>
              <a:tr h="267625">
                <a:tc vMerge="1"/>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 Acc  </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0.9787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0.9789</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0.9718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0.9347</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0.9490</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0.9437</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0.9744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0.9677</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0.9611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0.0000</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0.2119</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0.0000</a:t>
                      </a:r>
                      <a:endParaRPr sz="800">
                        <a:solidFill>
                          <a:srgbClr val="1B1C1D"/>
                        </a:solidFill>
                        <a:latin typeface="Times New Roman"/>
                        <a:ea typeface="Times New Roman"/>
                        <a:cs typeface="Times New Roman"/>
                        <a:sym typeface="Times New Roman"/>
                      </a:endParaRPr>
                    </a:p>
                  </a:txBody>
                  <a:tcPr marT="63500" marB="63500" marR="63500" marL="63500"/>
                </a:tc>
              </a:tr>
              <a:tr h="267625">
                <a:tc vMerge="1"/>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Engine</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0.9790</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0.9707</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0.9722</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0.9825</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0.9516</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0.9825</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0.9697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0.9498</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0.9536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0.2952</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0.2243</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0.1732</a:t>
                      </a:r>
                      <a:endParaRPr sz="800">
                        <a:solidFill>
                          <a:srgbClr val="1B1C1D"/>
                        </a:solidFill>
                        <a:latin typeface="Times New Roman"/>
                        <a:ea typeface="Times New Roman"/>
                        <a:cs typeface="Times New Roman"/>
                        <a:sym typeface="Times New Roman"/>
                      </a:endParaRPr>
                    </a:p>
                  </a:txBody>
                  <a:tcPr marT="63500" marB="63500" marR="63500" marL="63500"/>
                </a:tc>
              </a:tr>
              <a:tr h="267625">
                <a:tc vMerge="1"/>
                <a:tc>
                  <a:txBody>
                    <a:bodyPr/>
                    <a:lstStyle/>
                    <a:p>
                      <a:pPr indent="0" lvl="0" marL="0" rtl="0" algn="l">
                        <a:lnSpc>
                          <a:spcPct val="115000"/>
                        </a:lnSpc>
                        <a:spcBef>
                          <a:spcPts val="0"/>
                        </a:spcBef>
                        <a:spcAft>
                          <a:spcPts val="0"/>
                        </a:spcAft>
                        <a:buNone/>
                      </a:pPr>
                      <a:r>
                        <a:rPr lang="en" sz="800">
                          <a:solidFill>
                            <a:srgbClr val="1F1F1F"/>
                          </a:solidFill>
                          <a:highlight>
                            <a:srgbClr val="FFFFFF"/>
                          </a:highlight>
                          <a:latin typeface="Times New Roman"/>
                          <a:ea typeface="Times New Roman"/>
                          <a:cs typeface="Times New Roman"/>
                          <a:sym typeface="Times New Roman"/>
                        </a:rPr>
                        <a:t>RC</a:t>
                      </a:r>
                      <a:endParaRPr sz="800">
                        <a:solidFill>
                          <a:srgbClr val="1F1F1F"/>
                        </a:solidFill>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0.9962</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0.9915</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0.9924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0.9451</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0.9736</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0.9451</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0.9835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800">
                          <a:solidFill>
                            <a:srgbClr val="1B1C1D"/>
                          </a:solidFill>
                          <a:latin typeface="Times New Roman"/>
                          <a:ea typeface="Times New Roman"/>
                          <a:cs typeface="Times New Roman"/>
                          <a:sym typeface="Times New Roman"/>
                        </a:rPr>
                        <a:t>0.9869</a:t>
                      </a:r>
                      <a:endParaRPr b="1"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0.9746    </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0.9474</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0.5816</a:t>
                      </a:r>
                      <a:endParaRPr sz="800">
                        <a:solidFill>
                          <a:srgbClr val="1B1C1D"/>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800">
                          <a:solidFill>
                            <a:srgbClr val="1B1C1D"/>
                          </a:solidFill>
                          <a:latin typeface="Times New Roman"/>
                          <a:ea typeface="Times New Roman"/>
                          <a:cs typeface="Times New Roman"/>
                          <a:sym typeface="Times New Roman"/>
                        </a:rPr>
                        <a:t>0.9032</a:t>
                      </a:r>
                      <a:endParaRPr sz="800">
                        <a:solidFill>
                          <a:srgbClr val="1B1C1D"/>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438150" y="352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Explainable Artificial Intelligence(XAI)</a:t>
            </a:r>
            <a:endParaRPr>
              <a:latin typeface="Bookman Old Style"/>
              <a:ea typeface="Bookman Old Style"/>
              <a:cs typeface="Bookman Old Style"/>
              <a:sym typeface="Bookman Old Style"/>
            </a:endParaRPr>
          </a:p>
        </p:txBody>
      </p:sp>
      <p:pic>
        <p:nvPicPr>
          <p:cNvPr id="225" name="Google Shape;225;p27"/>
          <p:cNvPicPr preferRelativeResize="0"/>
          <p:nvPr/>
        </p:nvPicPr>
        <p:blipFill>
          <a:blip r:embed="rId3">
            <a:alphaModFix/>
          </a:blip>
          <a:stretch>
            <a:fillRect/>
          </a:stretch>
        </p:blipFill>
        <p:spPr>
          <a:xfrm>
            <a:off x="5514175" y="2626700"/>
            <a:ext cx="3367250" cy="2046075"/>
          </a:xfrm>
          <a:prstGeom prst="rect">
            <a:avLst/>
          </a:prstGeom>
          <a:noFill/>
          <a:ln>
            <a:noFill/>
          </a:ln>
        </p:spPr>
      </p:pic>
      <p:sp>
        <p:nvSpPr>
          <p:cNvPr id="226" name="Google Shape;226;p27"/>
          <p:cNvSpPr txBox="1"/>
          <p:nvPr>
            <p:ph idx="1" type="body"/>
          </p:nvPr>
        </p:nvSpPr>
        <p:spPr>
          <a:xfrm>
            <a:off x="438150" y="977675"/>
            <a:ext cx="8037300" cy="3695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latin typeface="Bookman Old Style"/>
                <a:ea typeface="Bookman Old Style"/>
                <a:cs typeface="Bookman Old Style"/>
                <a:sym typeface="Bookman Old Style"/>
              </a:rPr>
              <a:t>Explainable AI (XAI) refers to techniques and methods that help humans understand and </a:t>
            </a:r>
            <a:r>
              <a:rPr b="1" lang="en" sz="1500">
                <a:latin typeface="Bookman Old Style"/>
                <a:ea typeface="Bookman Old Style"/>
                <a:cs typeface="Bookman Old Style"/>
                <a:sym typeface="Bookman Old Style"/>
              </a:rPr>
              <a:t>interpret the predictions made by machine learning models</a:t>
            </a:r>
            <a:r>
              <a:rPr lang="en" sz="1500">
                <a:latin typeface="Bookman Old Style"/>
                <a:ea typeface="Bookman Old Style"/>
                <a:cs typeface="Bookman Old Style"/>
                <a:sym typeface="Bookman Old Style"/>
              </a:rPr>
              <a:t>. As AI systems become increasingly complex, understanding how they arrive at decisions is crucial for trust, accountability, and fairness.</a:t>
            </a:r>
            <a:endParaRPr sz="1500">
              <a:latin typeface="Bookman Old Style"/>
              <a:ea typeface="Bookman Old Style"/>
              <a:cs typeface="Bookman Old Style"/>
              <a:sym typeface="Bookman Old Style"/>
            </a:endParaRPr>
          </a:p>
          <a:p>
            <a:pPr indent="0" lvl="0" marL="0" rtl="0" algn="just">
              <a:spcBef>
                <a:spcPts val="1200"/>
              </a:spcBef>
              <a:spcAft>
                <a:spcPts val="0"/>
              </a:spcAft>
              <a:buNone/>
            </a:pPr>
            <a:r>
              <a:rPr lang="en" sz="1500">
                <a:latin typeface="Bookman Old Style"/>
                <a:ea typeface="Bookman Old Style"/>
                <a:cs typeface="Bookman Old Style"/>
                <a:sym typeface="Bookman Old Style"/>
              </a:rPr>
              <a:t>The primary goal of XAI is to shed light on the "black box" nature of many complex AI models, particularly deep learning, by providing insights into how they arrive at their decisions.</a:t>
            </a:r>
            <a:endParaRPr sz="1500">
              <a:latin typeface="Bookman Old Style"/>
              <a:ea typeface="Bookman Old Style"/>
              <a:cs typeface="Bookman Old Style"/>
              <a:sym typeface="Bookman Old Style"/>
            </a:endParaRPr>
          </a:p>
          <a:p>
            <a:pPr indent="0" lvl="0" marL="0" rtl="0" algn="just">
              <a:spcBef>
                <a:spcPts val="1200"/>
              </a:spcBef>
              <a:spcAft>
                <a:spcPts val="0"/>
              </a:spcAft>
              <a:buNone/>
            </a:pPr>
            <a:r>
              <a:rPr b="1" lang="en" sz="1500">
                <a:solidFill>
                  <a:srgbClr val="000000"/>
                </a:solidFill>
                <a:latin typeface="Bookman Old Style"/>
                <a:ea typeface="Bookman Old Style"/>
                <a:cs typeface="Bookman Old Style"/>
                <a:sym typeface="Bookman Old Style"/>
              </a:rPr>
              <a:t>Why Do We Need XAI?</a:t>
            </a:r>
            <a:endParaRPr b="1" sz="1500">
              <a:solidFill>
                <a:srgbClr val="000000"/>
              </a:solidFill>
              <a:latin typeface="Bookman Old Style"/>
              <a:ea typeface="Bookman Old Style"/>
              <a:cs typeface="Bookman Old Style"/>
              <a:sym typeface="Bookman Old Style"/>
            </a:endParaRPr>
          </a:p>
          <a:p>
            <a:pPr indent="-323850" lvl="0" marL="914400" rtl="0" algn="just">
              <a:spcBef>
                <a:spcPts val="1200"/>
              </a:spcBef>
              <a:spcAft>
                <a:spcPts val="0"/>
              </a:spcAft>
              <a:buClr>
                <a:srgbClr val="000000"/>
              </a:buClr>
              <a:buSzPts val="1500"/>
              <a:buFont typeface="Bookman Old Style"/>
              <a:buChar char="●"/>
            </a:pPr>
            <a:r>
              <a:rPr lang="en" sz="1500">
                <a:solidFill>
                  <a:srgbClr val="000000"/>
                </a:solidFill>
                <a:latin typeface="Bookman Old Style"/>
                <a:ea typeface="Bookman Old Style"/>
                <a:cs typeface="Bookman Old Style"/>
                <a:sym typeface="Bookman Old Style"/>
              </a:rPr>
              <a:t>Trust and Transparency</a:t>
            </a:r>
            <a:endParaRPr sz="1500">
              <a:solidFill>
                <a:srgbClr val="000000"/>
              </a:solidFill>
              <a:latin typeface="Bookman Old Style"/>
              <a:ea typeface="Bookman Old Style"/>
              <a:cs typeface="Bookman Old Style"/>
              <a:sym typeface="Bookman Old Style"/>
            </a:endParaRPr>
          </a:p>
          <a:p>
            <a:pPr indent="-323850" lvl="0" marL="914400" rtl="0" algn="just">
              <a:spcBef>
                <a:spcPts val="0"/>
              </a:spcBef>
              <a:spcAft>
                <a:spcPts val="0"/>
              </a:spcAft>
              <a:buClr>
                <a:srgbClr val="000000"/>
              </a:buClr>
              <a:buSzPts val="1500"/>
              <a:buFont typeface="Bookman Old Style"/>
              <a:buChar char="●"/>
            </a:pPr>
            <a:r>
              <a:rPr lang="en" sz="1500">
                <a:solidFill>
                  <a:srgbClr val="000000"/>
                </a:solidFill>
                <a:latin typeface="Bookman Old Style"/>
                <a:ea typeface="Bookman Old Style"/>
                <a:cs typeface="Bookman Old Style"/>
                <a:sym typeface="Bookman Old Style"/>
              </a:rPr>
              <a:t>User Adoption</a:t>
            </a:r>
            <a:endParaRPr sz="1500">
              <a:latin typeface="Bookman Old Style"/>
              <a:ea typeface="Bookman Old Style"/>
              <a:cs typeface="Bookman Old Style"/>
              <a:sym typeface="Bookman Old Style"/>
            </a:endParaRPr>
          </a:p>
          <a:p>
            <a:pPr indent="-323850" lvl="0" marL="914400" rtl="0" algn="just">
              <a:spcBef>
                <a:spcPts val="0"/>
              </a:spcBef>
              <a:spcAft>
                <a:spcPts val="0"/>
              </a:spcAft>
              <a:buClr>
                <a:srgbClr val="000000"/>
              </a:buClr>
              <a:buSzPts val="1500"/>
              <a:buFont typeface="Bookman Old Style"/>
              <a:buChar char="●"/>
            </a:pPr>
            <a:r>
              <a:rPr lang="en" sz="1500">
                <a:solidFill>
                  <a:srgbClr val="000000"/>
                </a:solidFill>
                <a:latin typeface="Bookman Old Style"/>
                <a:ea typeface="Bookman Old Style"/>
                <a:cs typeface="Bookman Old Style"/>
                <a:sym typeface="Bookman Old Style"/>
              </a:rPr>
              <a:t>Bias and Fairness</a:t>
            </a:r>
            <a:endParaRPr sz="1500">
              <a:solidFill>
                <a:srgbClr val="000000"/>
              </a:solidFill>
              <a:latin typeface="Bookman Old Style"/>
              <a:ea typeface="Bookman Old Style"/>
              <a:cs typeface="Bookman Old Style"/>
              <a:sym typeface="Bookman Old Style"/>
            </a:endParaRPr>
          </a:p>
          <a:p>
            <a:pPr indent="-323850" lvl="0" marL="914400" rtl="0" algn="just">
              <a:spcBef>
                <a:spcPts val="0"/>
              </a:spcBef>
              <a:spcAft>
                <a:spcPts val="0"/>
              </a:spcAft>
              <a:buClr>
                <a:srgbClr val="000000"/>
              </a:buClr>
              <a:buSzPts val="1500"/>
              <a:buFont typeface="Bookman Old Style"/>
              <a:buChar char="●"/>
            </a:pPr>
            <a:r>
              <a:rPr lang="en" sz="1500">
                <a:solidFill>
                  <a:srgbClr val="000000"/>
                </a:solidFill>
                <a:latin typeface="Bookman Old Style"/>
                <a:ea typeface="Bookman Old Style"/>
                <a:cs typeface="Bookman Old Style"/>
                <a:sym typeface="Bookman Old Style"/>
              </a:rPr>
              <a:t>Debugging and Model Improvement</a:t>
            </a:r>
            <a:endParaRPr sz="1500">
              <a:latin typeface="Bookman Old Style"/>
              <a:ea typeface="Bookman Old Style"/>
              <a:cs typeface="Bookman Old Style"/>
              <a:sym typeface="Bookman Old Sty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438150" y="352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SHapely Additive exPlainations</a:t>
            </a:r>
            <a:r>
              <a:rPr lang="en">
                <a:latin typeface="Bookman Old Style"/>
                <a:ea typeface="Bookman Old Style"/>
                <a:cs typeface="Bookman Old Style"/>
                <a:sym typeface="Bookman Old Style"/>
              </a:rPr>
              <a:t>(SHaP)</a:t>
            </a:r>
            <a:endParaRPr>
              <a:latin typeface="Bookman Old Style"/>
              <a:ea typeface="Bookman Old Style"/>
              <a:cs typeface="Bookman Old Style"/>
              <a:sym typeface="Bookman Old Style"/>
            </a:endParaRPr>
          </a:p>
        </p:txBody>
      </p:sp>
      <p:sp>
        <p:nvSpPr>
          <p:cNvPr id="232" name="Google Shape;232;p28"/>
          <p:cNvSpPr txBox="1"/>
          <p:nvPr/>
        </p:nvSpPr>
        <p:spPr>
          <a:xfrm>
            <a:off x="575925" y="1085400"/>
            <a:ext cx="7981800" cy="36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Bookman Old Style"/>
                <a:ea typeface="Bookman Old Style"/>
                <a:cs typeface="Bookman Old Style"/>
                <a:sym typeface="Bookman Old Style"/>
              </a:rPr>
              <a:t>SHAP ,it is a </a:t>
            </a:r>
            <a:r>
              <a:rPr b="1" lang="en" sz="1500">
                <a:solidFill>
                  <a:schemeClr val="dk2"/>
                </a:solidFill>
                <a:latin typeface="Bookman Old Style"/>
                <a:ea typeface="Bookman Old Style"/>
                <a:cs typeface="Bookman Old Style"/>
                <a:sym typeface="Bookman Old Style"/>
              </a:rPr>
              <a:t>Model Agnostic Method</a:t>
            </a:r>
            <a:r>
              <a:rPr lang="en" sz="1500">
                <a:solidFill>
                  <a:schemeClr val="dk2"/>
                </a:solidFill>
                <a:latin typeface="Bookman Old Style"/>
                <a:ea typeface="Bookman Old Style"/>
                <a:cs typeface="Bookman Old Style"/>
                <a:sym typeface="Bookman Old Style"/>
              </a:rPr>
              <a:t> of XAI, uses game theory to assign each feature an importance value (</a:t>
            </a:r>
            <a:r>
              <a:rPr b="1" lang="en" sz="1500">
                <a:solidFill>
                  <a:schemeClr val="dk2"/>
                </a:solidFill>
                <a:latin typeface="Bookman Old Style"/>
                <a:ea typeface="Bookman Old Style"/>
                <a:cs typeface="Bookman Old Style"/>
                <a:sym typeface="Bookman Old Style"/>
              </a:rPr>
              <a:t>Shapely Values</a:t>
            </a:r>
            <a:r>
              <a:rPr lang="en" sz="1500">
                <a:solidFill>
                  <a:schemeClr val="dk2"/>
                </a:solidFill>
                <a:latin typeface="Bookman Old Style"/>
                <a:ea typeface="Bookman Old Style"/>
                <a:cs typeface="Bookman Old Style"/>
                <a:sym typeface="Bookman Old Style"/>
              </a:rPr>
              <a:t>) for a particular prediction, considering its contribution across all possible feature combinations. </a:t>
            </a:r>
            <a:endParaRPr sz="1500">
              <a:solidFill>
                <a:schemeClr val="dk2"/>
              </a:solidFill>
              <a:latin typeface="Bookman Old Style"/>
              <a:ea typeface="Bookman Old Style"/>
              <a:cs typeface="Bookman Old Style"/>
              <a:sym typeface="Bookman Old Style"/>
            </a:endParaRPr>
          </a:p>
          <a:p>
            <a:pPr indent="0" lvl="0" marL="0" rtl="0" algn="l">
              <a:spcBef>
                <a:spcPts val="0"/>
              </a:spcBef>
              <a:spcAft>
                <a:spcPts val="0"/>
              </a:spcAft>
              <a:buNone/>
            </a:pPr>
            <a:r>
              <a:rPr lang="en" sz="1500">
                <a:solidFill>
                  <a:schemeClr val="dk2"/>
                </a:solidFill>
                <a:latin typeface="Bookman Old Style"/>
                <a:ea typeface="Bookman Old Style"/>
                <a:cs typeface="Bookman Old Style"/>
                <a:sym typeface="Bookman Old Style"/>
              </a:rPr>
              <a:t>It provides both local and global explanations.</a:t>
            </a:r>
            <a:endParaRPr sz="1500">
              <a:solidFill>
                <a:schemeClr val="dk2"/>
              </a:solidFill>
              <a:latin typeface="Bookman Old Style"/>
              <a:ea typeface="Bookman Old Style"/>
              <a:cs typeface="Bookman Old Style"/>
              <a:sym typeface="Bookman Old Style"/>
            </a:endParaRPr>
          </a:p>
          <a:p>
            <a:pPr indent="0" lvl="0" marL="0" rtl="0" algn="l">
              <a:spcBef>
                <a:spcPts val="0"/>
              </a:spcBef>
              <a:spcAft>
                <a:spcPts val="0"/>
              </a:spcAft>
              <a:buNone/>
            </a:pPr>
            <a:r>
              <a:rPr lang="en" sz="1500">
                <a:solidFill>
                  <a:schemeClr val="dk2"/>
                </a:solidFill>
                <a:latin typeface="Bookman Old Style"/>
                <a:ea typeface="Bookman Old Style"/>
                <a:cs typeface="Bookman Old Style"/>
                <a:sym typeface="Bookman Old Style"/>
              </a:rPr>
              <a:t>The contribution can be positive (pushing the prediction higher) or negative (pushing it lower).</a:t>
            </a:r>
            <a:endParaRPr sz="1500">
              <a:solidFill>
                <a:schemeClr val="dk2"/>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500">
              <a:solidFill>
                <a:schemeClr val="dk2"/>
              </a:solidFill>
              <a:latin typeface="Bookman Old Style"/>
              <a:ea typeface="Bookman Old Style"/>
              <a:cs typeface="Bookman Old Style"/>
              <a:sym typeface="Bookman Old Style"/>
            </a:endParaRPr>
          </a:p>
          <a:p>
            <a:pPr indent="0" lvl="0" marL="0" rtl="0" algn="l">
              <a:spcBef>
                <a:spcPts val="0"/>
              </a:spcBef>
              <a:spcAft>
                <a:spcPts val="0"/>
              </a:spcAft>
              <a:buNone/>
            </a:pPr>
            <a:r>
              <a:rPr lang="en" sz="1500">
                <a:solidFill>
                  <a:schemeClr val="dk2"/>
                </a:solidFill>
                <a:latin typeface="Bookman Old Style"/>
                <a:ea typeface="Bookman Old Style"/>
                <a:cs typeface="Bookman Old Style"/>
                <a:sym typeface="Bookman Old Style"/>
              </a:rPr>
              <a:t>There are various types of SHaP explainer which can be implemented according to model on which it has to be implement:</a:t>
            </a:r>
            <a:endParaRPr sz="1500">
              <a:solidFill>
                <a:schemeClr val="dk2"/>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b="1" sz="1500">
              <a:solidFill>
                <a:schemeClr val="dk2"/>
              </a:solidFill>
              <a:latin typeface="Bookman Old Style"/>
              <a:ea typeface="Bookman Old Style"/>
              <a:cs typeface="Bookman Old Style"/>
              <a:sym typeface="Bookman Old Style"/>
            </a:endParaRPr>
          </a:p>
          <a:p>
            <a:pPr indent="0" lvl="0" marL="0" rtl="0" algn="l">
              <a:spcBef>
                <a:spcPts val="0"/>
              </a:spcBef>
              <a:spcAft>
                <a:spcPts val="0"/>
              </a:spcAft>
              <a:buNone/>
            </a:pPr>
            <a:r>
              <a:rPr b="1" lang="en" sz="1500">
                <a:solidFill>
                  <a:schemeClr val="dk2"/>
                </a:solidFill>
                <a:latin typeface="Bookman Old Style"/>
                <a:ea typeface="Bookman Old Style"/>
                <a:cs typeface="Bookman Old Style"/>
                <a:sym typeface="Bookman Old Style"/>
              </a:rPr>
              <a:t>Kernel Explainer</a:t>
            </a:r>
            <a:endParaRPr b="1" sz="1500">
              <a:solidFill>
                <a:schemeClr val="dk2"/>
              </a:solidFill>
              <a:latin typeface="Bookman Old Style"/>
              <a:ea typeface="Bookman Old Style"/>
              <a:cs typeface="Bookman Old Style"/>
              <a:sym typeface="Bookman Old Style"/>
            </a:endParaRPr>
          </a:p>
          <a:p>
            <a:pPr indent="0" lvl="0" marL="0" rtl="0" algn="l">
              <a:spcBef>
                <a:spcPts val="0"/>
              </a:spcBef>
              <a:spcAft>
                <a:spcPts val="0"/>
              </a:spcAft>
              <a:buNone/>
            </a:pPr>
            <a:r>
              <a:rPr lang="en" sz="1500">
                <a:solidFill>
                  <a:schemeClr val="dk2"/>
                </a:solidFill>
                <a:latin typeface="Bookman Old Style"/>
                <a:ea typeface="Bookman Old Style"/>
                <a:cs typeface="Bookman Old Style"/>
                <a:sym typeface="Bookman Old Style"/>
              </a:rPr>
              <a:t>It can be applied to any model but is generally slower than model-specific explainers, especially for complex models or large datasets, as it requires multiple model evaluations.</a:t>
            </a:r>
            <a:endParaRPr sz="1500">
              <a:solidFill>
                <a:schemeClr val="dk2"/>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500">
              <a:solidFill>
                <a:schemeClr val="dk2"/>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313375" y="457075"/>
            <a:ext cx="78486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ookman Old Style"/>
                <a:ea typeface="Bookman Old Style"/>
                <a:cs typeface="Bookman Old Style"/>
                <a:sym typeface="Bookman Old Style"/>
              </a:rPr>
              <a:t>Most Contributing Features for Anomalies</a:t>
            </a:r>
            <a:endParaRPr>
              <a:latin typeface="Bookman Old Style"/>
              <a:ea typeface="Bookman Old Style"/>
              <a:cs typeface="Bookman Old Style"/>
              <a:sym typeface="Bookman Old Style"/>
            </a:endParaRPr>
          </a:p>
        </p:txBody>
      </p:sp>
      <p:graphicFrame>
        <p:nvGraphicFramePr>
          <p:cNvPr id="238" name="Google Shape;238;p29"/>
          <p:cNvGraphicFramePr/>
          <p:nvPr/>
        </p:nvGraphicFramePr>
        <p:xfrm>
          <a:off x="313375" y="1132950"/>
          <a:ext cx="3000000" cy="3000000"/>
        </p:xfrm>
        <a:graphic>
          <a:graphicData uri="http://schemas.openxmlformats.org/drawingml/2006/table">
            <a:tbl>
              <a:tblPr>
                <a:noFill/>
                <a:tableStyleId>{09285D7A-0B56-49D9-A27A-360E07D47F88}</a:tableStyleId>
              </a:tblPr>
              <a:tblGrid>
                <a:gridCol w="1709200"/>
                <a:gridCol w="1709200"/>
                <a:gridCol w="1709200"/>
                <a:gridCol w="1709200"/>
                <a:gridCol w="1709200"/>
              </a:tblGrid>
              <a:tr h="559125">
                <a:tc>
                  <a:txBody>
                    <a:bodyPr/>
                    <a:lstStyle/>
                    <a:p>
                      <a:pPr indent="0" lvl="0" marL="0" rtl="0" algn="l">
                        <a:spcBef>
                          <a:spcPts val="0"/>
                        </a:spcBef>
                        <a:spcAft>
                          <a:spcPts val="0"/>
                        </a:spcAft>
                        <a:buNone/>
                      </a:pPr>
                      <a:r>
                        <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b="1" lang="en" sz="1500">
                          <a:latin typeface="Bookman Old Style"/>
                          <a:ea typeface="Bookman Old Style"/>
                          <a:cs typeface="Bookman Old Style"/>
                          <a:sym typeface="Bookman Old Style"/>
                        </a:rPr>
                        <a:t>GPS</a:t>
                      </a:r>
                      <a:endParaRPr b="1"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b="1" lang="en" sz="1500">
                          <a:latin typeface="Bookman Old Style"/>
                          <a:ea typeface="Bookman Old Style"/>
                          <a:cs typeface="Bookman Old Style"/>
                          <a:sym typeface="Bookman Old Style"/>
                        </a:rPr>
                        <a:t>IMU</a:t>
                      </a:r>
                      <a:endParaRPr b="1"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b="1" lang="en" sz="1500">
                          <a:latin typeface="Bookman Old Style"/>
                          <a:ea typeface="Bookman Old Style"/>
                          <a:cs typeface="Bookman Old Style"/>
                          <a:sym typeface="Bookman Old Style"/>
                        </a:rPr>
                        <a:t>RATE</a:t>
                      </a:r>
                      <a:endParaRPr b="1"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b="1" lang="en" sz="1500">
                          <a:latin typeface="Bookman Old Style"/>
                          <a:ea typeface="Bookman Old Style"/>
                          <a:cs typeface="Bookman Old Style"/>
                          <a:sym typeface="Bookman Old Style"/>
                        </a:rPr>
                        <a:t>VIBE</a:t>
                      </a:r>
                      <a:endParaRPr b="1" sz="1500">
                        <a:latin typeface="Bookman Old Style"/>
                        <a:ea typeface="Bookman Old Style"/>
                        <a:cs typeface="Bookman Old Style"/>
                        <a:sym typeface="Bookman Old Style"/>
                      </a:endParaRPr>
                    </a:p>
                  </a:txBody>
                  <a:tcPr marT="91425" marB="91425" marR="91425" marL="91425"/>
                </a:tc>
              </a:tr>
              <a:tr h="860200">
                <a:tc>
                  <a:txBody>
                    <a:bodyPr/>
                    <a:lstStyle/>
                    <a:p>
                      <a:pPr indent="0" lvl="0" marL="0" rtl="0" algn="l">
                        <a:spcBef>
                          <a:spcPts val="0"/>
                        </a:spcBef>
                        <a:spcAft>
                          <a:spcPts val="0"/>
                        </a:spcAft>
                        <a:buNone/>
                      </a:pPr>
                      <a:r>
                        <a:rPr b="1" lang="en" sz="1500">
                          <a:latin typeface="Bookman Old Style"/>
                          <a:ea typeface="Bookman Old Style"/>
                          <a:cs typeface="Bookman Old Style"/>
                          <a:sym typeface="Bookman Old Style"/>
                        </a:rPr>
                        <a:t>GPS Anomaly</a:t>
                      </a:r>
                      <a:endParaRPr b="1"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GMS</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abT</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RDes</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VibeZ</a:t>
                      </a:r>
                      <a:endParaRPr sz="1500">
                        <a:latin typeface="Bookman Old Style"/>
                        <a:ea typeface="Bookman Old Style"/>
                        <a:cs typeface="Bookman Old Style"/>
                        <a:sym typeface="Bookman Old Style"/>
                      </a:endParaRPr>
                    </a:p>
                  </a:txBody>
                  <a:tcPr marT="91425" marB="91425" marR="91425" marL="91425"/>
                </a:tc>
              </a:tr>
              <a:tr h="860200">
                <a:tc>
                  <a:txBody>
                    <a:bodyPr/>
                    <a:lstStyle/>
                    <a:p>
                      <a:pPr indent="0" lvl="0" marL="0" rtl="0" algn="l">
                        <a:spcBef>
                          <a:spcPts val="0"/>
                        </a:spcBef>
                        <a:spcAft>
                          <a:spcPts val="0"/>
                        </a:spcAft>
                        <a:buNone/>
                      </a:pPr>
                      <a:r>
                        <a:rPr b="1" lang="en" sz="1500">
                          <a:latin typeface="Bookman Old Style"/>
                          <a:ea typeface="Bookman Old Style"/>
                          <a:cs typeface="Bookman Old Style"/>
                          <a:sym typeface="Bookman Old Style"/>
                        </a:rPr>
                        <a:t>Accelerometer</a:t>
                      </a:r>
                      <a:r>
                        <a:rPr b="1" lang="en" sz="1500">
                          <a:latin typeface="Bookman Old Style"/>
                          <a:ea typeface="Bookman Old Style"/>
                          <a:cs typeface="Bookman Old Style"/>
                          <a:sym typeface="Bookman Old Style"/>
                        </a:rPr>
                        <a:t> Anomaly</a:t>
                      </a:r>
                      <a:endParaRPr b="1"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Yaw</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abEG</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YOut</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IMU</a:t>
                      </a:r>
                      <a:endParaRPr sz="1500">
                        <a:latin typeface="Bookman Old Style"/>
                        <a:ea typeface="Bookman Old Style"/>
                        <a:cs typeface="Bookman Old Style"/>
                        <a:sym typeface="Bookman Old Style"/>
                      </a:endParaRPr>
                    </a:p>
                  </a:txBody>
                  <a:tcPr marT="91425" marB="91425" marR="91425" marL="91425"/>
                </a:tc>
              </a:tr>
              <a:tr h="860200">
                <a:tc>
                  <a:txBody>
                    <a:bodyPr/>
                    <a:lstStyle/>
                    <a:p>
                      <a:pPr indent="0" lvl="0" marL="0" rtl="0" algn="l">
                        <a:spcBef>
                          <a:spcPts val="0"/>
                        </a:spcBef>
                        <a:spcAft>
                          <a:spcPts val="0"/>
                        </a:spcAft>
                        <a:buNone/>
                      </a:pPr>
                      <a:r>
                        <a:rPr b="1" lang="en" sz="1500">
                          <a:latin typeface="Bookman Old Style"/>
                          <a:ea typeface="Bookman Old Style"/>
                          <a:cs typeface="Bookman Old Style"/>
                          <a:sym typeface="Bookman Old Style"/>
                        </a:rPr>
                        <a:t>Engine Anomaly</a:t>
                      </a:r>
                      <a:endParaRPr b="1"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U</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abAHz</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Rout</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Clip</a:t>
                      </a:r>
                      <a:endParaRPr sz="1500">
                        <a:latin typeface="Bookman Old Style"/>
                        <a:ea typeface="Bookman Old Style"/>
                        <a:cs typeface="Bookman Old Style"/>
                        <a:sym typeface="Bookman Old Style"/>
                      </a:endParaRPr>
                    </a:p>
                  </a:txBody>
                  <a:tcPr marT="91425" marB="91425" marR="91425" marL="91425"/>
                </a:tc>
              </a:tr>
              <a:tr h="559125">
                <a:tc>
                  <a:txBody>
                    <a:bodyPr/>
                    <a:lstStyle/>
                    <a:p>
                      <a:pPr indent="0" lvl="0" marL="0" rtl="0" algn="l">
                        <a:spcBef>
                          <a:spcPts val="0"/>
                        </a:spcBef>
                        <a:spcAft>
                          <a:spcPts val="0"/>
                        </a:spcAft>
                        <a:buNone/>
                      </a:pPr>
                      <a:r>
                        <a:rPr b="1" lang="en" sz="1500">
                          <a:latin typeface="Bookman Old Style"/>
                          <a:ea typeface="Bookman Old Style"/>
                          <a:cs typeface="Bookman Old Style"/>
                          <a:sym typeface="Bookman Old Style"/>
                        </a:rPr>
                        <a:t>RC Anomaly </a:t>
                      </a:r>
                      <a:endParaRPr b="1"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GCrs</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abAH</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YDes</a:t>
                      </a:r>
                      <a:endParaRPr sz="1500">
                        <a:latin typeface="Bookman Old Style"/>
                        <a:ea typeface="Bookman Old Style"/>
                        <a:cs typeface="Bookman Old Style"/>
                        <a:sym typeface="Bookman Old Style"/>
                      </a:endParaRPr>
                    </a:p>
                  </a:txBody>
                  <a:tcPr marT="91425" marB="91425" marR="91425" marL="91425"/>
                </a:tc>
                <a:tc>
                  <a:txBody>
                    <a:bodyPr/>
                    <a:lstStyle/>
                    <a:p>
                      <a:pPr indent="0" lvl="0" marL="0" rtl="0" algn="l">
                        <a:spcBef>
                          <a:spcPts val="0"/>
                        </a:spcBef>
                        <a:spcAft>
                          <a:spcPts val="0"/>
                        </a:spcAft>
                        <a:buNone/>
                      </a:pPr>
                      <a:r>
                        <a:rPr lang="en" sz="1500">
                          <a:latin typeface="Bookman Old Style"/>
                          <a:ea typeface="Bookman Old Style"/>
                          <a:cs typeface="Bookman Old Style"/>
                          <a:sym typeface="Bookman Old Style"/>
                        </a:rPr>
                        <a:t>VibeY</a:t>
                      </a:r>
                      <a:endParaRPr sz="1500">
                        <a:latin typeface="Bookman Old Style"/>
                        <a:ea typeface="Bookman Old Style"/>
                        <a:cs typeface="Bookman Old Style"/>
                        <a:sym typeface="Bookman Old Style"/>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819150" y="428300"/>
            <a:ext cx="7505700" cy="5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Bookman Old Style"/>
                <a:ea typeface="Bookman Old Style"/>
                <a:cs typeface="Bookman Old Style"/>
                <a:sym typeface="Bookman Old Style"/>
              </a:rPr>
              <a:t>SHapely Additive exPlanation (SHAP)</a:t>
            </a:r>
            <a:endParaRPr sz="2500">
              <a:latin typeface="Bookman Old Style"/>
              <a:ea typeface="Bookman Old Style"/>
              <a:cs typeface="Bookman Old Style"/>
              <a:sym typeface="Bookman Old Style"/>
            </a:endParaRPr>
          </a:p>
        </p:txBody>
      </p:sp>
      <p:pic>
        <p:nvPicPr>
          <p:cNvPr id="244" name="Google Shape;244;p30"/>
          <p:cNvPicPr preferRelativeResize="0"/>
          <p:nvPr/>
        </p:nvPicPr>
        <p:blipFill rotWithShape="1">
          <a:blip r:embed="rId3">
            <a:alphaModFix/>
          </a:blip>
          <a:srcRect b="0" l="1397" r="889" t="1710"/>
          <a:stretch/>
        </p:blipFill>
        <p:spPr>
          <a:xfrm>
            <a:off x="984800" y="1661325"/>
            <a:ext cx="4981248" cy="2958850"/>
          </a:xfrm>
          <a:prstGeom prst="rect">
            <a:avLst/>
          </a:prstGeom>
          <a:noFill/>
          <a:ln>
            <a:noFill/>
          </a:ln>
        </p:spPr>
      </p:pic>
      <p:sp>
        <p:nvSpPr>
          <p:cNvPr id="245" name="Google Shape;245;p30"/>
          <p:cNvSpPr txBox="1"/>
          <p:nvPr/>
        </p:nvSpPr>
        <p:spPr>
          <a:xfrm>
            <a:off x="917300" y="996775"/>
            <a:ext cx="19107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Bookman Old Style"/>
                <a:ea typeface="Bookman Old Style"/>
                <a:cs typeface="Bookman Old Style"/>
                <a:sym typeface="Bookman Old Style"/>
              </a:rPr>
              <a:t>For GPS Dataset</a:t>
            </a:r>
            <a:endParaRPr sz="1500">
              <a:solidFill>
                <a:schemeClr val="dk2"/>
              </a:solidFill>
              <a:latin typeface="Bookman Old Style"/>
              <a:ea typeface="Bookman Old Style"/>
              <a:cs typeface="Bookman Old Style"/>
              <a:sym typeface="Bookman Old Style"/>
            </a:endParaRPr>
          </a:p>
        </p:txBody>
      </p:sp>
      <p:pic>
        <p:nvPicPr>
          <p:cNvPr id="246" name="Google Shape;246;p30"/>
          <p:cNvPicPr preferRelativeResize="0"/>
          <p:nvPr/>
        </p:nvPicPr>
        <p:blipFill rotWithShape="1">
          <a:blip r:embed="rId4">
            <a:alphaModFix/>
          </a:blip>
          <a:srcRect b="0" l="0" r="50404" t="0"/>
          <a:stretch/>
        </p:blipFill>
        <p:spPr>
          <a:xfrm>
            <a:off x="6109800" y="1661325"/>
            <a:ext cx="2543924" cy="207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819150" y="428300"/>
            <a:ext cx="7505700" cy="5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Bookman Old Style"/>
                <a:ea typeface="Bookman Old Style"/>
                <a:cs typeface="Bookman Old Style"/>
                <a:sym typeface="Bookman Old Style"/>
              </a:rPr>
              <a:t>SHapely Additive exPlanation (SHAP)</a:t>
            </a:r>
            <a:endParaRPr sz="2500">
              <a:latin typeface="Bookman Old Style"/>
              <a:ea typeface="Bookman Old Style"/>
              <a:cs typeface="Bookman Old Style"/>
              <a:sym typeface="Bookman Old Style"/>
            </a:endParaRPr>
          </a:p>
        </p:txBody>
      </p:sp>
      <p:pic>
        <p:nvPicPr>
          <p:cNvPr id="252" name="Google Shape;252;p31"/>
          <p:cNvPicPr preferRelativeResize="0"/>
          <p:nvPr/>
        </p:nvPicPr>
        <p:blipFill rotWithShape="1">
          <a:blip r:embed="rId3">
            <a:alphaModFix/>
          </a:blip>
          <a:srcRect b="0" l="1397" r="889" t="1710"/>
          <a:stretch/>
        </p:blipFill>
        <p:spPr>
          <a:xfrm>
            <a:off x="349800" y="1694750"/>
            <a:ext cx="4981248" cy="2958850"/>
          </a:xfrm>
          <a:prstGeom prst="rect">
            <a:avLst/>
          </a:prstGeom>
          <a:noFill/>
          <a:ln>
            <a:noFill/>
          </a:ln>
        </p:spPr>
      </p:pic>
      <p:sp>
        <p:nvSpPr>
          <p:cNvPr id="253" name="Google Shape;253;p31"/>
          <p:cNvSpPr txBox="1"/>
          <p:nvPr/>
        </p:nvSpPr>
        <p:spPr>
          <a:xfrm>
            <a:off x="917300" y="996775"/>
            <a:ext cx="19107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Bookman Old Style"/>
                <a:ea typeface="Bookman Old Style"/>
                <a:cs typeface="Bookman Old Style"/>
                <a:sym typeface="Bookman Old Style"/>
              </a:rPr>
              <a:t>For GPS Dataset</a:t>
            </a:r>
            <a:endParaRPr sz="1500">
              <a:solidFill>
                <a:schemeClr val="dk2"/>
              </a:solidFill>
              <a:latin typeface="Bookman Old Style"/>
              <a:ea typeface="Bookman Old Style"/>
              <a:cs typeface="Bookman Old Style"/>
              <a:sym typeface="Bookman Old Style"/>
            </a:endParaRPr>
          </a:p>
        </p:txBody>
      </p:sp>
      <p:pic>
        <p:nvPicPr>
          <p:cNvPr id="254" name="Google Shape;254;p31"/>
          <p:cNvPicPr preferRelativeResize="0"/>
          <p:nvPr/>
        </p:nvPicPr>
        <p:blipFill>
          <a:blip r:embed="rId4">
            <a:alphaModFix/>
          </a:blip>
          <a:stretch>
            <a:fillRect/>
          </a:stretch>
        </p:blipFill>
        <p:spPr>
          <a:xfrm>
            <a:off x="4503475" y="871075"/>
            <a:ext cx="4207900" cy="207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4"/>
          <p:cNvSpPr txBox="1"/>
          <p:nvPr>
            <p:ph type="title"/>
          </p:nvPr>
        </p:nvSpPr>
        <p:spPr>
          <a:xfrm>
            <a:off x="819150" y="3117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Agenda</a:t>
            </a:r>
            <a:endParaRPr>
              <a:latin typeface="Bookman Old Style"/>
              <a:ea typeface="Bookman Old Style"/>
              <a:cs typeface="Bookman Old Style"/>
              <a:sym typeface="Bookman Old Style"/>
            </a:endParaRPr>
          </a:p>
        </p:txBody>
      </p:sp>
      <p:sp>
        <p:nvSpPr>
          <p:cNvPr id="139" name="Google Shape;139;p14"/>
          <p:cNvSpPr txBox="1"/>
          <p:nvPr>
            <p:ph idx="1" type="body"/>
          </p:nvPr>
        </p:nvSpPr>
        <p:spPr>
          <a:xfrm>
            <a:off x="819150" y="988300"/>
            <a:ext cx="7505700" cy="3241800"/>
          </a:xfrm>
          <a:prstGeom prst="rect">
            <a:avLst/>
          </a:prstGeom>
        </p:spPr>
        <p:txBody>
          <a:bodyPr anchorCtr="0" anchor="ctr" bIns="91425" lIns="91425" spcFirstLastPara="1" rIns="91425" wrap="square" tIns="91425">
            <a:normAutofit/>
          </a:bodyPr>
          <a:lstStyle/>
          <a:p>
            <a:pPr indent="-355600" lvl="0" marL="457200" rtl="0" algn="just">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Introduction</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Problem Statement</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Methodology</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Proposed Solution</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Explainable AI (XAI)</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Model Results</a:t>
            </a:r>
            <a:endParaRPr sz="2000">
              <a:latin typeface="Bookman Old Style"/>
              <a:ea typeface="Bookman Old Style"/>
              <a:cs typeface="Bookman Old Style"/>
              <a:sym typeface="Bookman Old Style"/>
            </a:endParaRPr>
          </a:p>
          <a:p>
            <a:pPr indent="-355600" lvl="0" marL="457200" rtl="0" algn="just">
              <a:spcBef>
                <a:spcPts val="0"/>
              </a:spcBef>
              <a:spcAft>
                <a:spcPts val="0"/>
              </a:spcAft>
              <a:buSzPts val="2000"/>
              <a:buFont typeface="Bookman Old Style"/>
              <a:buChar char="●"/>
            </a:pPr>
            <a:r>
              <a:rPr lang="en" sz="2000">
                <a:latin typeface="Bookman Old Style"/>
                <a:ea typeface="Bookman Old Style"/>
                <a:cs typeface="Bookman Old Style"/>
                <a:sym typeface="Bookman Old Style"/>
              </a:rPr>
              <a:t>Conclusion</a:t>
            </a:r>
            <a:endParaRPr sz="2000">
              <a:latin typeface="Bookman Old Style"/>
              <a:ea typeface="Bookman Old Style"/>
              <a:cs typeface="Bookman Old Style"/>
              <a:sym typeface="Bookman Old Style"/>
            </a:endParaRPr>
          </a:p>
        </p:txBody>
      </p:sp>
      <p:sp>
        <p:nvSpPr>
          <p:cNvPr id="140" name="Google Shape;140;p14"/>
          <p:cNvSpPr/>
          <p:nvPr/>
        </p:nvSpPr>
        <p:spPr>
          <a:xfrm>
            <a:off x="4892000" y="3399250"/>
            <a:ext cx="3837300" cy="13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83">
                <a:latin typeface="Georgia"/>
                <a:ea typeface="Georgia"/>
                <a:cs typeface="Georgia"/>
                <a:sym typeface="Georgia"/>
              </a:rPr>
              <a:t>According to the Global State of Drones 2024 report by Drone Industry Insights (DII), </a:t>
            </a:r>
            <a:r>
              <a:rPr b="1" lang="en" sz="1083">
                <a:latin typeface="Georgia"/>
                <a:ea typeface="Georgia"/>
                <a:cs typeface="Georgia"/>
                <a:sym typeface="Georgia"/>
              </a:rPr>
              <a:t>India </a:t>
            </a:r>
            <a:r>
              <a:rPr lang="en" sz="1083">
                <a:latin typeface="Georgia"/>
                <a:ea typeface="Georgia"/>
                <a:cs typeface="Georgia"/>
                <a:sym typeface="Georgia"/>
              </a:rPr>
              <a:t>ranks second among the </a:t>
            </a:r>
            <a:r>
              <a:rPr b="1" lang="en" sz="1083">
                <a:latin typeface="Georgia"/>
                <a:ea typeface="Georgia"/>
                <a:cs typeface="Georgia"/>
                <a:sym typeface="Georgia"/>
              </a:rPr>
              <a:t>top 10 </a:t>
            </a:r>
            <a:r>
              <a:rPr lang="en" sz="1083">
                <a:latin typeface="Georgia"/>
                <a:ea typeface="Georgia"/>
                <a:cs typeface="Georgia"/>
                <a:sym typeface="Georgia"/>
              </a:rPr>
              <a:t>countries shaping the commercial drone industry, only after the United States.</a:t>
            </a:r>
            <a:endParaRPr sz="1083">
              <a:latin typeface="Georgia"/>
              <a:ea typeface="Georgia"/>
              <a:cs typeface="Georgia"/>
              <a:sym typeface="Georgia"/>
            </a:endParaRPr>
          </a:p>
          <a:p>
            <a:pPr indent="0" lvl="0" marL="0" rtl="0" algn="l">
              <a:spcBef>
                <a:spcPts val="0"/>
              </a:spcBef>
              <a:spcAft>
                <a:spcPts val="0"/>
              </a:spcAft>
              <a:buNone/>
            </a:pPr>
            <a:r>
              <a:t/>
            </a:r>
            <a:endParaRPr sz="1083">
              <a:latin typeface="Georgia"/>
              <a:ea typeface="Georgia"/>
              <a:cs typeface="Georgia"/>
              <a:sym typeface="Georgia"/>
            </a:endParaRPr>
          </a:p>
          <a:p>
            <a:pPr indent="0" lvl="0" marL="0" rtl="0" algn="l">
              <a:spcBef>
                <a:spcPts val="0"/>
              </a:spcBef>
              <a:spcAft>
                <a:spcPts val="0"/>
              </a:spcAft>
              <a:buNone/>
            </a:pPr>
            <a:r>
              <a:rPr lang="en" sz="1083">
                <a:latin typeface="Georgia"/>
                <a:ea typeface="Georgia"/>
                <a:cs typeface="Georgia"/>
                <a:sym typeface="Georgia"/>
              </a:rPr>
              <a:t>NETRA is used by DRDO </a:t>
            </a:r>
            <a:r>
              <a:rPr lang="en" sz="1200">
                <a:solidFill>
                  <a:srgbClr val="202122"/>
                </a:solidFill>
                <a:latin typeface="Georgia"/>
                <a:ea typeface="Georgia"/>
                <a:cs typeface="Georgia"/>
                <a:sym typeface="Georgia"/>
              </a:rPr>
              <a:t>for the </a:t>
            </a:r>
            <a:r>
              <a:rPr lang="en" sz="1200">
                <a:solidFill>
                  <a:srgbClr val="202122"/>
                </a:solidFill>
                <a:uFill>
                  <a:noFill/>
                </a:uFill>
                <a:latin typeface="Georgia"/>
                <a:ea typeface="Georgia"/>
                <a:cs typeface="Georgia"/>
                <a:sym typeface="Georgia"/>
                <a:hlinkClick r:id="rId3">
                  <a:extLst>
                    <a:ext uri="{A12FA001-AC4F-418D-AE19-62706E023703}">
                      <ahyp:hlinkClr val="tx"/>
                    </a:ext>
                  </a:extLst>
                </a:hlinkClick>
              </a:rPr>
              <a:t>mass surveillance</a:t>
            </a:r>
            <a:r>
              <a:rPr lang="en" sz="1200">
                <a:solidFill>
                  <a:srgbClr val="202122"/>
                </a:solidFill>
                <a:latin typeface="Georgia"/>
                <a:ea typeface="Georgia"/>
                <a:cs typeface="Georgia"/>
                <a:sym typeface="Georgia"/>
              </a:rPr>
              <a:t> </a:t>
            </a:r>
            <a:r>
              <a:rPr lang="en" sz="1200">
                <a:solidFill>
                  <a:srgbClr val="202122"/>
                </a:solidFill>
                <a:uFill>
                  <a:noFill/>
                </a:uFill>
                <a:latin typeface="Georgia"/>
                <a:ea typeface="Georgia"/>
                <a:cs typeface="Georgia"/>
                <a:sym typeface="Georgia"/>
                <a:hlinkClick r:id="rId4">
                  <a:extLst>
                    <a:ext uri="{A12FA001-AC4F-418D-AE19-62706E023703}">
                      <ahyp:hlinkClr val="tx"/>
                    </a:ext>
                  </a:extLst>
                </a:hlinkClick>
              </a:rPr>
              <a:t>Internet traffic analysis</a:t>
            </a:r>
            <a:r>
              <a:rPr lang="en" sz="1200">
                <a:solidFill>
                  <a:srgbClr val="202122"/>
                </a:solidFill>
                <a:latin typeface="Georgia"/>
                <a:ea typeface="Georgia"/>
                <a:cs typeface="Georgia"/>
                <a:sym typeface="Georgia"/>
              </a:rPr>
              <a:t> system by DRDO.</a:t>
            </a:r>
            <a:endParaRPr>
              <a:latin typeface="Georgia"/>
              <a:ea typeface="Georgia"/>
              <a:cs typeface="Georgia"/>
              <a:sym typeface="Georgia"/>
            </a:endParaRPr>
          </a:p>
        </p:txBody>
      </p:sp>
      <p:sp>
        <p:nvSpPr>
          <p:cNvPr id="141" name="Google Shape;141;p14"/>
          <p:cNvSpPr txBox="1"/>
          <p:nvPr/>
        </p:nvSpPr>
        <p:spPr>
          <a:xfrm>
            <a:off x="4892000" y="2985500"/>
            <a:ext cx="852000" cy="4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2"/>
                </a:solidFill>
                <a:latin typeface="Georgia"/>
                <a:ea typeface="Georgia"/>
                <a:cs typeface="Georgia"/>
                <a:sym typeface="Georgia"/>
              </a:rPr>
              <a:t>Facts</a:t>
            </a:r>
            <a:endParaRPr sz="2000">
              <a:solidFill>
                <a:schemeClr val="dk2"/>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2"/>
          <p:cNvSpPr txBox="1"/>
          <p:nvPr>
            <p:ph type="title"/>
          </p:nvPr>
        </p:nvSpPr>
        <p:spPr>
          <a:xfrm>
            <a:off x="819150" y="350625"/>
            <a:ext cx="7505700" cy="6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References</a:t>
            </a:r>
            <a:endParaRPr>
              <a:latin typeface="Bookman Old Style"/>
              <a:ea typeface="Bookman Old Style"/>
              <a:cs typeface="Bookman Old Style"/>
              <a:sym typeface="Bookman Old Style"/>
            </a:endParaRPr>
          </a:p>
        </p:txBody>
      </p:sp>
      <p:sp>
        <p:nvSpPr>
          <p:cNvPr id="260" name="Google Shape;260;p32"/>
          <p:cNvSpPr txBox="1"/>
          <p:nvPr>
            <p:ph idx="1" type="body"/>
          </p:nvPr>
        </p:nvSpPr>
        <p:spPr>
          <a:xfrm>
            <a:off x="456400" y="1060300"/>
            <a:ext cx="8132100" cy="164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u="sng">
                <a:solidFill>
                  <a:srgbClr val="006699"/>
                </a:solidFill>
                <a:latin typeface="Bookman Old Style"/>
                <a:ea typeface="Bookman Old Style"/>
                <a:cs typeface="Bookman Old Style"/>
                <a:sym typeface="Bookman Old Style"/>
                <a:hlinkClick r:id="rId3">
                  <a:extLst>
                    <a:ext uri="{A12FA001-AC4F-418D-AE19-62706E023703}">
                      <ahyp:hlinkClr val="tx"/>
                    </a:ext>
                  </a:extLst>
                </a:hlinkClick>
              </a:rPr>
              <a:t>https://www.linkedin.com/pulse/revolutionizing-communication-information-vital-role-unmanned-lateef-enjcf/</a:t>
            </a:r>
            <a:endParaRPr b="1" sz="1200" u="sng">
              <a:solidFill>
                <a:srgbClr val="006699"/>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t/>
            </a:r>
            <a:endParaRPr b="1" sz="1200" u="sng">
              <a:solidFill>
                <a:srgbClr val="006699"/>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rPr b="1" lang="en" sz="1200" u="sng">
                <a:solidFill>
                  <a:srgbClr val="006699"/>
                </a:solidFill>
                <a:latin typeface="Bookman Old Style"/>
                <a:ea typeface="Bookman Old Style"/>
                <a:cs typeface="Bookman Old Style"/>
                <a:sym typeface="Bookman Old Style"/>
                <a:hlinkClick r:id="rId4">
                  <a:extLst>
                    <a:ext uri="{A12FA001-AC4F-418D-AE19-62706E023703}">
                      <ahyp:hlinkClr val="tx"/>
                    </a:ext>
                  </a:extLst>
                </a:hlinkClick>
              </a:rPr>
              <a:t>https://www.kaggle.com/datasets/luyucwnu/tlmuav-anomaly-detection-datasets/data</a:t>
            </a:r>
            <a:endParaRPr b="1" sz="1200" u="sng">
              <a:solidFill>
                <a:srgbClr val="006699"/>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t/>
            </a:r>
            <a:endParaRPr b="1" sz="1200" u="sng">
              <a:solidFill>
                <a:srgbClr val="006699"/>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rPr b="1" lang="en" sz="1200" u="sng">
                <a:solidFill>
                  <a:srgbClr val="006699"/>
                </a:solidFill>
                <a:latin typeface="Bookman Old Style"/>
                <a:ea typeface="Bookman Old Style"/>
                <a:cs typeface="Bookman Old Style"/>
                <a:sym typeface="Bookman Old Style"/>
              </a:rPr>
              <a:t>https://www.mdpi.com/2076-3417/13/7/4301</a:t>
            </a:r>
            <a:endParaRPr sz="1200" u="sng">
              <a:solidFill>
                <a:srgbClr val="006699"/>
              </a:solidFill>
              <a:latin typeface="Nunito"/>
              <a:ea typeface="Nunito"/>
              <a:cs typeface="Nunito"/>
              <a:sym typeface="Nunito"/>
            </a:endParaRPr>
          </a:p>
          <a:p>
            <a:pPr indent="0" lvl="0" marL="0" rtl="0" algn="l">
              <a:lnSpc>
                <a:spcPct val="100000"/>
              </a:lnSpc>
              <a:spcBef>
                <a:spcPts val="0"/>
              </a:spcBef>
              <a:spcAft>
                <a:spcPts val="0"/>
              </a:spcAft>
              <a:buNone/>
            </a:pPr>
            <a:r>
              <a:t/>
            </a:r>
            <a:endParaRPr sz="1200">
              <a:solidFill>
                <a:schemeClr val="lt1"/>
              </a:solidFill>
              <a:latin typeface="Nunito"/>
              <a:ea typeface="Nunito"/>
              <a:cs typeface="Nunito"/>
              <a:sym typeface="Nunito"/>
            </a:endParaRPr>
          </a:p>
          <a:p>
            <a:pPr indent="0" lvl="0" marL="0" rtl="0" algn="l">
              <a:spcBef>
                <a:spcPts val="0"/>
              </a:spcBef>
              <a:spcAft>
                <a:spcPts val="0"/>
              </a:spcAft>
              <a:buNone/>
            </a:pPr>
            <a:r>
              <a:rPr b="1" lang="en" sz="1200" u="sng">
                <a:solidFill>
                  <a:srgbClr val="006699"/>
                </a:solidFill>
                <a:latin typeface="Bookman Old Style"/>
                <a:ea typeface="Bookman Old Style"/>
                <a:cs typeface="Bookman Old Style"/>
                <a:sym typeface="Bookman Old Style"/>
                <a:hlinkClick r:id="rId5">
                  <a:extLst>
                    <a:ext uri="{A12FA001-AC4F-418D-AE19-62706E023703}">
                      <ahyp:hlinkClr val="tx"/>
                    </a:ext>
                  </a:extLst>
                </a:hlinkClick>
              </a:rPr>
              <a:t>https://drive.google.com/file/d/1pk9uazK7PoUViKdxOR4kwxz6WEAVefmS/view?usp=drive_link</a:t>
            </a:r>
            <a:endParaRPr b="1" sz="1200" u="sng">
              <a:solidFill>
                <a:srgbClr val="006699"/>
              </a:solidFill>
              <a:latin typeface="Bookman Old Style"/>
              <a:ea typeface="Bookman Old Style"/>
              <a:cs typeface="Bookman Old Style"/>
              <a:sym typeface="Bookman Old Style"/>
            </a:endParaRPr>
          </a:p>
          <a:p>
            <a:pPr indent="0" lvl="0" marL="0" rtl="0" algn="l">
              <a:spcBef>
                <a:spcPts val="1200"/>
              </a:spcBef>
              <a:spcAft>
                <a:spcPts val="0"/>
              </a:spcAft>
              <a:buNone/>
            </a:pPr>
            <a:r>
              <a:rPr b="1" lang="en" sz="1200" u="sng">
                <a:solidFill>
                  <a:srgbClr val="006699"/>
                </a:solidFill>
                <a:latin typeface="Bookman Old Style"/>
                <a:ea typeface="Bookman Old Style"/>
                <a:cs typeface="Bookman Old Style"/>
                <a:sym typeface="Bookman Old Style"/>
              </a:rPr>
              <a:t>https://xai-tutorials.readthedocs.io/en/latest/_model_agnostic_xai/shap.html</a:t>
            </a:r>
            <a:endParaRPr b="1" sz="1200" u="sng">
              <a:solidFill>
                <a:srgbClr val="006699"/>
              </a:solidFill>
              <a:latin typeface="Bookman Old Style"/>
              <a:ea typeface="Bookman Old Style"/>
              <a:cs typeface="Bookman Old Style"/>
              <a:sym typeface="Bookman Old Style"/>
            </a:endParaRPr>
          </a:p>
          <a:p>
            <a:pPr indent="0" lvl="0" marL="0" rtl="0" algn="l">
              <a:spcBef>
                <a:spcPts val="1200"/>
              </a:spcBef>
              <a:spcAft>
                <a:spcPts val="1200"/>
              </a:spcAft>
              <a:buNone/>
            </a:pPr>
            <a:r>
              <a:t/>
            </a:r>
            <a:endParaRPr b="1" sz="1200">
              <a:solidFill>
                <a:schemeClr val="lt1"/>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type="title"/>
          </p:nvPr>
        </p:nvSpPr>
        <p:spPr>
          <a:xfrm>
            <a:off x="994100" y="2240400"/>
            <a:ext cx="7505700" cy="66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latin typeface="Bookman Old Style"/>
                <a:ea typeface="Bookman Old Style"/>
                <a:cs typeface="Bookman Old Style"/>
                <a:sym typeface="Bookman Old Style"/>
              </a:rPr>
              <a:t>Thank You!</a:t>
            </a:r>
            <a:endParaRPr sz="4000">
              <a:latin typeface="Bookman Old Style"/>
              <a:ea typeface="Bookman Old Style"/>
              <a:cs typeface="Bookman Old Style"/>
              <a:sym typeface="Bookman Old Styl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819150" y="428300"/>
            <a:ext cx="7505700" cy="56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latin typeface="Bookman Old Style"/>
                <a:ea typeface="Bookman Old Style"/>
                <a:cs typeface="Bookman Old Style"/>
                <a:sym typeface="Bookman Old Style"/>
              </a:rPr>
              <a:t>SHapely Additive exPlanation (SHAP)</a:t>
            </a:r>
            <a:endParaRPr sz="2500">
              <a:latin typeface="Bookman Old Style"/>
              <a:ea typeface="Bookman Old Style"/>
              <a:cs typeface="Bookman Old Style"/>
              <a:sym typeface="Bookman Old Style"/>
            </a:endParaRPr>
          </a:p>
        </p:txBody>
      </p:sp>
      <p:pic>
        <p:nvPicPr>
          <p:cNvPr id="271" name="Google Shape;271;p34"/>
          <p:cNvPicPr preferRelativeResize="0"/>
          <p:nvPr/>
        </p:nvPicPr>
        <p:blipFill>
          <a:blip r:embed="rId3">
            <a:alphaModFix/>
          </a:blip>
          <a:stretch>
            <a:fillRect/>
          </a:stretch>
        </p:blipFill>
        <p:spPr>
          <a:xfrm>
            <a:off x="6196675" y="996800"/>
            <a:ext cx="2217901" cy="3455799"/>
          </a:xfrm>
          <a:prstGeom prst="rect">
            <a:avLst/>
          </a:prstGeom>
          <a:noFill/>
          <a:ln>
            <a:noFill/>
          </a:ln>
        </p:spPr>
      </p:pic>
      <p:pic>
        <p:nvPicPr>
          <p:cNvPr id="272" name="Google Shape;272;p34"/>
          <p:cNvPicPr preferRelativeResize="0"/>
          <p:nvPr/>
        </p:nvPicPr>
        <p:blipFill rotWithShape="1">
          <a:blip r:embed="rId4">
            <a:alphaModFix/>
          </a:blip>
          <a:srcRect b="0" l="1397" r="889" t="1710"/>
          <a:stretch/>
        </p:blipFill>
        <p:spPr>
          <a:xfrm>
            <a:off x="984800" y="1661325"/>
            <a:ext cx="4981248" cy="2958850"/>
          </a:xfrm>
          <a:prstGeom prst="rect">
            <a:avLst/>
          </a:prstGeom>
          <a:noFill/>
          <a:ln>
            <a:noFill/>
          </a:ln>
        </p:spPr>
      </p:pic>
      <p:sp>
        <p:nvSpPr>
          <p:cNvPr id="273" name="Google Shape;273;p34"/>
          <p:cNvSpPr txBox="1"/>
          <p:nvPr/>
        </p:nvSpPr>
        <p:spPr>
          <a:xfrm>
            <a:off x="917300" y="996775"/>
            <a:ext cx="19107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Bookman Old Style"/>
                <a:ea typeface="Bookman Old Style"/>
                <a:cs typeface="Bookman Old Style"/>
                <a:sym typeface="Bookman Old Style"/>
              </a:rPr>
              <a:t>For GPS Dataset</a:t>
            </a:r>
            <a:endParaRPr sz="1500">
              <a:solidFill>
                <a:schemeClr val="dk2"/>
              </a:solidFill>
              <a:latin typeface="Bookman Old Style"/>
              <a:ea typeface="Bookman Old Style"/>
              <a:cs typeface="Bookman Old Style"/>
              <a:sym typeface="Bookman Old Sty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pic>
        <p:nvPicPr>
          <p:cNvPr id="278" name="Google Shape;278;p35"/>
          <p:cNvPicPr preferRelativeResize="0"/>
          <p:nvPr/>
        </p:nvPicPr>
        <p:blipFill>
          <a:blip r:embed="rId3">
            <a:alphaModFix/>
          </a:blip>
          <a:stretch>
            <a:fillRect/>
          </a:stretch>
        </p:blipFill>
        <p:spPr>
          <a:xfrm>
            <a:off x="262275" y="559975"/>
            <a:ext cx="4462451" cy="1437600"/>
          </a:xfrm>
          <a:prstGeom prst="rect">
            <a:avLst/>
          </a:prstGeom>
          <a:noFill/>
          <a:ln>
            <a:noFill/>
          </a:ln>
        </p:spPr>
      </p:pic>
      <p:pic>
        <p:nvPicPr>
          <p:cNvPr id="279" name="Google Shape;279;p35"/>
          <p:cNvPicPr preferRelativeResize="0"/>
          <p:nvPr/>
        </p:nvPicPr>
        <p:blipFill>
          <a:blip r:embed="rId4">
            <a:alphaModFix/>
          </a:blip>
          <a:stretch>
            <a:fillRect/>
          </a:stretch>
        </p:blipFill>
        <p:spPr>
          <a:xfrm>
            <a:off x="723900" y="2036825"/>
            <a:ext cx="7696200" cy="255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pic>
        <p:nvPicPr>
          <p:cNvPr id="284" name="Google Shape;284;p36"/>
          <p:cNvPicPr preferRelativeResize="0"/>
          <p:nvPr/>
        </p:nvPicPr>
        <p:blipFill>
          <a:blip r:embed="rId3">
            <a:alphaModFix/>
          </a:blip>
          <a:stretch>
            <a:fillRect/>
          </a:stretch>
        </p:blipFill>
        <p:spPr>
          <a:xfrm>
            <a:off x="682750" y="436600"/>
            <a:ext cx="5129351" cy="207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pic>
        <p:nvPicPr>
          <p:cNvPr id="289" name="Google Shape;289;p37"/>
          <p:cNvPicPr preferRelativeResize="0"/>
          <p:nvPr/>
        </p:nvPicPr>
        <p:blipFill>
          <a:blip r:embed="rId3">
            <a:alphaModFix/>
          </a:blip>
          <a:stretch>
            <a:fillRect/>
          </a:stretch>
        </p:blipFill>
        <p:spPr>
          <a:xfrm>
            <a:off x="682750" y="436600"/>
            <a:ext cx="5129351" cy="2078000"/>
          </a:xfrm>
          <a:prstGeom prst="rect">
            <a:avLst/>
          </a:prstGeom>
          <a:noFill/>
          <a:ln>
            <a:noFill/>
          </a:ln>
        </p:spPr>
      </p:pic>
      <p:pic>
        <p:nvPicPr>
          <p:cNvPr id="290" name="Google Shape;290;p37"/>
          <p:cNvPicPr preferRelativeResize="0"/>
          <p:nvPr/>
        </p:nvPicPr>
        <p:blipFill>
          <a:blip r:embed="rId4">
            <a:alphaModFix/>
          </a:blip>
          <a:stretch>
            <a:fillRect/>
          </a:stretch>
        </p:blipFill>
        <p:spPr>
          <a:xfrm>
            <a:off x="650000" y="2786900"/>
            <a:ext cx="5371650" cy="1917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819150" y="300775"/>
            <a:ext cx="7505700" cy="64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Future Work</a:t>
            </a:r>
            <a:endParaRPr>
              <a:latin typeface="Bookman Old Style"/>
              <a:ea typeface="Bookman Old Style"/>
              <a:cs typeface="Bookman Old Style"/>
              <a:sym typeface="Bookman Old Style"/>
            </a:endParaRPr>
          </a:p>
        </p:txBody>
      </p:sp>
      <p:sp>
        <p:nvSpPr>
          <p:cNvPr id="296" name="Google Shape;296;p38"/>
          <p:cNvSpPr txBox="1"/>
          <p:nvPr>
            <p:ph idx="1" type="body"/>
          </p:nvPr>
        </p:nvSpPr>
        <p:spPr>
          <a:xfrm>
            <a:off x="819150" y="909975"/>
            <a:ext cx="7505700" cy="4000200"/>
          </a:xfrm>
          <a:prstGeom prst="rect">
            <a:avLst/>
          </a:prstGeom>
        </p:spPr>
        <p:txBody>
          <a:bodyPr anchorCtr="0" anchor="t" bIns="91425" lIns="91425" spcFirstLastPara="1" rIns="91425" wrap="square" tIns="91425">
            <a:noAutofit/>
          </a:bodyPr>
          <a:lstStyle/>
          <a:p>
            <a:pPr indent="-400050" lvl="0" marL="457200" rtl="0" algn="just">
              <a:spcBef>
                <a:spcPts val="1200"/>
              </a:spcBef>
              <a:spcAft>
                <a:spcPts val="0"/>
              </a:spcAft>
              <a:buNone/>
            </a:pPr>
            <a:r>
              <a:rPr b="1" lang="en" sz="1100">
                <a:solidFill>
                  <a:srgbClr val="222050"/>
                </a:solidFill>
                <a:latin typeface="Bookman Old Style"/>
                <a:ea typeface="Bookman Old Style"/>
                <a:cs typeface="Bookman Old Style"/>
                <a:sym typeface="Bookman Old Style"/>
              </a:rPr>
              <a:t>Explainable AI (XAI)</a:t>
            </a:r>
            <a:r>
              <a:rPr lang="en" sz="1100">
                <a:solidFill>
                  <a:srgbClr val="222050"/>
                </a:solidFill>
                <a:latin typeface="Bookman Old Style"/>
                <a:ea typeface="Bookman Old Style"/>
                <a:cs typeface="Bookman Old Style"/>
                <a:sym typeface="Bookman Old Style"/>
              </a:rPr>
              <a:t> is a field of artificial intelligence that focuses on making AI models' decisions and actions understandable to humans. In essence, it aims to open the "black box" of complex AI algorithms, particularly those used in deep learning, to provide transparency and clarity.</a:t>
            </a:r>
            <a:endParaRPr sz="1100">
              <a:solidFill>
                <a:srgbClr val="222050"/>
              </a:solidFill>
              <a:latin typeface="Bookman Old Style"/>
              <a:ea typeface="Bookman Old Style"/>
              <a:cs typeface="Bookman Old Style"/>
              <a:sym typeface="Bookman Old Style"/>
            </a:endParaRPr>
          </a:p>
          <a:p>
            <a:pPr indent="0" lvl="0" marL="0" rtl="0" algn="l">
              <a:spcBef>
                <a:spcPts val="1200"/>
              </a:spcBef>
              <a:spcAft>
                <a:spcPts val="0"/>
              </a:spcAft>
              <a:buNone/>
            </a:pPr>
            <a:r>
              <a:rPr b="1" lang="en" sz="1100">
                <a:solidFill>
                  <a:srgbClr val="000000"/>
                </a:solidFill>
                <a:latin typeface="Bookman Old Style"/>
                <a:ea typeface="Bookman Old Style"/>
                <a:cs typeface="Bookman Old Style"/>
                <a:sym typeface="Bookman Old Style"/>
              </a:rPr>
              <a:t>The Need for XAI:</a:t>
            </a:r>
            <a:endParaRPr sz="1100">
              <a:solidFill>
                <a:srgbClr val="000000"/>
              </a:solidFill>
              <a:latin typeface="Bookman Old Style"/>
              <a:ea typeface="Bookman Old Style"/>
              <a:cs typeface="Bookman Old Style"/>
              <a:sym typeface="Bookman Old Style"/>
            </a:endParaRPr>
          </a:p>
          <a:p>
            <a:pPr indent="-298450" lvl="0" marL="457200" rtl="0" algn="l">
              <a:spcBef>
                <a:spcPts val="1200"/>
              </a:spcBef>
              <a:spcAft>
                <a:spcPts val="0"/>
              </a:spcAft>
              <a:buClr>
                <a:srgbClr val="000000"/>
              </a:buClr>
              <a:buSzPts val="1100"/>
              <a:buFont typeface="Bookman Old Style"/>
              <a:buChar char="●"/>
            </a:pPr>
            <a:r>
              <a:rPr lang="en" sz="1100">
                <a:solidFill>
                  <a:srgbClr val="000000"/>
                </a:solidFill>
                <a:latin typeface="Bookman Old Style"/>
                <a:ea typeface="Bookman Old Style"/>
                <a:cs typeface="Bookman Old Style"/>
                <a:sym typeface="Bookman Old Style"/>
              </a:rPr>
              <a:t>Trust and Transparency</a:t>
            </a:r>
            <a:endParaRPr sz="1100">
              <a:solidFill>
                <a:srgbClr val="000000"/>
              </a:solidFill>
              <a:latin typeface="Bookman Old Style"/>
              <a:ea typeface="Bookman Old Style"/>
              <a:cs typeface="Bookman Old Style"/>
              <a:sym typeface="Bookman Old Style"/>
            </a:endParaRPr>
          </a:p>
          <a:p>
            <a:pPr indent="-298450" lvl="0" marL="457200" rtl="0" algn="l">
              <a:spcBef>
                <a:spcPts val="0"/>
              </a:spcBef>
              <a:spcAft>
                <a:spcPts val="0"/>
              </a:spcAft>
              <a:buClr>
                <a:srgbClr val="000000"/>
              </a:buClr>
              <a:buSzPts val="1100"/>
              <a:buFont typeface="Bookman Old Style"/>
              <a:buChar char="●"/>
            </a:pPr>
            <a:r>
              <a:rPr lang="en" sz="1100">
                <a:solidFill>
                  <a:srgbClr val="000000"/>
                </a:solidFill>
                <a:latin typeface="Bookman Old Style"/>
                <a:ea typeface="Bookman Old Style"/>
                <a:cs typeface="Bookman Old Style"/>
                <a:sym typeface="Bookman Old Style"/>
              </a:rPr>
              <a:t>Ethical Concerns</a:t>
            </a:r>
            <a:endParaRPr sz="1100">
              <a:solidFill>
                <a:srgbClr val="000000"/>
              </a:solidFill>
              <a:latin typeface="Bookman Old Style"/>
              <a:ea typeface="Bookman Old Style"/>
              <a:cs typeface="Bookman Old Style"/>
              <a:sym typeface="Bookman Old Style"/>
            </a:endParaRPr>
          </a:p>
          <a:p>
            <a:pPr indent="-298450" lvl="0" marL="457200" rtl="0" algn="l">
              <a:spcBef>
                <a:spcPts val="0"/>
              </a:spcBef>
              <a:spcAft>
                <a:spcPts val="0"/>
              </a:spcAft>
              <a:buClr>
                <a:srgbClr val="000000"/>
              </a:buClr>
              <a:buSzPts val="1100"/>
              <a:buFont typeface="Bookman Old Style"/>
              <a:buChar char="●"/>
            </a:pPr>
            <a:r>
              <a:rPr lang="en" sz="1100">
                <a:solidFill>
                  <a:srgbClr val="000000"/>
                </a:solidFill>
                <a:latin typeface="Bookman Old Style"/>
                <a:ea typeface="Bookman Old Style"/>
                <a:cs typeface="Bookman Old Style"/>
                <a:sym typeface="Bookman Old Style"/>
              </a:rPr>
              <a:t>Regulatory Compliance</a:t>
            </a:r>
            <a:endParaRPr sz="1100">
              <a:solidFill>
                <a:srgbClr val="000000"/>
              </a:solidFill>
              <a:latin typeface="Bookman Old Style"/>
              <a:ea typeface="Bookman Old Style"/>
              <a:cs typeface="Bookman Old Style"/>
              <a:sym typeface="Bookman Old Style"/>
            </a:endParaRPr>
          </a:p>
          <a:p>
            <a:pPr indent="-298450" lvl="0" marL="457200" rtl="0" algn="l">
              <a:spcBef>
                <a:spcPts val="0"/>
              </a:spcBef>
              <a:spcAft>
                <a:spcPts val="0"/>
              </a:spcAft>
              <a:buClr>
                <a:srgbClr val="000000"/>
              </a:buClr>
              <a:buSzPts val="1100"/>
              <a:buFont typeface="Bookman Old Style"/>
              <a:buChar char="●"/>
            </a:pPr>
            <a:r>
              <a:rPr lang="en" sz="1100">
                <a:solidFill>
                  <a:srgbClr val="000000"/>
                </a:solidFill>
                <a:latin typeface="Bookman Old Style"/>
                <a:ea typeface="Bookman Old Style"/>
                <a:cs typeface="Bookman Old Style"/>
                <a:sym typeface="Bookman Old Style"/>
              </a:rPr>
              <a:t>Debugging and Improvement</a:t>
            </a:r>
            <a:endParaRPr sz="1100">
              <a:solidFill>
                <a:srgbClr val="000000"/>
              </a:solidFill>
              <a:latin typeface="Bookman Old Style"/>
              <a:ea typeface="Bookman Old Style"/>
              <a:cs typeface="Bookman Old Style"/>
              <a:sym typeface="Bookman Old Style"/>
            </a:endParaRPr>
          </a:p>
          <a:p>
            <a:pPr indent="0" lvl="0" marL="0" rtl="0" algn="l">
              <a:spcBef>
                <a:spcPts val="1200"/>
              </a:spcBef>
              <a:spcAft>
                <a:spcPts val="0"/>
              </a:spcAft>
              <a:buNone/>
            </a:pPr>
            <a:r>
              <a:rPr lang="en" sz="1100">
                <a:solidFill>
                  <a:srgbClr val="000000"/>
                </a:solidFill>
                <a:latin typeface="Bookman Old Style"/>
                <a:ea typeface="Bookman Old Style"/>
                <a:cs typeface="Bookman Old Style"/>
                <a:sym typeface="Bookman Old Style"/>
              </a:rPr>
              <a:t> Among the prominent XAI techniques are </a:t>
            </a:r>
            <a:endParaRPr sz="1100">
              <a:solidFill>
                <a:srgbClr val="000000"/>
              </a:solidFill>
              <a:latin typeface="Bookman Old Style"/>
              <a:ea typeface="Bookman Old Style"/>
              <a:cs typeface="Bookman Old Style"/>
              <a:sym typeface="Bookman Old Style"/>
            </a:endParaRPr>
          </a:p>
          <a:p>
            <a:pPr indent="-298450" lvl="0" marL="457200" rtl="0" algn="l">
              <a:spcBef>
                <a:spcPts val="1200"/>
              </a:spcBef>
              <a:spcAft>
                <a:spcPts val="0"/>
              </a:spcAft>
              <a:buClr>
                <a:srgbClr val="000000"/>
              </a:buClr>
              <a:buSzPts val="1100"/>
              <a:buFont typeface="Bookman Old Style"/>
              <a:buChar char="●"/>
            </a:pPr>
            <a:r>
              <a:rPr lang="en" sz="1100">
                <a:solidFill>
                  <a:srgbClr val="000000"/>
                </a:solidFill>
                <a:latin typeface="Bookman Old Style"/>
                <a:ea typeface="Bookman Old Style"/>
                <a:cs typeface="Bookman Old Style"/>
                <a:sym typeface="Bookman Old Style"/>
              </a:rPr>
              <a:t>SHAP (SHapley Additive exPlanations)</a:t>
            </a:r>
            <a:endParaRPr sz="1100">
              <a:solidFill>
                <a:srgbClr val="000000"/>
              </a:solidFill>
              <a:latin typeface="Bookman Old Style"/>
              <a:ea typeface="Bookman Old Style"/>
              <a:cs typeface="Bookman Old Style"/>
              <a:sym typeface="Bookman Old Style"/>
            </a:endParaRPr>
          </a:p>
          <a:p>
            <a:pPr indent="0" lvl="0" marL="0" rtl="0" algn="l">
              <a:spcBef>
                <a:spcPts val="1200"/>
              </a:spcBef>
              <a:spcAft>
                <a:spcPts val="0"/>
              </a:spcAft>
              <a:buNone/>
            </a:pPr>
            <a:r>
              <a:rPr lang="en" sz="1100">
                <a:solidFill>
                  <a:srgbClr val="000000"/>
                </a:solidFill>
                <a:latin typeface="Bookman Old Style"/>
                <a:ea typeface="Bookman Old Style"/>
                <a:cs typeface="Bookman Old Style"/>
                <a:sym typeface="Bookman Old Style"/>
              </a:rPr>
              <a:t> SHAP, rooted in game theory, calculates the contribution of each feature to a prediction, providing both local and global interpretability. It leverages Shapley values to ensure fair distribution of feature importance. SHAP has different type of "explainers" that are optimized for different types of models.</a:t>
            </a:r>
            <a:endParaRPr sz="1100">
              <a:solidFill>
                <a:srgbClr val="000000"/>
              </a:solidFill>
              <a:latin typeface="Bookman Old Style"/>
              <a:ea typeface="Bookman Old Style"/>
              <a:cs typeface="Bookman Old Style"/>
              <a:sym typeface="Bookman Old Style"/>
            </a:endParaRPr>
          </a:p>
          <a:p>
            <a:pPr indent="-298450" lvl="0" marL="457200" rtl="0" algn="l">
              <a:spcBef>
                <a:spcPts val="1200"/>
              </a:spcBef>
              <a:spcAft>
                <a:spcPts val="0"/>
              </a:spcAft>
              <a:buClr>
                <a:srgbClr val="000000"/>
              </a:buClr>
              <a:buSzPts val="1100"/>
              <a:buFont typeface="Bookman Old Style"/>
              <a:buChar char="●"/>
            </a:pPr>
            <a:r>
              <a:rPr lang="en" sz="1100">
                <a:solidFill>
                  <a:srgbClr val="000000"/>
                </a:solidFill>
                <a:latin typeface="Bookman Old Style"/>
                <a:ea typeface="Bookman Old Style"/>
                <a:cs typeface="Bookman Old Style"/>
                <a:sym typeface="Bookman Old Style"/>
              </a:rPr>
              <a:t>LIME (Local Interpretable Model-agnostic Explanations)</a:t>
            </a:r>
            <a:endParaRPr sz="1100">
              <a:solidFill>
                <a:srgbClr val="000000"/>
              </a:solidFill>
              <a:latin typeface="Bookman Old Style"/>
              <a:ea typeface="Bookman Old Style"/>
              <a:cs typeface="Bookman Old Style"/>
              <a:sym typeface="Bookman Old Style"/>
            </a:endParaRPr>
          </a:p>
          <a:p>
            <a:pPr indent="-400050" lvl="0" marL="457200" rtl="0" algn="just">
              <a:spcBef>
                <a:spcPts val="1200"/>
              </a:spcBef>
              <a:spcAft>
                <a:spcPts val="0"/>
              </a:spcAft>
              <a:buNone/>
            </a:pPr>
            <a:r>
              <a:t/>
            </a:r>
            <a:endParaRPr sz="1100">
              <a:solidFill>
                <a:srgbClr val="222050"/>
              </a:solidFill>
              <a:latin typeface="Bookman Old Style"/>
              <a:ea typeface="Bookman Old Style"/>
              <a:cs typeface="Bookman Old Style"/>
              <a:sym typeface="Bookman Old Sty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442625" y="479675"/>
            <a:ext cx="3865800" cy="4153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sz="2200">
                <a:solidFill>
                  <a:srgbClr val="006699"/>
                </a:solidFill>
                <a:latin typeface="Bookman Old Style"/>
                <a:ea typeface="Bookman Old Style"/>
                <a:cs typeface="Bookman Old Style"/>
                <a:sym typeface="Bookman Old Style"/>
              </a:rPr>
              <a:t>Market place</a:t>
            </a:r>
            <a:endParaRPr b="1" sz="2200">
              <a:solidFill>
                <a:srgbClr val="006699"/>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t/>
            </a:r>
            <a:endParaRPr b="1" sz="2000">
              <a:solidFill>
                <a:srgbClr val="006699"/>
              </a:solidFill>
              <a:latin typeface="Bookman Old Style"/>
              <a:ea typeface="Bookman Old Style"/>
              <a:cs typeface="Bookman Old Style"/>
              <a:sym typeface="Bookman Old Style"/>
            </a:endParaRPr>
          </a:p>
          <a:p>
            <a:pPr indent="-336550" lvl="0" marL="457200" rtl="0" algn="l">
              <a:lnSpc>
                <a:spcPct val="100000"/>
              </a:lnSpc>
              <a:spcBef>
                <a:spcPts val="0"/>
              </a:spcBef>
              <a:spcAft>
                <a:spcPts val="0"/>
              </a:spcAft>
              <a:buClr>
                <a:srgbClr val="333333"/>
              </a:buClr>
              <a:buSzPts val="1700"/>
              <a:buFont typeface="Bookman Old Style"/>
              <a:buChar char="●"/>
            </a:pPr>
            <a:r>
              <a:rPr lang="en" sz="1700">
                <a:solidFill>
                  <a:srgbClr val="333333"/>
                </a:solidFill>
                <a:latin typeface="Bookman Old Style"/>
                <a:ea typeface="Bookman Old Style"/>
                <a:cs typeface="Bookman Old Style"/>
                <a:sym typeface="Bookman Old Style"/>
              </a:rPr>
              <a:t>The UAV market is forecasted to grow by USD </a:t>
            </a:r>
            <a:r>
              <a:rPr b="1" lang="en" sz="1700">
                <a:solidFill>
                  <a:srgbClr val="333333"/>
                </a:solidFill>
                <a:latin typeface="Bookman Old Style"/>
                <a:ea typeface="Bookman Old Style"/>
                <a:cs typeface="Bookman Old Style"/>
                <a:sym typeface="Bookman Old Style"/>
              </a:rPr>
              <a:t>$20.40 </a:t>
            </a:r>
            <a:r>
              <a:rPr b="1" lang="en" sz="1700">
                <a:solidFill>
                  <a:srgbClr val="333333"/>
                </a:solidFill>
                <a:latin typeface="Bookman Old Style"/>
                <a:ea typeface="Bookman Old Style"/>
                <a:cs typeface="Bookman Old Style"/>
                <a:sym typeface="Bookman Old Style"/>
              </a:rPr>
              <a:t>billion </a:t>
            </a:r>
            <a:r>
              <a:rPr lang="en" sz="1700">
                <a:solidFill>
                  <a:srgbClr val="333333"/>
                </a:solidFill>
                <a:latin typeface="Bookman Old Style"/>
                <a:ea typeface="Bookman Old Style"/>
                <a:cs typeface="Bookman Old Style"/>
                <a:sym typeface="Bookman Old Style"/>
              </a:rPr>
              <a:t>during </a:t>
            </a:r>
            <a:r>
              <a:rPr b="1" lang="en" sz="1700">
                <a:solidFill>
                  <a:srgbClr val="333333"/>
                </a:solidFill>
                <a:latin typeface="Bookman Old Style"/>
                <a:ea typeface="Bookman Old Style"/>
                <a:cs typeface="Bookman Old Style"/>
                <a:sym typeface="Bookman Old Style"/>
              </a:rPr>
              <a:t>2023-2029</a:t>
            </a:r>
            <a:r>
              <a:rPr lang="en" sz="1700">
                <a:solidFill>
                  <a:srgbClr val="333333"/>
                </a:solidFill>
                <a:latin typeface="Bookman Old Style"/>
                <a:ea typeface="Bookman Old Style"/>
                <a:cs typeface="Bookman Old Style"/>
                <a:sym typeface="Bookman Old Style"/>
              </a:rPr>
              <a:t>.</a:t>
            </a:r>
            <a:endParaRPr sz="1700">
              <a:solidFill>
                <a:srgbClr val="333333"/>
              </a:solidFill>
              <a:latin typeface="Bookman Old Style"/>
              <a:ea typeface="Bookman Old Style"/>
              <a:cs typeface="Bookman Old Style"/>
              <a:sym typeface="Bookman Old Style"/>
            </a:endParaRPr>
          </a:p>
          <a:p>
            <a:pPr indent="0" lvl="0" marL="457200" rtl="0" algn="l">
              <a:lnSpc>
                <a:spcPct val="100000"/>
              </a:lnSpc>
              <a:spcBef>
                <a:spcPts val="0"/>
              </a:spcBef>
              <a:spcAft>
                <a:spcPts val="0"/>
              </a:spcAft>
              <a:buNone/>
            </a:pPr>
            <a:r>
              <a:t/>
            </a:r>
            <a:endParaRPr b="1" sz="1700">
              <a:solidFill>
                <a:srgbClr val="006699"/>
              </a:solidFill>
              <a:latin typeface="Bookman Old Style"/>
              <a:ea typeface="Bookman Old Style"/>
              <a:cs typeface="Bookman Old Style"/>
              <a:sym typeface="Bookman Old Style"/>
            </a:endParaRPr>
          </a:p>
          <a:p>
            <a:pPr indent="-336550" lvl="0" marL="457200" rtl="0" algn="l">
              <a:lnSpc>
                <a:spcPct val="100000"/>
              </a:lnSpc>
              <a:spcBef>
                <a:spcPts val="0"/>
              </a:spcBef>
              <a:spcAft>
                <a:spcPts val="0"/>
              </a:spcAft>
              <a:buClr>
                <a:srgbClr val="333333"/>
              </a:buClr>
              <a:buSzPts val="1700"/>
              <a:buFont typeface="Bookman Old Style"/>
              <a:buChar char="●"/>
            </a:pPr>
            <a:r>
              <a:rPr lang="en" sz="1700">
                <a:solidFill>
                  <a:srgbClr val="333333"/>
                </a:solidFill>
                <a:latin typeface="Bookman Old Style"/>
                <a:ea typeface="Bookman Old Style"/>
                <a:cs typeface="Bookman Old Style"/>
                <a:sym typeface="Bookman Old Style"/>
              </a:rPr>
              <a:t>The India Drone Market is expected to grow from </a:t>
            </a:r>
            <a:r>
              <a:rPr b="1" lang="en" sz="1700">
                <a:solidFill>
                  <a:srgbClr val="333333"/>
                </a:solidFill>
                <a:latin typeface="Bookman Old Style"/>
                <a:ea typeface="Bookman Old Style"/>
                <a:cs typeface="Bookman Old Style"/>
                <a:sym typeface="Bookman Old Style"/>
              </a:rPr>
              <a:t>$654 million in 2024</a:t>
            </a:r>
            <a:r>
              <a:rPr lang="en" sz="1700">
                <a:solidFill>
                  <a:srgbClr val="333333"/>
                </a:solidFill>
                <a:latin typeface="Bookman Old Style"/>
                <a:ea typeface="Bookman Old Style"/>
                <a:cs typeface="Bookman Old Style"/>
                <a:sym typeface="Bookman Old Style"/>
              </a:rPr>
              <a:t> to </a:t>
            </a:r>
            <a:r>
              <a:rPr b="1" lang="en" sz="1700">
                <a:solidFill>
                  <a:srgbClr val="333333"/>
                </a:solidFill>
                <a:latin typeface="Bookman Old Style"/>
                <a:ea typeface="Bookman Old Style"/>
                <a:cs typeface="Bookman Old Style"/>
                <a:sym typeface="Bookman Old Style"/>
              </a:rPr>
              <a:t>$1.4 billion by 2029</a:t>
            </a:r>
            <a:r>
              <a:rPr lang="en" sz="1700">
                <a:solidFill>
                  <a:srgbClr val="333333"/>
                </a:solidFill>
                <a:latin typeface="Bookman Old Style"/>
                <a:ea typeface="Bookman Old Style"/>
                <a:cs typeface="Bookman Old Style"/>
                <a:sym typeface="Bookman Old Style"/>
              </a:rPr>
              <a:t>.</a:t>
            </a:r>
            <a:endParaRPr sz="1700">
              <a:solidFill>
                <a:srgbClr val="333333"/>
              </a:solidFill>
              <a:latin typeface="Bookman Old Style"/>
              <a:ea typeface="Bookman Old Style"/>
              <a:cs typeface="Bookman Old Style"/>
              <a:sym typeface="Bookman Old Style"/>
            </a:endParaRPr>
          </a:p>
          <a:p>
            <a:pPr indent="0" lvl="0" marL="457200" rtl="0" algn="l">
              <a:lnSpc>
                <a:spcPct val="100000"/>
              </a:lnSpc>
              <a:spcBef>
                <a:spcPts val="0"/>
              </a:spcBef>
              <a:spcAft>
                <a:spcPts val="0"/>
              </a:spcAft>
              <a:buNone/>
            </a:pPr>
            <a:r>
              <a:t/>
            </a:r>
            <a:endParaRPr sz="1700">
              <a:solidFill>
                <a:srgbClr val="333333"/>
              </a:solidFill>
              <a:latin typeface="Bookman Old Style"/>
              <a:ea typeface="Bookman Old Style"/>
              <a:cs typeface="Bookman Old Style"/>
              <a:sym typeface="Bookman Old Style"/>
            </a:endParaRPr>
          </a:p>
          <a:p>
            <a:pPr indent="-336550" lvl="0" marL="457200" rtl="0" algn="l">
              <a:lnSpc>
                <a:spcPct val="100000"/>
              </a:lnSpc>
              <a:spcBef>
                <a:spcPts val="0"/>
              </a:spcBef>
              <a:spcAft>
                <a:spcPts val="0"/>
              </a:spcAft>
              <a:buClr>
                <a:srgbClr val="333333"/>
              </a:buClr>
              <a:buSzPts val="1700"/>
              <a:buFont typeface="Bookman Old Style"/>
              <a:buChar char="●"/>
            </a:pPr>
            <a:r>
              <a:rPr lang="en" sz="1700">
                <a:solidFill>
                  <a:srgbClr val="333333"/>
                </a:solidFill>
                <a:latin typeface="Bookman Old Style"/>
                <a:ea typeface="Bookman Old Style"/>
                <a:cs typeface="Bookman Old Style"/>
                <a:sym typeface="Bookman Old Style"/>
              </a:rPr>
              <a:t>India</a:t>
            </a:r>
            <a:r>
              <a:rPr lang="en" sz="1700">
                <a:solidFill>
                  <a:srgbClr val="333333"/>
                </a:solidFill>
                <a:latin typeface="Bookman Old Style"/>
                <a:ea typeface="Bookman Old Style"/>
                <a:cs typeface="Bookman Old Style"/>
                <a:sym typeface="Bookman Old Style"/>
              </a:rPr>
              <a:t> tops the list of drone importing nations with </a:t>
            </a:r>
            <a:r>
              <a:rPr b="1" lang="en" sz="1700">
                <a:solidFill>
                  <a:srgbClr val="333333"/>
                </a:solidFill>
                <a:latin typeface="Bookman Old Style"/>
                <a:ea typeface="Bookman Old Style"/>
                <a:cs typeface="Bookman Old Style"/>
                <a:sym typeface="Bookman Old Style"/>
              </a:rPr>
              <a:t>22.5%</a:t>
            </a:r>
            <a:r>
              <a:rPr lang="en" sz="1700">
                <a:solidFill>
                  <a:srgbClr val="333333"/>
                </a:solidFill>
                <a:latin typeface="Bookman Old Style"/>
                <a:ea typeface="Bookman Old Style"/>
                <a:cs typeface="Bookman Old Style"/>
                <a:sym typeface="Bookman Old Style"/>
              </a:rPr>
              <a:t> of global imports.</a:t>
            </a:r>
            <a:endParaRPr sz="1700">
              <a:solidFill>
                <a:srgbClr val="333333"/>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t/>
            </a:r>
            <a:endParaRPr sz="1700">
              <a:solidFill>
                <a:srgbClr val="333333"/>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None/>
            </a:pPr>
            <a:r>
              <a:t/>
            </a:r>
            <a:endParaRPr sz="1700">
              <a:solidFill>
                <a:srgbClr val="333333"/>
              </a:solidFill>
              <a:latin typeface="Bookman Old Style"/>
              <a:ea typeface="Bookman Old Style"/>
              <a:cs typeface="Bookman Old Style"/>
              <a:sym typeface="Bookman Old Style"/>
            </a:endParaRPr>
          </a:p>
        </p:txBody>
      </p:sp>
      <p:pic>
        <p:nvPicPr>
          <p:cNvPr id="147" name="Google Shape;147;p15"/>
          <p:cNvPicPr preferRelativeResize="0"/>
          <p:nvPr/>
        </p:nvPicPr>
        <p:blipFill rotWithShape="1">
          <a:blip r:embed="rId3">
            <a:alphaModFix/>
          </a:blip>
          <a:srcRect b="0" l="0" r="8775" t="0"/>
          <a:stretch/>
        </p:blipFill>
        <p:spPr>
          <a:xfrm>
            <a:off x="4572000" y="638826"/>
            <a:ext cx="4105300" cy="36085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idx="1" type="body"/>
          </p:nvPr>
        </p:nvSpPr>
        <p:spPr>
          <a:xfrm>
            <a:off x="459125" y="333050"/>
            <a:ext cx="5580900" cy="50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3000">
                <a:solidFill>
                  <a:schemeClr val="lt1"/>
                </a:solidFill>
                <a:latin typeface="Bookman Old Style"/>
                <a:ea typeface="Bookman Old Style"/>
                <a:cs typeface="Bookman Old Style"/>
                <a:sym typeface="Bookman Old Style"/>
              </a:rPr>
              <a:t>Introduction</a:t>
            </a:r>
            <a:endParaRPr sz="3000">
              <a:solidFill>
                <a:srgbClr val="000000"/>
              </a:solidFill>
              <a:latin typeface="Bookman Old Style"/>
              <a:ea typeface="Bookman Old Style"/>
              <a:cs typeface="Bookman Old Style"/>
              <a:sym typeface="Bookman Old Style"/>
            </a:endParaRPr>
          </a:p>
        </p:txBody>
      </p:sp>
      <p:pic>
        <p:nvPicPr>
          <p:cNvPr id="153" name="Google Shape;153;p16"/>
          <p:cNvPicPr preferRelativeResize="0"/>
          <p:nvPr/>
        </p:nvPicPr>
        <p:blipFill>
          <a:blip r:embed="rId3">
            <a:alphaModFix/>
          </a:blip>
          <a:stretch>
            <a:fillRect/>
          </a:stretch>
        </p:blipFill>
        <p:spPr>
          <a:xfrm>
            <a:off x="6520400" y="333050"/>
            <a:ext cx="1971375" cy="1284625"/>
          </a:xfrm>
          <a:prstGeom prst="rect">
            <a:avLst/>
          </a:prstGeom>
          <a:noFill/>
          <a:ln>
            <a:noFill/>
          </a:ln>
        </p:spPr>
      </p:pic>
      <p:pic>
        <p:nvPicPr>
          <p:cNvPr id="154" name="Google Shape;154;p16"/>
          <p:cNvPicPr preferRelativeResize="0"/>
          <p:nvPr/>
        </p:nvPicPr>
        <p:blipFill rotWithShape="1">
          <a:blip r:embed="rId4">
            <a:alphaModFix/>
          </a:blip>
          <a:srcRect b="0" l="18193" r="0" t="0"/>
          <a:stretch/>
        </p:blipFill>
        <p:spPr>
          <a:xfrm>
            <a:off x="6520400" y="1710975"/>
            <a:ext cx="1971375" cy="1284625"/>
          </a:xfrm>
          <a:prstGeom prst="rect">
            <a:avLst/>
          </a:prstGeom>
          <a:noFill/>
          <a:ln>
            <a:noFill/>
          </a:ln>
        </p:spPr>
      </p:pic>
      <p:sp>
        <p:nvSpPr>
          <p:cNvPr id="155" name="Google Shape;155;p16"/>
          <p:cNvSpPr txBox="1"/>
          <p:nvPr/>
        </p:nvSpPr>
        <p:spPr>
          <a:xfrm>
            <a:off x="470000" y="999575"/>
            <a:ext cx="5560500" cy="1880100"/>
          </a:xfrm>
          <a:prstGeom prst="rect">
            <a:avLst/>
          </a:prstGeom>
          <a:noFill/>
          <a:ln>
            <a:noFill/>
          </a:ln>
        </p:spPr>
        <p:txBody>
          <a:bodyPr anchorCtr="0" anchor="t" bIns="91425" lIns="91425" spcFirstLastPara="1" rIns="91425" wrap="square" tIns="91425">
            <a:noAutofit/>
          </a:bodyPr>
          <a:lstStyle/>
          <a:p>
            <a:pPr indent="-323850" lvl="0" marL="457200" rtl="0" algn="just">
              <a:spcBef>
                <a:spcPts val="0"/>
              </a:spcBef>
              <a:spcAft>
                <a:spcPts val="0"/>
              </a:spcAft>
              <a:buSzPts val="1500"/>
              <a:buFont typeface="Bookman Old Style"/>
              <a:buChar char="●"/>
            </a:pPr>
            <a:r>
              <a:rPr lang="en" sz="1500">
                <a:latin typeface="Bookman Old Style"/>
                <a:ea typeface="Bookman Old Style"/>
                <a:cs typeface="Bookman Old Style"/>
                <a:sym typeface="Bookman Old Style"/>
              </a:rPr>
              <a:t>These are </a:t>
            </a:r>
            <a:r>
              <a:rPr b="1" lang="en" sz="1500">
                <a:latin typeface="Bookman Old Style"/>
                <a:ea typeface="Bookman Old Style"/>
                <a:cs typeface="Bookman Old Style"/>
                <a:sym typeface="Bookman Old Style"/>
              </a:rPr>
              <a:t>Unmanned Aerial vehicles</a:t>
            </a:r>
            <a:r>
              <a:rPr lang="en" sz="1500">
                <a:latin typeface="Bookman Old Style"/>
                <a:ea typeface="Bookman Old Style"/>
                <a:cs typeface="Bookman Old Style"/>
                <a:sym typeface="Bookman Old Style"/>
              </a:rPr>
              <a:t> , an aircraft that can fly without a human pilot onboard.</a:t>
            </a:r>
            <a:endParaRPr sz="1500">
              <a:latin typeface="Bookman Old Style"/>
              <a:ea typeface="Bookman Old Style"/>
              <a:cs typeface="Bookman Old Style"/>
              <a:sym typeface="Bookman Old Style"/>
            </a:endParaRPr>
          </a:p>
          <a:p>
            <a:pPr indent="-323850" lvl="0" marL="457200" rtl="0" algn="just">
              <a:spcBef>
                <a:spcPts val="0"/>
              </a:spcBef>
              <a:spcAft>
                <a:spcPts val="0"/>
              </a:spcAft>
              <a:buClr>
                <a:srgbClr val="000000"/>
              </a:buClr>
              <a:buSzPts val="1500"/>
              <a:buFont typeface="Bookman Old Style"/>
              <a:buChar char="●"/>
            </a:pPr>
            <a:r>
              <a:rPr lang="en" sz="1500">
                <a:latin typeface="Bookman Old Style"/>
                <a:ea typeface="Bookman Old Style"/>
                <a:cs typeface="Bookman Old Style"/>
                <a:sym typeface="Bookman Old Style"/>
              </a:rPr>
              <a:t>They are also called as </a:t>
            </a:r>
            <a:r>
              <a:rPr b="1" lang="en" sz="1500">
                <a:latin typeface="Bookman Old Style"/>
                <a:ea typeface="Bookman Old Style"/>
                <a:cs typeface="Bookman Old Style"/>
                <a:sym typeface="Bookman Old Style"/>
              </a:rPr>
              <a:t>Drones, </a:t>
            </a:r>
            <a:r>
              <a:rPr lang="en" sz="1500">
                <a:latin typeface="Bookman Old Style"/>
                <a:ea typeface="Bookman Old Style"/>
                <a:cs typeface="Bookman Old Style"/>
                <a:sym typeface="Bookman Old Style"/>
              </a:rPr>
              <a:t>there also </a:t>
            </a:r>
            <a:r>
              <a:rPr b="1" lang="en" sz="1500">
                <a:latin typeface="Bookman Old Style"/>
                <a:ea typeface="Bookman Old Style"/>
                <a:cs typeface="Bookman Old Style"/>
                <a:sym typeface="Bookman Old Style"/>
              </a:rPr>
              <a:t>exist </a:t>
            </a:r>
            <a:r>
              <a:rPr lang="en" sz="1500">
                <a:latin typeface="Bookman Old Style"/>
                <a:ea typeface="Bookman Old Style"/>
                <a:cs typeface="Bookman Old Style"/>
                <a:sym typeface="Bookman Old Style"/>
              </a:rPr>
              <a:t>range of UAV from </a:t>
            </a:r>
            <a:r>
              <a:rPr b="1" lang="en" sz="1500">
                <a:latin typeface="Bookman Old Style"/>
                <a:ea typeface="Bookman Old Style"/>
                <a:cs typeface="Bookman Old Style"/>
                <a:sym typeface="Bookman Old Style"/>
              </a:rPr>
              <a:t>small quadcopters</a:t>
            </a:r>
            <a:r>
              <a:rPr lang="en" sz="1500">
                <a:latin typeface="Bookman Old Style"/>
                <a:ea typeface="Bookman Old Style"/>
                <a:cs typeface="Bookman Old Style"/>
                <a:sym typeface="Bookman Old Style"/>
              </a:rPr>
              <a:t> to </a:t>
            </a:r>
            <a:r>
              <a:rPr b="1" lang="en" sz="1500">
                <a:latin typeface="Bookman Old Style"/>
                <a:ea typeface="Bookman Old Style"/>
                <a:cs typeface="Bookman Old Style"/>
                <a:sym typeface="Bookman Old Style"/>
              </a:rPr>
              <a:t>large fixed-wing aircraft</a:t>
            </a:r>
            <a:r>
              <a:rPr lang="en" sz="1500">
                <a:latin typeface="Bookman Old Style"/>
                <a:ea typeface="Bookman Old Style"/>
                <a:cs typeface="Bookman Old Style"/>
                <a:sym typeface="Bookman Old Style"/>
              </a:rPr>
              <a:t>.</a:t>
            </a:r>
            <a:endParaRPr sz="1500">
              <a:latin typeface="Bookman Old Style"/>
              <a:ea typeface="Bookman Old Style"/>
              <a:cs typeface="Bookman Old Style"/>
              <a:sym typeface="Bookman Old Style"/>
            </a:endParaRPr>
          </a:p>
          <a:p>
            <a:pPr indent="-323850" lvl="0" marL="457200" rtl="0" algn="just">
              <a:spcBef>
                <a:spcPts val="0"/>
              </a:spcBef>
              <a:spcAft>
                <a:spcPts val="0"/>
              </a:spcAft>
              <a:buClr>
                <a:srgbClr val="000000"/>
              </a:buClr>
              <a:buSzPts val="1500"/>
              <a:buFont typeface="Bookman Old Style"/>
              <a:buChar char="●"/>
            </a:pPr>
            <a:r>
              <a:rPr lang="en" sz="1500">
                <a:latin typeface="Bookman Old Style"/>
                <a:ea typeface="Bookman Old Style"/>
                <a:cs typeface="Bookman Old Style"/>
                <a:sym typeface="Bookman Old Style"/>
              </a:rPr>
              <a:t>UAVs can be </a:t>
            </a:r>
            <a:r>
              <a:rPr b="1" lang="en" sz="1500">
                <a:latin typeface="Bookman Old Style"/>
                <a:ea typeface="Bookman Old Style"/>
                <a:cs typeface="Bookman Old Style"/>
                <a:sym typeface="Bookman Old Style"/>
              </a:rPr>
              <a:t>fully </a:t>
            </a:r>
            <a:r>
              <a:rPr lang="en" sz="1500">
                <a:latin typeface="Bookman Old Style"/>
                <a:ea typeface="Bookman Old Style"/>
                <a:cs typeface="Bookman Old Style"/>
                <a:sym typeface="Bookman Old Style"/>
              </a:rPr>
              <a:t>or </a:t>
            </a:r>
            <a:r>
              <a:rPr b="1" lang="en" sz="1500">
                <a:latin typeface="Bookman Old Style"/>
                <a:ea typeface="Bookman Old Style"/>
                <a:cs typeface="Bookman Old Style"/>
                <a:sym typeface="Bookman Old Style"/>
              </a:rPr>
              <a:t>partially autonomous</a:t>
            </a:r>
            <a:r>
              <a:rPr lang="en" sz="1500">
                <a:latin typeface="Bookman Old Style"/>
                <a:ea typeface="Bookman Old Style"/>
                <a:cs typeface="Bookman Old Style"/>
                <a:sym typeface="Bookman Old Style"/>
              </a:rPr>
              <a:t>, but are more often controlled remotely by a human pilot. </a:t>
            </a:r>
            <a:endParaRPr sz="1300">
              <a:solidFill>
                <a:schemeClr val="dk2"/>
              </a:solidFill>
              <a:latin typeface="Calibri"/>
              <a:ea typeface="Calibri"/>
              <a:cs typeface="Calibri"/>
              <a:sym typeface="Calibri"/>
            </a:endParaRPr>
          </a:p>
        </p:txBody>
      </p:sp>
      <p:sp>
        <p:nvSpPr>
          <p:cNvPr id="156" name="Google Shape;156;p16"/>
          <p:cNvSpPr txBox="1"/>
          <p:nvPr/>
        </p:nvSpPr>
        <p:spPr>
          <a:xfrm>
            <a:off x="3818225" y="3104925"/>
            <a:ext cx="3382800" cy="41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06699"/>
                </a:solidFill>
                <a:latin typeface="Bookman Old Style"/>
                <a:ea typeface="Bookman Old Style"/>
                <a:cs typeface="Bookman Old Style"/>
                <a:sym typeface="Bookman Old Style"/>
              </a:rPr>
              <a:t>Anomaly Detection</a:t>
            </a:r>
            <a:endParaRPr b="1" sz="2000">
              <a:solidFill>
                <a:srgbClr val="006699"/>
              </a:solidFill>
              <a:latin typeface="Bookman Old Style"/>
              <a:ea typeface="Bookman Old Style"/>
              <a:cs typeface="Bookman Old Style"/>
              <a:sym typeface="Bookman Old Style"/>
            </a:endParaRPr>
          </a:p>
        </p:txBody>
      </p:sp>
      <p:sp>
        <p:nvSpPr>
          <p:cNvPr id="157" name="Google Shape;157;p16"/>
          <p:cNvSpPr txBox="1"/>
          <p:nvPr/>
        </p:nvSpPr>
        <p:spPr>
          <a:xfrm>
            <a:off x="3846050" y="3574925"/>
            <a:ext cx="4817700" cy="13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333333"/>
                </a:solidFill>
                <a:latin typeface="Bookman Old Style"/>
                <a:ea typeface="Bookman Old Style"/>
                <a:cs typeface="Bookman Old Style"/>
                <a:sym typeface="Bookman Old Style"/>
              </a:rPr>
              <a:t>Anomaly detection refers to the presence of anomalous data points in acquired data streams. The anomaly detection helps in improving the quality of knowledge patterns.</a:t>
            </a:r>
            <a:endParaRPr sz="1500">
              <a:solidFill>
                <a:srgbClr val="333333"/>
              </a:solidFill>
              <a:latin typeface="Bookman Old Style"/>
              <a:ea typeface="Bookman Old Style"/>
              <a:cs typeface="Bookman Old Style"/>
              <a:sym typeface="Bookman Old Style"/>
            </a:endParaRPr>
          </a:p>
          <a:p>
            <a:pPr indent="0" lvl="0" marL="0" rtl="0" algn="l">
              <a:spcBef>
                <a:spcPts val="0"/>
              </a:spcBef>
              <a:spcAft>
                <a:spcPts val="0"/>
              </a:spcAft>
              <a:buNone/>
            </a:pPr>
            <a:r>
              <a:t/>
            </a:r>
            <a:endParaRPr sz="1500">
              <a:solidFill>
                <a:schemeClr val="dk2"/>
              </a:solidFill>
              <a:latin typeface="Bookman Old Style"/>
              <a:ea typeface="Bookman Old Style"/>
              <a:cs typeface="Bookman Old Style"/>
              <a:sym typeface="Bookman Old Style"/>
            </a:endParaRPr>
          </a:p>
        </p:txBody>
      </p:sp>
      <p:pic>
        <p:nvPicPr>
          <p:cNvPr id="158" name="Google Shape;158;p16"/>
          <p:cNvPicPr preferRelativeResize="0"/>
          <p:nvPr/>
        </p:nvPicPr>
        <p:blipFill rotWithShape="1">
          <a:blip r:embed="rId5">
            <a:alphaModFix/>
          </a:blip>
          <a:srcRect b="8707" l="17073" r="19739" t="13682"/>
          <a:stretch/>
        </p:blipFill>
        <p:spPr>
          <a:xfrm>
            <a:off x="628900" y="2909550"/>
            <a:ext cx="2850325" cy="1840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438150" y="339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Problem Statement</a:t>
            </a:r>
            <a:endParaRPr>
              <a:latin typeface="Bookman Old Style"/>
              <a:ea typeface="Bookman Old Style"/>
              <a:cs typeface="Bookman Old Style"/>
              <a:sym typeface="Bookman Old Style"/>
            </a:endParaRPr>
          </a:p>
        </p:txBody>
      </p:sp>
      <p:sp>
        <p:nvSpPr>
          <p:cNvPr id="164" name="Google Shape;164;p17"/>
          <p:cNvSpPr txBox="1"/>
          <p:nvPr>
            <p:ph idx="1" type="body"/>
          </p:nvPr>
        </p:nvSpPr>
        <p:spPr>
          <a:xfrm>
            <a:off x="491225" y="997050"/>
            <a:ext cx="8213100" cy="3807300"/>
          </a:xfrm>
          <a:prstGeom prst="rect">
            <a:avLst/>
          </a:prstGeom>
        </p:spPr>
        <p:txBody>
          <a:bodyPr anchorCtr="0" anchor="t" bIns="91425" lIns="91425" spcFirstLastPara="1" rIns="91425" wrap="square" tIns="91425">
            <a:noAutofit/>
          </a:bodyPr>
          <a:lstStyle/>
          <a:p>
            <a:pPr indent="-323850" lvl="0" marL="457200" rtl="0" algn="just">
              <a:lnSpc>
                <a:spcPct val="130000"/>
              </a:lnSpc>
              <a:spcBef>
                <a:spcPts val="0"/>
              </a:spcBef>
              <a:spcAft>
                <a:spcPts val="0"/>
              </a:spcAft>
              <a:buClr>
                <a:srgbClr val="000000"/>
              </a:buClr>
              <a:buSzPts val="1500"/>
              <a:buFont typeface="Bookman Old Style"/>
              <a:buChar char="●"/>
            </a:pPr>
            <a:r>
              <a:rPr lang="en" sz="1500">
                <a:solidFill>
                  <a:srgbClr val="000000"/>
                </a:solidFill>
                <a:latin typeface="Bookman Old Style"/>
                <a:ea typeface="Bookman Old Style"/>
                <a:cs typeface="Bookman Old Style"/>
                <a:sym typeface="Bookman Old Style"/>
              </a:rPr>
              <a:t>Accurate UAV anomaly detection from onboard sensor data is hindered by </a:t>
            </a:r>
            <a:r>
              <a:rPr b="1" lang="en" sz="1500">
                <a:solidFill>
                  <a:srgbClr val="000000"/>
                </a:solidFill>
                <a:latin typeface="Bookman Old Style"/>
                <a:ea typeface="Bookman Old Style"/>
                <a:cs typeface="Bookman Old Style"/>
                <a:sym typeface="Bookman Old Style"/>
              </a:rPr>
              <a:t>imbalanced</a:t>
            </a:r>
            <a:r>
              <a:rPr lang="en" sz="1500">
                <a:solidFill>
                  <a:srgbClr val="000000"/>
                </a:solidFill>
                <a:latin typeface="Bookman Old Style"/>
                <a:ea typeface="Bookman Old Style"/>
                <a:cs typeface="Bookman Old Style"/>
                <a:sym typeface="Bookman Old Style"/>
              </a:rPr>
              <a:t> data and </a:t>
            </a:r>
            <a:r>
              <a:rPr b="1" lang="en" sz="1500">
                <a:solidFill>
                  <a:srgbClr val="000000"/>
                </a:solidFill>
                <a:latin typeface="Bookman Old Style"/>
                <a:ea typeface="Bookman Old Style"/>
                <a:cs typeface="Bookman Old Style"/>
                <a:sym typeface="Bookman Old Style"/>
              </a:rPr>
              <a:t>inconsistent </a:t>
            </a:r>
            <a:r>
              <a:rPr lang="en" sz="1500">
                <a:solidFill>
                  <a:srgbClr val="000000"/>
                </a:solidFill>
                <a:latin typeface="Bookman Old Style"/>
                <a:ea typeface="Bookman Old Style"/>
                <a:cs typeface="Bookman Old Style"/>
                <a:sym typeface="Bookman Old Style"/>
              </a:rPr>
              <a:t>fault descriptions.</a:t>
            </a:r>
            <a:endParaRPr sz="1500">
              <a:solidFill>
                <a:srgbClr val="000000"/>
              </a:solidFill>
              <a:latin typeface="Bookman Old Style"/>
              <a:ea typeface="Bookman Old Style"/>
              <a:cs typeface="Bookman Old Style"/>
              <a:sym typeface="Bookman Old Style"/>
            </a:endParaRPr>
          </a:p>
          <a:p>
            <a:pPr indent="-323850" lvl="0" marL="457200" rtl="0" algn="just">
              <a:lnSpc>
                <a:spcPct val="130000"/>
              </a:lnSpc>
              <a:spcBef>
                <a:spcPts val="0"/>
              </a:spcBef>
              <a:spcAft>
                <a:spcPts val="0"/>
              </a:spcAft>
              <a:buClr>
                <a:srgbClr val="000000"/>
              </a:buClr>
              <a:buSzPts val="1500"/>
              <a:buFont typeface="Bookman Old Style"/>
              <a:buChar char="●"/>
            </a:pPr>
            <a:r>
              <a:rPr lang="en" sz="1500">
                <a:solidFill>
                  <a:srgbClr val="000000"/>
                </a:solidFill>
                <a:latin typeface="Bookman Old Style"/>
                <a:ea typeface="Bookman Old Style"/>
                <a:cs typeface="Bookman Old Style"/>
                <a:sym typeface="Bookman Old Style"/>
              </a:rPr>
              <a:t>The </a:t>
            </a:r>
            <a:r>
              <a:rPr b="1" lang="en" sz="1500">
                <a:solidFill>
                  <a:srgbClr val="000000"/>
                </a:solidFill>
                <a:latin typeface="Bookman Old Style"/>
                <a:ea typeface="Bookman Old Style"/>
                <a:cs typeface="Bookman Old Style"/>
                <a:sym typeface="Bookman Old Style"/>
              </a:rPr>
              <a:t>multidimensional </a:t>
            </a:r>
            <a:r>
              <a:rPr lang="en" sz="1500">
                <a:solidFill>
                  <a:srgbClr val="000000"/>
                </a:solidFill>
                <a:latin typeface="Bookman Old Style"/>
                <a:ea typeface="Bookman Old Style"/>
                <a:cs typeface="Bookman Old Style"/>
                <a:sym typeface="Bookman Old Style"/>
              </a:rPr>
              <a:t>nature of UAV sensor data (e.g., roll, pitch, yaw, errors) </a:t>
            </a:r>
            <a:r>
              <a:rPr b="1" lang="en" sz="1500">
                <a:solidFill>
                  <a:srgbClr val="000000"/>
                </a:solidFill>
                <a:latin typeface="Bookman Old Style"/>
                <a:ea typeface="Bookman Old Style"/>
                <a:cs typeface="Bookman Old Style"/>
                <a:sym typeface="Bookman Old Style"/>
              </a:rPr>
              <a:t>complicates feature extraction</a:t>
            </a:r>
            <a:r>
              <a:rPr lang="en" sz="1500">
                <a:solidFill>
                  <a:srgbClr val="000000"/>
                </a:solidFill>
                <a:latin typeface="Bookman Old Style"/>
                <a:ea typeface="Bookman Old Style"/>
                <a:cs typeface="Bookman Old Style"/>
                <a:sym typeface="Bookman Old Style"/>
              </a:rPr>
              <a:t> and anomaly detection, challenging current methods in accuracy and efficiency.</a:t>
            </a:r>
            <a:endParaRPr sz="1500">
              <a:solidFill>
                <a:srgbClr val="000000"/>
              </a:solidFill>
              <a:latin typeface="Bookman Old Style"/>
              <a:ea typeface="Bookman Old Style"/>
              <a:cs typeface="Bookman Old Style"/>
              <a:sym typeface="Bookman Old Style"/>
            </a:endParaRPr>
          </a:p>
          <a:p>
            <a:pPr indent="-323850" lvl="0" marL="457200" rtl="0" algn="just">
              <a:lnSpc>
                <a:spcPct val="130000"/>
              </a:lnSpc>
              <a:spcBef>
                <a:spcPts val="0"/>
              </a:spcBef>
              <a:spcAft>
                <a:spcPts val="0"/>
              </a:spcAft>
              <a:buClr>
                <a:srgbClr val="000000"/>
              </a:buClr>
              <a:buSzPts val="1500"/>
              <a:buFont typeface="Bookman Old Style"/>
              <a:buChar char="●"/>
            </a:pPr>
            <a:r>
              <a:rPr lang="en" sz="1500">
                <a:solidFill>
                  <a:srgbClr val="000000"/>
                </a:solidFill>
                <a:latin typeface="Bookman Old Style"/>
                <a:ea typeface="Bookman Old Style"/>
                <a:cs typeface="Bookman Old Style"/>
                <a:sym typeface="Bookman Old Style"/>
              </a:rPr>
              <a:t>Traditional models lack scalability and fail to capture inter-sensor correlations, while deep learning "</a:t>
            </a:r>
            <a:r>
              <a:rPr b="1" lang="en" sz="1500">
                <a:solidFill>
                  <a:srgbClr val="000000"/>
                </a:solidFill>
                <a:latin typeface="Bookman Old Style"/>
                <a:ea typeface="Bookman Old Style"/>
                <a:cs typeface="Bookman Old Style"/>
                <a:sym typeface="Bookman Old Style"/>
              </a:rPr>
              <a:t>blackboxes</a:t>
            </a:r>
            <a:r>
              <a:rPr lang="en" sz="1500">
                <a:solidFill>
                  <a:srgbClr val="000000"/>
                </a:solidFill>
                <a:latin typeface="Bookman Old Style"/>
                <a:ea typeface="Bookman Old Style"/>
                <a:cs typeface="Bookman Old Style"/>
                <a:sym typeface="Bookman Old Style"/>
              </a:rPr>
              <a:t>" lack interpretability, raising </a:t>
            </a:r>
            <a:r>
              <a:rPr b="1" lang="en" sz="1500">
                <a:solidFill>
                  <a:srgbClr val="000000"/>
                </a:solidFill>
                <a:latin typeface="Bookman Old Style"/>
                <a:ea typeface="Bookman Old Style"/>
                <a:cs typeface="Bookman Old Style"/>
                <a:sym typeface="Bookman Old Style"/>
              </a:rPr>
              <a:t>trust </a:t>
            </a:r>
            <a:r>
              <a:rPr lang="en" sz="1500">
                <a:solidFill>
                  <a:srgbClr val="000000"/>
                </a:solidFill>
                <a:latin typeface="Bookman Old Style"/>
                <a:ea typeface="Bookman Old Style"/>
                <a:cs typeface="Bookman Old Style"/>
                <a:sym typeface="Bookman Old Style"/>
              </a:rPr>
              <a:t>issues in critical operations.</a:t>
            </a:r>
            <a:endParaRPr sz="1500">
              <a:solidFill>
                <a:srgbClr val="000000"/>
              </a:solidFill>
              <a:latin typeface="Bookman Old Style"/>
              <a:ea typeface="Bookman Old Style"/>
              <a:cs typeface="Bookman Old Style"/>
              <a:sym typeface="Bookman Old Style"/>
            </a:endParaRPr>
          </a:p>
          <a:p>
            <a:pPr indent="-323850" lvl="0" marL="457200" rtl="0" algn="just">
              <a:lnSpc>
                <a:spcPct val="130000"/>
              </a:lnSpc>
              <a:spcBef>
                <a:spcPts val="0"/>
              </a:spcBef>
              <a:spcAft>
                <a:spcPts val="0"/>
              </a:spcAft>
              <a:buClr>
                <a:srgbClr val="000000"/>
              </a:buClr>
              <a:buSzPts val="1500"/>
              <a:buFont typeface="Bookman Old Style"/>
              <a:buChar char="●"/>
            </a:pPr>
            <a:r>
              <a:rPr lang="en" sz="1500">
                <a:solidFill>
                  <a:srgbClr val="000000"/>
                </a:solidFill>
                <a:latin typeface="Bookman Old Style"/>
                <a:ea typeface="Bookman Old Style"/>
                <a:cs typeface="Bookman Old Style"/>
                <a:sym typeface="Bookman Old Style"/>
              </a:rPr>
              <a:t>A robust, scalable, and explainable anomaly detection framework is needed to improve accuracy and provide </a:t>
            </a:r>
            <a:r>
              <a:rPr b="1" lang="en" sz="1500">
                <a:solidFill>
                  <a:srgbClr val="000000"/>
                </a:solidFill>
                <a:latin typeface="Bookman Old Style"/>
                <a:ea typeface="Bookman Old Style"/>
                <a:cs typeface="Bookman Old Style"/>
                <a:sym typeface="Bookman Old Style"/>
              </a:rPr>
              <a:t>transparency </a:t>
            </a:r>
            <a:r>
              <a:rPr lang="en" sz="1500">
                <a:solidFill>
                  <a:srgbClr val="000000"/>
                </a:solidFill>
                <a:latin typeface="Bookman Old Style"/>
                <a:ea typeface="Bookman Old Style"/>
                <a:cs typeface="Bookman Old Style"/>
                <a:sym typeface="Bookman Old Style"/>
              </a:rPr>
              <a:t>in identifying the causes of anomalies.</a:t>
            </a:r>
            <a:endParaRPr sz="1500">
              <a:solidFill>
                <a:srgbClr val="000000"/>
              </a:solidFill>
              <a:latin typeface="Bookman Old Style"/>
              <a:ea typeface="Bookman Old Style"/>
              <a:cs typeface="Bookman Old Style"/>
              <a:sym typeface="Bookman Old Style"/>
            </a:endParaRPr>
          </a:p>
          <a:p>
            <a:pPr indent="0" lvl="0" marL="0" rtl="0" algn="just">
              <a:lnSpc>
                <a:spcPct val="130000"/>
              </a:lnSpc>
              <a:spcBef>
                <a:spcPts val="0"/>
              </a:spcBef>
              <a:spcAft>
                <a:spcPts val="1000"/>
              </a:spcAft>
              <a:buNone/>
            </a:pPr>
            <a:r>
              <a:t/>
            </a:r>
            <a:endParaRPr sz="1500">
              <a:latin typeface="Bookman Old Style"/>
              <a:ea typeface="Bookman Old Style"/>
              <a:cs typeface="Bookman Old Style"/>
              <a:sym typeface="Bookman Old Sty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nvSpPr>
        <p:spPr>
          <a:xfrm>
            <a:off x="462650" y="1033000"/>
            <a:ext cx="7236000" cy="2839800"/>
          </a:xfrm>
          <a:prstGeom prst="rect">
            <a:avLst/>
          </a:prstGeom>
          <a:noFill/>
          <a:ln>
            <a:noFill/>
          </a:ln>
        </p:spPr>
        <p:txBody>
          <a:bodyPr anchorCtr="0" anchor="t" bIns="91425" lIns="91425" spcFirstLastPara="1" rIns="91425" wrap="square" tIns="91425">
            <a:spAutoFit/>
          </a:bodyPr>
          <a:lstStyle/>
          <a:p>
            <a:pPr indent="-323850" lvl="1" marL="457200" rtl="0" algn="just">
              <a:lnSpc>
                <a:spcPct val="150000"/>
              </a:lnSpc>
              <a:spcBef>
                <a:spcPts val="0"/>
              </a:spcBef>
              <a:spcAft>
                <a:spcPts val="0"/>
              </a:spcAft>
              <a:buClr>
                <a:srgbClr val="333333"/>
              </a:buClr>
              <a:buSzPts val="1500"/>
              <a:buFont typeface="Bookman Old Style"/>
              <a:buChar char="○"/>
            </a:pPr>
            <a:r>
              <a:rPr lang="en" sz="1500">
                <a:solidFill>
                  <a:srgbClr val="333333"/>
                </a:solidFill>
                <a:latin typeface="Bookman Old Style"/>
                <a:ea typeface="Bookman Old Style"/>
                <a:cs typeface="Bookman Old Style"/>
                <a:sym typeface="Bookman Old Style"/>
              </a:rPr>
              <a:t>Dataset</a:t>
            </a:r>
            <a:endParaRPr sz="1500">
              <a:solidFill>
                <a:srgbClr val="333333"/>
              </a:solidFill>
              <a:latin typeface="Bookman Old Style"/>
              <a:ea typeface="Bookman Old Style"/>
              <a:cs typeface="Bookman Old Style"/>
              <a:sym typeface="Bookman Old Style"/>
            </a:endParaRPr>
          </a:p>
          <a:p>
            <a:pPr indent="-323850" lvl="1" marL="457200" rtl="0" algn="just">
              <a:lnSpc>
                <a:spcPct val="150000"/>
              </a:lnSpc>
              <a:spcBef>
                <a:spcPts val="0"/>
              </a:spcBef>
              <a:spcAft>
                <a:spcPts val="0"/>
              </a:spcAft>
              <a:buClr>
                <a:srgbClr val="333333"/>
              </a:buClr>
              <a:buSzPts val="1500"/>
              <a:buFont typeface="Bookman Old Style"/>
              <a:buChar char="○"/>
            </a:pPr>
            <a:r>
              <a:rPr lang="en" sz="1500">
                <a:solidFill>
                  <a:srgbClr val="333333"/>
                </a:solidFill>
                <a:latin typeface="Bookman Old Style"/>
                <a:ea typeface="Bookman Old Style"/>
                <a:cs typeface="Bookman Old Style"/>
                <a:sym typeface="Bookman Old Style"/>
              </a:rPr>
              <a:t>Model used: </a:t>
            </a:r>
            <a:endParaRPr sz="1500">
              <a:solidFill>
                <a:srgbClr val="333333"/>
              </a:solidFill>
              <a:latin typeface="Bookman Old Style"/>
              <a:ea typeface="Bookman Old Style"/>
              <a:cs typeface="Bookman Old Style"/>
              <a:sym typeface="Bookman Old Style"/>
            </a:endParaRPr>
          </a:p>
          <a:p>
            <a:pPr indent="-323850" lvl="2" marL="857250" rtl="0" algn="just">
              <a:lnSpc>
                <a:spcPct val="150000"/>
              </a:lnSpc>
              <a:spcBef>
                <a:spcPts val="0"/>
              </a:spcBef>
              <a:spcAft>
                <a:spcPts val="0"/>
              </a:spcAft>
              <a:buClr>
                <a:srgbClr val="333333"/>
              </a:buClr>
              <a:buSzPts val="1500"/>
              <a:buFont typeface="Bookman Old Style"/>
              <a:buChar char="■"/>
            </a:pPr>
            <a:r>
              <a:rPr lang="en" sz="1500">
                <a:solidFill>
                  <a:srgbClr val="333333"/>
                </a:solidFill>
                <a:latin typeface="Bookman Old Style"/>
                <a:ea typeface="Bookman Old Style"/>
                <a:cs typeface="Bookman Old Style"/>
                <a:sym typeface="Bookman Old Style"/>
              </a:rPr>
              <a:t>TCN-A </a:t>
            </a:r>
            <a:endParaRPr sz="1500">
              <a:solidFill>
                <a:srgbClr val="333333"/>
              </a:solidFill>
              <a:latin typeface="Bookman Old Style"/>
              <a:ea typeface="Bookman Old Style"/>
              <a:cs typeface="Bookman Old Style"/>
              <a:sym typeface="Bookman Old Style"/>
            </a:endParaRPr>
          </a:p>
          <a:p>
            <a:pPr indent="-323850" lvl="1" marL="457200" rtl="0" algn="just">
              <a:lnSpc>
                <a:spcPct val="150000"/>
              </a:lnSpc>
              <a:spcBef>
                <a:spcPts val="0"/>
              </a:spcBef>
              <a:spcAft>
                <a:spcPts val="0"/>
              </a:spcAft>
              <a:buClr>
                <a:schemeClr val="dk2"/>
              </a:buClr>
              <a:buSzPts val="1500"/>
              <a:buFont typeface="Bookman Old Style"/>
              <a:buChar char="○"/>
            </a:pPr>
            <a:r>
              <a:rPr lang="en" sz="1500">
                <a:solidFill>
                  <a:schemeClr val="dk2"/>
                </a:solidFill>
                <a:latin typeface="Bookman Old Style"/>
                <a:ea typeface="Bookman Old Style"/>
                <a:cs typeface="Bookman Old Style"/>
                <a:sym typeface="Bookman Old Style"/>
              </a:rPr>
              <a:t>Terminologies:</a:t>
            </a:r>
            <a:endParaRPr sz="1500">
              <a:solidFill>
                <a:schemeClr val="dk2"/>
              </a:solidFill>
              <a:latin typeface="Bookman Old Style"/>
              <a:ea typeface="Bookman Old Style"/>
              <a:cs typeface="Bookman Old Style"/>
              <a:sym typeface="Bookman Old Style"/>
            </a:endParaRPr>
          </a:p>
          <a:p>
            <a:pPr indent="-323850" lvl="2" marL="857250" rtl="0" algn="just">
              <a:lnSpc>
                <a:spcPct val="150000"/>
              </a:lnSpc>
              <a:spcBef>
                <a:spcPts val="0"/>
              </a:spcBef>
              <a:spcAft>
                <a:spcPts val="0"/>
              </a:spcAft>
              <a:buClr>
                <a:schemeClr val="dk2"/>
              </a:buClr>
              <a:buSzPts val="1500"/>
              <a:buFont typeface="Bookman Old Style"/>
              <a:buChar char="■"/>
            </a:pPr>
            <a:r>
              <a:rPr lang="en" sz="1500">
                <a:solidFill>
                  <a:schemeClr val="dk2"/>
                </a:solidFill>
                <a:latin typeface="Bookman Old Style"/>
                <a:ea typeface="Bookman Old Style"/>
                <a:cs typeface="Bookman Old Style"/>
                <a:sym typeface="Bookman Old Style"/>
              </a:rPr>
              <a:t>Causal Convolution and Dilation Rate</a:t>
            </a:r>
            <a:endParaRPr sz="1500">
              <a:solidFill>
                <a:schemeClr val="dk2"/>
              </a:solidFill>
              <a:latin typeface="Bookman Old Style"/>
              <a:ea typeface="Bookman Old Style"/>
              <a:cs typeface="Bookman Old Style"/>
              <a:sym typeface="Bookman Old Style"/>
            </a:endParaRPr>
          </a:p>
          <a:p>
            <a:pPr indent="-323850" lvl="2" marL="857250" rtl="0" algn="just">
              <a:lnSpc>
                <a:spcPct val="150000"/>
              </a:lnSpc>
              <a:spcBef>
                <a:spcPts val="0"/>
              </a:spcBef>
              <a:spcAft>
                <a:spcPts val="0"/>
              </a:spcAft>
              <a:buClr>
                <a:schemeClr val="dk2"/>
              </a:buClr>
              <a:buSzPts val="1500"/>
              <a:buFont typeface="Bookman Old Style"/>
              <a:buChar char="■"/>
            </a:pPr>
            <a:r>
              <a:rPr lang="en" sz="1500">
                <a:solidFill>
                  <a:schemeClr val="dk2"/>
                </a:solidFill>
                <a:latin typeface="Bookman Old Style"/>
                <a:ea typeface="Bookman Old Style"/>
                <a:cs typeface="Bookman Old Style"/>
                <a:sym typeface="Bookman Old Style"/>
              </a:rPr>
              <a:t>TCN (Temporal Convolutional Network)</a:t>
            </a:r>
            <a:endParaRPr sz="1500">
              <a:solidFill>
                <a:schemeClr val="dk2"/>
              </a:solidFill>
              <a:latin typeface="Bookman Old Style"/>
              <a:ea typeface="Bookman Old Style"/>
              <a:cs typeface="Bookman Old Style"/>
              <a:sym typeface="Bookman Old Style"/>
            </a:endParaRPr>
          </a:p>
          <a:p>
            <a:pPr indent="-323850" lvl="2" marL="857250" rtl="0" algn="just">
              <a:lnSpc>
                <a:spcPct val="150000"/>
              </a:lnSpc>
              <a:spcBef>
                <a:spcPts val="0"/>
              </a:spcBef>
              <a:spcAft>
                <a:spcPts val="0"/>
              </a:spcAft>
              <a:buClr>
                <a:schemeClr val="dk2"/>
              </a:buClr>
              <a:buSzPts val="1500"/>
              <a:buFont typeface="Bookman Old Style"/>
              <a:buChar char="■"/>
            </a:pPr>
            <a:r>
              <a:rPr lang="en" sz="1500">
                <a:solidFill>
                  <a:schemeClr val="dk2"/>
                </a:solidFill>
                <a:latin typeface="Bookman Old Style"/>
                <a:ea typeface="Bookman Old Style"/>
                <a:cs typeface="Bookman Old Style"/>
                <a:sym typeface="Bookman Old Style"/>
              </a:rPr>
              <a:t>Attention Mechanism</a:t>
            </a:r>
            <a:endParaRPr sz="1500">
              <a:solidFill>
                <a:schemeClr val="dk2"/>
              </a:solidFill>
              <a:latin typeface="Bookman Old Style"/>
              <a:ea typeface="Bookman Old Style"/>
              <a:cs typeface="Bookman Old Style"/>
              <a:sym typeface="Bookman Old Style"/>
            </a:endParaRPr>
          </a:p>
          <a:p>
            <a:pPr indent="-323850" lvl="2" marL="857250" rtl="0" algn="just">
              <a:lnSpc>
                <a:spcPct val="150000"/>
              </a:lnSpc>
              <a:spcBef>
                <a:spcPts val="0"/>
              </a:spcBef>
              <a:spcAft>
                <a:spcPts val="0"/>
              </a:spcAft>
              <a:buClr>
                <a:schemeClr val="dk2"/>
              </a:buClr>
              <a:buSzPts val="1500"/>
              <a:buFont typeface="Bookman Old Style"/>
              <a:buChar char="■"/>
            </a:pPr>
            <a:r>
              <a:rPr lang="en" sz="1500">
                <a:solidFill>
                  <a:schemeClr val="dk2"/>
                </a:solidFill>
                <a:latin typeface="Bookman Old Style"/>
                <a:ea typeface="Bookman Old Style"/>
                <a:cs typeface="Bookman Old Style"/>
                <a:sym typeface="Bookman Old Style"/>
              </a:rPr>
              <a:t>Explainable AI (XAI)</a:t>
            </a:r>
            <a:endParaRPr sz="1500">
              <a:solidFill>
                <a:schemeClr val="dk2"/>
              </a:solidFill>
              <a:latin typeface="Bookman Old Style"/>
              <a:ea typeface="Bookman Old Style"/>
              <a:cs typeface="Bookman Old Style"/>
              <a:sym typeface="Bookman Old Style"/>
            </a:endParaRPr>
          </a:p>
        </p:txBody>
      </p:sp>
      <p:sp>
        <p:nvSpPr>
          <p:cNvPr id="170" name="Google Shape;170;p18"/>
          <p:cNvSpPr txBox="1"/>
          <p:nvPr>
            <p:ph type="title"/>
          </p:nvPr>
        </p:nvSpPr>
        <p:spPr>
          <a:xfrm>
            <a:off x="418075" y="375050"/>
            <a:ext cx="75057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Bookman Old Style"/>
                <a:ea typeface="Bookman Old Style"/>
                <a:cs typeface="Bookman Old Style"/>
                <a:sym typeface="Bookman Old Style"/>
              </a:rPr>
              <a:t>Methodology</a:t>
            </a:r>
            <a:endParaRPr>
              <a:latin typeface="Bookman Old Style"/>
              <a:ea typeface="Bookman Old Style"/>
              <a:cs typeface="Bookman Old Style"/>
              <a:sym typeface="Bookman Old Sty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505650" y="340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TLM:UAV Anomaly Detection Datasets</a:t>
            </a:r>
            <a:endParaRPr>
              <a:latin typeface="Bookman Old Style"/>
              <a:ea typeface="Bookman Old Style"/>
              <a:cs typeface="Bookman Old Style"/>
              <a:sym typeface="Bookman Old Style"/>
            </a:endParaRPr>
          </a:p>
        </p:txBody>
      </p:sp>
      <p:graphicFrame>
        <p:nvGraphicFramePr>
          <p:cNvPr id="176" name="Google Shape;176;p19"/>
          <p:cNvGraphicFramePr/>
          <p:nvPr/>
        </p:nvGraphicFramePr>
        <p:xfrm>
          <a:off x="952500" y="1027550"/>
          <a:ext cx="3000000" cy="3000000"/>
        </p:xfrm>
        <a:graphic>
          <a:graphicData uri="http://schemas.openxmlformats.org/drawingml/2006/table">
            <a:tbl>
              <a:tblPr>
                <a:noFill/>
                <a:tableStyleId>{09285D7A-0B56-49D9-A27A-360E07D47F88}</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Sensor</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Description</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Data Size</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Normal Data Size</a:t>
                      </a:r>
                      <a:endParaRPr b="1"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000">
                          <a:latin typeface="Times New Roman"/>
                          <a:ea typeface="Times New Roman"/>
                          <a:cs typeface="Times New Roman"/>
                          <a:sym typeface="Times New Roman"/>
                        </a:rPr>
                        <a:t>Abnormal Data Size</a:t>
                      </a:r>
                      <a:endParaRPr b="1" sz="10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GPS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Tracks UAV’s position, speed, and altitude for detecting GPS anomalies.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4,319 x 17</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2,031</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2,288</a:t>
                      </a:r>
                      <a:endParaRPr sz="10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IMU</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Monitors accelerometer and gyroscope data to detect motion and orientation faults.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21,597 x 17</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10,147</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11,450</a:t>
                      </a:r>
                      <a:endParaRPr sz="10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RATE</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Records roll, pitch, yaw rates, and acceleration to identify control system issues.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8,638 x 15</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4,058</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4,580</a:t>
                      </a:r>
                      <a:endParaRPr sz="10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VIBE</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Measures vibrations along X, Y, and Z axes to detect mechanical faults or imbalances.</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8,638 x 15</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4,059</a:t>
                      </a:r>
                      <a:endParaRPr sz="1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000">
                          <a:latin typeface="Times New Roman"/>
                          <a:ea typeface="Times New Roman"/>
                          <a:cs typeface="Times New Roman"/>
                          <a:sym typeface="Times New Roman"/>
                        </a:rPr>
                        <a:t>4,579</a:t>
                      </a:r>
                      <a:endParaRPr sz="10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505650" y="3406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TLM:UAV Anomaly Detection Datasets</a:t>
            </a:r>
            <a:endParaRPr>
              <a:latin typeface="Bookman Old Style"/>
              <a:ea typeface="Bookman Old Style"/>
              <a:cs typeface="Bookman Old Style"/>
              <a:sym typeface="Bookman Old Style"/>
            </a:endParaRPr>
          </a:p>
        </p:txBody>
      </p:sp>
      <p:pic>
        <p:nvPicPr>
          <p:cNvPr id="182" name="Google Shape;182;p20"/>
          <p:cNvPicPr preferRelativeResize="0"/>
          <p:nvPr/>
        </p:nvPicPr>
        <p:blipFill>
          <a:blip r:embed="rId3">
            <a:alphaModFix/>
          </a:blip>
          <a:stretch>
            <a:fillRect/>
          </a:stretch>
        </p:blipFill>
        <p:spPr>
          <a:xfrm>
            <a:off x="287338" y="953700"/>
            <a:ext cx="8569324" cy="406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505650" y="347875"/>
            <a:ext cx="7505700" cy="82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Bookman Old Style"/>
                <a:ea typeface="Bookman Old Style"/>
                <a:cs typeface="Bookman Old Style"/>
                <a:sym typeface="Bookman Old Style"/>
              </a:rPr>
              <a:t>Dataset : Labels</a:t>
            </a:r>
            <a:endParaRPr>
              <a:latin typeface="Bookman Old Style"/>
              <a:ea typeface="Bookman Old Style"/>
              <a:cs typeface="Bookman Old Style"/>
              <a:sym typeface="Bookman Old Style"/>
            </a:endParaRPr>
          </a:p>
        </p:txBody>
      </p:sp>
      <p:sp>
        <p:nvSpPr>
          <p:cNvPr id="188" name="Google Shape;188;p21"/>
          <p:cNvSpPr txBox="1"/>
          <p:nvPr>
            <p:ph idx="1" type="body"/>
          </p:nvPr>
        </p:nvSpPr>
        <p:spPr>
          <a:xfrm>
            <a:off x="477450" y="978525"/>
            <a:ext cx="8189100" cy="3843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1500">
                <a:solidFill>
                  <a:srgbClr val="000000"/>
                </a:solidFill>
                <a:latin typeface="Bookman Old Style"/>
                <a:ea typeface="Bookman Old Style"/>
                <a:cs typeface="Bookman Old Style"/>
                <a:sym typeface="Bookman Old Style"/>
              </a:rPr>
              <a:t>Label 0: Normal UAV State</a:t>
            </a:r>
            <a:r>
              <a:rPr lang="en" sz="1500">
                <a:solidFill>
                  <a:srgbClr val="000000"/>
                </a:solidFill>
                <a:latin typeface="Bookman Old Style"/>
                <a:ea typeface="Bookman Old Style"/>
                <a:cs typeface="Bookman Old Style"/>
                <a:sym typeface="Bookman Old Style"/>
              </a:rPr>
              <a:t> - Indicates that the UAV is operating within expected parameters without any anomalies.</a:t>
            </a:r>
            <a:endParaRPr sz="1500">
              <a:solidFill>
                <a:srgbClr val="000000"/>
              </a:solidFill>
              <a:latin typeface="Bookman Old Style"/>
              <a:ea typeface="Bookman Old Style"/>
              <a:cs typeface="Bookman Old Style"/>
              <a:sym typeface="Bookman Old Style"/>
            </a:endParaRPr>
          </a:p>
          <a:p>
            <a:pPr indent="0" lvl="0" marL="0" rtl="0" algn="just">
              <a:lnSpc>
                <a:spcPct val="150000"/>
              </a:lnSpc>
              <a:spcBef>
                <a:spcPts val="0"/>
              </a:spcBef>
              <a:spcAft>
                <a:spcPts val="0"/>
              </a:spcAft>
              <a:buNone/>
            </a:pPr>
            <a:r>
              <a:rPr b="1" lang="en" sz="1500">
                <a:solidFill>
                  <a:srgbClr val="000000"/>
                </a:solidFill>
                <a:latin typeface="Bookman Old Style"/>
                <a:ea typeface="Bookman Old Style"/>
                <a:cs typeface="Bookman Old Style"/>
                <a:sym typeface="Bookman Old Style"/>
              </a:rPr>
              <a:t>Label 1: GPS Anomaly</a:t>
            </a:r>
            <a:r>
              <a:rPr lang="en" sz="1500">
                <a:solidFill>
                  <a:srgbClr val="000000"/>
                </a:solidFill>
                <a:latin typeface="Bookman Old Style"/>
                <a:ea typeface="Bookman Old Style"/>
                <a:cs typeface="Bookman Old Style"/>
                <a:sym typeface="Bookman Old Style"/>
              </a:rPr>
              <a:t> - Signifies a malfunction or error in the GPS system, leading to incorrect positioning.</a:t>
            </a:r>
            <a:endParaRPr sz="1500">
              <a:solidFill>
                <a:srgbClr val="000000"/>
              </a:solidFill>
              <a:latin typeface="Bookman Old Style"/>
              <a:ea typeface="Bookman Old Style"/>
              <a:cs typeface="Bookman Old Style"/>
              <a:sym typeface="Bookman Old Style"/>
            </a:endParaRPr>
          </a:p>
          <a:p>
            <a:pPr indent="0" lvl="0" marL="0" rtl="0" algn="just">
              <a:lnSpc>
                <a:spcPct val="150000"/>
              </a:lnSpc>
              <a:spcBef>
                <a:spcPts val="0"/>
              </a:spcBef>
              <a:spcAft>
                <a:spcPts val="0"/>
              </a:spcAft>
              <a:buNone/>
            </a:pPr>
            <a:r>
              <a:rPr b="1" lang="en" sz="1500">
                <a:solidFill>
                  <a:srgbClr val="000000"/>
                </a:solidFill>
                <a:latin typeface="Bookman Old Style"/>
                <a:ea typeface="Bookman Old Style"/>
                <a:cs typeface="Bookman Old Style"/>
                <a:sym typeface="Bookman Old Style"/>
              </a:rPr>
              <a:t>Label 2:</a:t>
            </a:r>
            <a:r>
              <a:rPr lang="en" sz="1500">
                <a:solidFill>
                  <a:srgbClr val="000000"/>
                </a:solidFill>
                <a:latin typeface="Bookman Old Style"/>
                <a:ea typeface="Bookman Old Style"/>
                <a:cs typeface="Bookman Old Style"/>
                <a:sym typeface="Bookman Old Style"/>
              </a:rPr>
              <a:t> </a:t>
            </a:r>
            <a:r>
              <a:rPr b="1" lang="en" sz="1500">
                <a:solidFill>
                  <a:srgbClr val="000000"/>
                </a:solidFill>
                <a:latin typeface="Bookman Old Style"/>
                <a:ea typeface="Bookman Old Style"/>
                <a:cs typeface="Bookman Old Style"/>
                <a:sym typeface="Bookman Old Style"/>
              </a:rPr>
              <a:t>Accelerometer Anomaly</a:t>
            </a:r>
            <a:r>
              <a:rPr lang="en" sz="1500">
                <a:solidFill>
                  <a:srgbClr val="000000"/>
                </a:solidFill>
                <a:latin typeface="Bookman Old Style"/>
                <a:ea typeface="Bookman Old Style"/>
                <a:cs typeface="Bookman Old Style"/>
                <a:sym typeface="Bookman Old Style"/>
              </a:rPr>
              <a:t> - Indicates a fault or abnormal reading in the accelerometer, affecting motion detection.</a:t>
            </a:r>
            <a:endParaRPr sz="1500">
              <a:solidFill>
                <a:srgbClr val="000000"/>
              </a:solidFill>
              <a:latin typeface="Bookman Old Style"/>
              <a:ea typeface="Bookman Old Style"/>
              <a:cs typeface="Bookman Old Style"/>
              <a:sym typeface="Bookman Old Style"/>
            </a:endParaRPr>
          </a:p>
          <a:p>
            <a:pPr indent="0" lvl="0" marL="0" rtl="0" algn="just">
              <a:lnSpc>
                <a:spcPct val="150000"/>
              </a:lnSpc>
              <a:spcBef>
                <a:spcPts val="0"/>
              </a:spcBef>
              <a:spcAft>
                <a:spcPts val="0"/>
              </a:spcAft>
              <a:buNone/>
            </a:pPr>
            <a:r>
              <a:rPr b="1" lang="en" sz="1500">
                <a:solidFill>
                  <a:srgbClr val="000000"/>
                </a:solidFill>
                <a:latin typeface="Bookman Old Style"/>
                <a:ea typeface="Bookman Old Style"/>
                <a:cs typeface="Bookman Old Style"/>
                <a:sym typeface="Bookman Old Style"/>
              </a:rPr>
              <a:t>Label 3:</a:t>
            </a:r>
            <a:r>
              <a:rPr lang="en" sz="1500">
                <a:solidFill>
                  <a:srgbClr val="000000"/>
                </a:solidFill>
                <a:latin typeface="Bookman Old Style"/>
                <a:ea typeface="Bookman Old Style"/>
                <a:cs typeface="Bookman Old Style"/>
                <a:sym typeface="Bookman Old Style"/>
              </a:rPr>
              <a:t> </a:t>
            </a:r>
            <a:r>
              <a:rPr b="1" lang="en" sz="1500">
                <a:solidFill>
                  <a:srgbClr val="000000"/>
                </a:solidFill>
                <a:latin typeface="Bookman Old Style"/>
                <a:ea typeface="Bookman Old Style"/>
                <a:cs typeface="Bookman Old Style"/>
                <a:sym typeface="Bookman Old Style"/>
              </a:rPr>
              <a:t>Engine Anomaly</a:t>
            </a:r>
            <a:r>
              <a:rPr lang="en" sz="1500">
                <a:solidFill>
                  <a:srgbClr val="000000"/>
                </a:solidFill>
                <a:latin typeface="Bookman Old Style"/>
                <a:ea typeface="Bookman Old Style"/>
                <a:cs typeface="Bookman Old Style"/>
                <a:sym typeface="Bookman Old Style"/>
              </a:rPr>
              <a:t> - Represents a failure or irregularity in the UAVs engine, potentially compromising flight performance.</a:t>
            </a:r>
            <a:endParaRPr sz="1500">
              <a:solidFill>
                <a:srgbClr val="000000"/>
              </a:solidFill>
              <a:latin typeface="Bookman Old Style"/>
              <a:ea typeface="Bookman Old Style"/>
              <a:cs typeface="Bookman Old Style"/>
              <a:sym typeface="Bookman Old Style"/>
            </a:endParaRPr>
          </a:p>
          <a:p>
            <a:pPr indent="0" lvl="0" marL="0" rtl="0" algn="just">
              <a:lnSpc>
                <a:spcPct val="150000"/>
              </a:lnSpc>
              <a:spcBef>
                <a:spcPts val="0"/>
              </a:spcBef>
              <a:spcAft>
                <a:spcPts val="0"/>
              </a:spcAft>
              <a:buNone/>
            </a:pPr>
            <a:r>
              <a:rPr b="1" lang="en" sz="1500">
                <a:solidFill>
                  <a:srgbClr val="000000"/>
                </a:solidFill>
                <a:latin typeface="Bookman Old Style"/>
                <a:ea typeface="Bookman Old Style"/>
                <a:cs typeface="Bookman Old Style"/>
                <a:sym typeface="Bookman Old Style"/>
              </a:rPr>
              <a:t>Label 4:</a:t>
            </a:r>
            <a:r>
              <a:rPr lang="en" sz="1500">
                <a:solidFill>
                  <a:srgbClr val="000000"/>
                </a:solidFill>
                <a:latin typeface="Bookman Old Style"/>
                <a:ea typeface="Bookman Old Style"/>
                <a:cs typeface="Bookman Old Style"/>
                <a:sym typeface="Bookman Old Style"/>
              </a:rPr>
              <a:t> </a:t>
            </a:r>
            <a:r>
              <a:rPr b="1" lang="en" sz="1500">
                <a:solidFill>
                  <a:srgbClr val="000000"/>
                </a:solidFill>
                <a:latin typeface="Bookman Old Style"/>
                <a:ea typeface="Bookman Old Style"/>
                <a:cs typeface="Bookman Old Style"/>
                <a:sym typeface="Bookman Old Style"/>
              </a:rPr>
              <a:t>RC Anomaly</a:t>
            </a:r>
            <a:r>
              <a:rPr lang="en" sz="1500">
                <a:solidFill>
                  <a:srgbClr val="000000"/>
                </a:solidFill>
                <a:latin typeface="Bookman Old Style"/>
                <a:ea typeface="Bookman Old Style"/>
                <a:cs typeface="Bookman Old Style"/>
                <a:sym typeface="Bookman Old Style"/>
              </a:rPr>
              <a:t> - Signifies a problem with the remote control system, impacting communication and control of the UAV</a:t>
            </a:r>
            <a:endParaRPr sz="1500">
              <a:solidFill>
                <a:srgbClr val="000000"/>
              </a:solidFill>
              <a:latin typeface="Bookman Old Style"/>
              <a:ea typeface="Bookman Old Style"/>
              <a:cs typeface="Bookman Old Style"/>
              <a:sym typeface="Bookman Old Style"/>
            </a:endParaRPr>
          </a:p>
          <a:p>
            <a:pPr indent="0" lvl="0" marL="0" rtl="0" algn="just">
              <a:lnSpc>
                <a:spcPct val="150000"/>
              </a:lnSpc>
              <a:spcBef>
                <a:spcPts val="0"/>
              </a:spcBef>
              <a:spcAft>
                <a:spcPts val="0"/>
              </a:spcAft>
              <a:buNone/>
            </a:pPr>
            <a:r>
              <a:t/>
            </a:r>
            <a:endParaRPr sz="1500">
              <a:solidFill>
                <a:srgbClr val="000000"/>
              </a:solidFill>
              <a:latin typeface="Bookman Old Style"/>
              <a:ea typeface="Bookman Old Style"/>
              <a:cs typeface="Bookman Old Style"/>
              <a:sym typeface="Bookman Old Styl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