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146847058" r:id="rId8"/>
    <p:sldId id="263" r:id="rId9"/>
    <p:sldId id="265" r:id="rId10"/>
    <p:sldId id="266" r:id="rId11"/>
    <p:sldId id="2146847059" r:id="rId12"/>
    <p:sldId id="2146847060" r:id="rId13"/>
    <p:sldId id="2146847061" r:id="rId14"/>
    <p:sldId id="2146847062" r:id="rId15"/>
    <p:sldId id="2146847063" r:id="rId16"/>
    <p:sldId id="2146847064" r:id="rId17"/>
    <p:sldId id="2146847065" r:id="rId18"/>
    <p:sldId id="2146847066" r:id="rId19"/>
    <p:sldId id="2146847067" r:id="rId20"/>
    <p:sldId id="2146847068" r:id="rId21"/>
    <p:sldId id="2146847069" r:id="rId22"/>
    <p:sldId id="2146847070" r:id="rId23"/>
    <p:sldId id="2146847071" r:id="rId24"/>
    <p:sldId id="267" r:id="rId25"/>
    <p:sldId id="268" r:id="rId26"/>
    <p:sldId id="2146847055" r:id="rId27"/>
    <p:sldId id="269" r:id="rId28"/>
    <p:sldId id="2146847056" r:id="rId29"/>
    <p:sldId id="2146847057"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71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t>Cardiovascular Risk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33554" y="460502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RASHMITA BARIK</a:t>
            </a:r>
          </a:p>
          <a:p>
            <a:r>
              <a:rPr lang="en-US" sz="2000" b="1" dirty="0" smtClean="0">
                <a:solidFill>
                  <a:schemeClr val="accent1">
                    <a:lumMod val="75000"/>
                  </a:schemeClr>
                </a:solidFill>
                <a:latin typeface="Arial"/>
                <a:cs typeface="Arial"/>
              </a:rPr>
              <a:t>ODISHA UNIVERSITY OF TECHNOLOGY AND RESEARCH</a:t>
            </a:r>
          </a:p>
          <a:p>
            <a:r>
              <a:rPr lang="en-US" sz="2000" b="1" dirty="0" smtClean="0">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2" y="1302026"/>
            <a:ext cx="9775788" cy="4709010"/>
          </a:xfrm>
          <a:prstGeom prst="rect">
            <a:avLst/>
          </a:prstGeom>
        </p:spPr>
      </p:pic>
    </p:spTree>
    <p:extLst>
      <p:ext uri="{BB962C8B-B14F-4D97-AF65-F5344CB8AC3E}">
        <p14:creationId xmlns:p14="http://schemas.microsoft.com/office/powerpoint/2010/main" val="2422062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2" y="1302026"/>
            <a:ext cx="10674918" cy="3988431"/>
          </a:xfrm>
          <a:prstGeom prst="rect">
            <a:avLst/>
          </a:prstGeom>
        </p:spPr>
      </p:pic>
    </p:spTree>
    <p:extLst>
      <p:ext uri="{BB962C8B-B14F-4D97-AF65-F5344CB8AC3E}">
        <p14:creationId xmlns:p14="http://schemas.microsoft.com/office/powerpoint/2010/main" val="1070731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1" y="1302025"/>
            <a:ext cx="9352757" cy="4846847"/>
          </a:xfrm>
          <a:prstGeom prst="rect">
            <a:avLst/>
          </a:prstGeom>
        </p:spPr>
      </p:pic>
    </p:spTree>
    <p:extLst>
      <p:ext uri="{BB962C8B-B14F-4D97-AF65-F5344CB8AC3E}">
        <p14:creationId xmlns:p14="http://schemas.microsoft.com/office/powerpoint/2010/main" val="4127718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1669725" y="1133189"/>
            <a:ext cx="6270625" cy="5724811"/>
          </a:xfrm>
          <a:prstGeom prst="rect">
            <a:avLst/>
          </a:prstGeom>
        </p:spPr>
      </p:pic>
    </p:spTree>
    <p:extLst>
      <p:ext uri="{BB962C8B-B14F-4D97-AF65-F5344CB8AC3E}">
        <p14:creationId xmlns:p14="http://schemas.microsoft.com/office/powerpoint/2010/main" val="397407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2" y="1232451"/>
            <a:ext cx="7275184" cy="4770477"/>
          </a:xfrm>
          <a:prstGeom prst="rect">
            <a:avLst/>
          </a:prstGeom>
        </p:spPr>
      </p:pic>
    </p:spTree>
    <p:extLst>
      <p:ext uri="{BB962C8B-B14F-4D97-AF65-F5344CB8AC3E}">
        <p14:creationId xmlns:p14="http://schemas.microsoft.com/office/powerpoint/2010/main" val="6454253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1" y="1302025"/>
            <a:ext cx="8338873" cy="5195473"/>
          </a:xfrm>
          <a:prstGeom prst="rect">
            <a:avLst/>
          </a:prstGeom>
        </p:spPr>
      </p:pic>
    </p:spTree>
    <p:extLst>
      <p:ext uri="{BB962C8B-B14F-4D97-AF65-F5344CB8AC3E}">
        <p14:creationId xmlns:p14="http://schemas.microsoft.com/office/powerpoint/2010/main" val="3181578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1" y="1302025"/>
            <a:ext cx="9242132" cy="5080113"/>
          </a:xfrm>
          <a:prstGeom prst="rect">
            <a:avLst/>
          </a:prstGeom>
        </p:spPr>
      </p:pic>
    </p:spTree>
    <p:extLst>
      <p:ext uri="{BB962C8B-B14F-4D97-AF65-F5344CB8AC3E}">
        <p14:creationId xmlns:p14="http://schemas.microsoft.com/office/powerpoint/2010/main" val="41244168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2" y="2393707"/>
            <a:ext cx="10049272" cy="2001011"/>
          </a:xfrm>
          <a:prstGeom prst="rect">
            <a:avLst/>
          </a:prstGeom>
        </p:spPr>
      </p:pic>
    </p:spTree>
    <p:extLst>
      <p:ext uri="{BB962C8B-B14F-4D97-AF65-F5344CB8AC3E}">
        <p14:creationId xmlns:p14="http://schemas.microsoft.com/office/powerpoint/2010/main" val="3316701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1" y="1232452"/>
            <a:ext cx="10046375" cy="5017636"/>
          </a:xfrm>
          <a:prstGeom prst="rect">
            <a:avLst/>
          </a:prstGeom>
        </p:spPr>
      </p:pic>
    </p:spTree>
    <p:extLst>
      <p:ext uri="{BB962C8B-B14F-4D97-AF65-F5344CB8AC3E}">
        <p14:creationId xmlns:p14="http://schemas.microsoft.com/office/powerpoint/2010/main" val="1211076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15877" y="2757775"/>
            <a:ext cx="10382044" cy="1795564"/>
          </a:xfrm>
          <a:prstGeom prst="rect">
            <a:avLst/>
          </a:prstGeom>
        </p:spPr>
      </p:pic>
    </p:spTree>
    <p:extLst>
      <p:ext uri="{BB962C8B-B14F-4D97-AF65-F5344CB8AC3E}">
        <p14:creationId xmlns:p14="http://schemas.microsoft.com/office/powerpoint/2010/main" val="3041662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r>
              <a:rPr lang="en-US" dirty="0" smtClean="0">
                <a:latin typeface="Arial"/>
                <a:cs typeface="Arial"/>
              </a:rPr>
              <a: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2" y="1302026"/>
            <a:ext cx="8898710" cy="5343133"/>
          </a:xfrm>
          <a:prstGeom prst="rect">
            <a:avLst/>
          </a:prstGeom>
        </p:spPr>
      </p:pic>
    </p:spTree>
    <p:extLst>
      <p:ext uri="{BB962C8B-B14F-4D97-AF65-F5344CB8AC3E}">
        <p14:creationId xmlns:p14="http://schemas.microsoft.com/office/powerpoint/2010/main" val="3726882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t>After rigorous experimentation with multiple machine learning algorithms, the </a:t>
            </a:r>
            <a:r>
              <a:rPr lang="en-US" sz="2400" dirty="0" smtClean="0"/>
              <a:t>K-Nearest </a:t>
            </a:r>
            <a:r>
              <a:rPr lang="en-US" sz="2400" dirty="0" err="1" smtClean="0"/>
              <a:t>Neighbours</a:t>
            </a:r>
            <a:r>
              <a:rPr lang="en-US" sz="2400" dirty="0" smtClean="0"/>
              <a:t>(KNN) </a:t>
            </a:r>
            <a:r>
              <a:rPr lang="en-US" sz="2400" dirty="0"/>
              <a:t>emerged as the standout performer. It achieved an accuracy rate of </a:t>
            </a:r>
            <a:r>
              <a:rPr lang="en-US" sz="2400" dirty="0" smtClean="0"/>
              <a:t>85.38%. </a:t>
            </a:r>
            <a:r>
              <a:rPr lang="en-US" sz="2400" dirty="0"/>
              <a:t>This signifies that </a:t>
            </a:r>
            <a:r>
              <a:rPr lang="en-US" sz="2400" dirty="0" smtClean="0"/>
              <a:t>KNN </a:t>
            </a:r>
            <a:r>
              <a:rPr lang="en-US" sz="2400" dirty="0"/>
              <a:t>excels in accurately identifying health outcomes, which is crucial for medical professionals and patients </a:t>
            </a:r>
            <a:r>
              <a:rPr lang="en-US" sz="2400" dirty="0" smtClean="0"/>
              <a:t>alike.</a:t>
            </a:r>
            <a:endParaRPr lang="en-IN" sz="3600" dirty="0"/>
          </a:p>
        </p:txBody>
      </p:sp>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These findings hold immense promise for the healthcare domain. The ability to predict health outcomes with such precision can revolutionize patient care, leading to earlier disease detection, tailored treatment plans, and optimized healthcare resource allocation. It empowers medical practitioners with data-driven insights to make informed decisions, ultimately improving patient well-being.</a:t>
            </a:r>
            <a:endParaRPr lang="en-IN" sz="3200" dirty="0"/>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a:t>
            </a:r>
            <a:r>
              <a:rPr lang="en-US" sz="2400" dirty="0" smtClean="0"/>
              <a:t>healthcare </a:t>
            </a:r>
            <a:r>
              <a:rPr lang="en-US" sz="2400" dirty="0"/>
              <a:t>and data science</a:t>
            </a:r>
            <a:r>
              <a:rPr lang="en-IN" sz="2400" dirty="0" smtClean="0">
                <a:solidFill>
                  <a:srgbClr val="0F0F0F"/>
                </a:solidFill>
                <a:ea typeface="+mn-lt"/>
                <a:cs typeface="+mn-lt"/>
              </a:rPr>
              <a:t>, </a:t>
            </a:r>
            <a:r>
              <a:rPr lang="en-IN" sz="2400" dirty="0">
                <a:solidFill>
                  <a:srgbClr val="0F0F0F"/>
                </a:solidFill>
                <a:ea typeface="+mn-lt"/>
                <a:cs typeface="+mn-lt"/>
              </a:rPr>
              <a:t>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p:cNvPicPr>
            <a:picLocks noChangeAspect="1"/>
          </p:cNvPicPr>
          <p:nvPr/>
        </p:nvPicPr>
        <p:blipFill>
          <a:blip r:embed="rId2"/>
          <a:stretch>
            <a:fillRect/>
          </a:stretch>
        </p:blipFill>
        <p:spPr>
          <a:xfrm>
            <a:off x="1918746" y="1232452"/>
            <a:ext cx="7402536" cy="5527111"/>
          </a:xfrm>
          <a:prstGeom prst="rect">
            <a:avLst/>
          </a:prstGeom>
        </p:spPr>
      </p:pic>
    </p:spTree>
    <p:extLst>
      <p:ext uri="{BB962C8B-B14F-4D97-AF65-F5344CB8AC3E}">
        <p14:creationId xmlns:p14="http://schemas.microsoft.com/office/powerpoint/2010/main" val="3929826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3" name="Picture 2"/>
          <p:cNvPicPr>
            <a:picLocks noChangeAspect="1"/>
          </p:cNvPicPr>
          <p:nvPr/>
        </p:nvPicPr>
        <p:blipFill>
          <a:blip r:embed="rId2"/>
          <a:stretch>
            <a:fillRect/>
          </a:stretch>
        </p:blipFill>
        <p:spPr>
          <a:xfrm>
            <a:off x="1965009" y="1247692"/>
            <a:ext cx="7580207" cy="5507671"/>
          </a:xfrm>
          <a:prstGeom prst="rect">
            <a:avLst/>
          </a:prstGeom>
        </p:spPr>
      </p:pic>
    </p:spTree>
    <p:extLst>
      <p:ext uri="{BB962C8B-B14F-4D97-AF65-F5344CB8AC3E}">
        <p14:creationId xmlns:p14="http://schemas.microsoft.com/office/powerpoint/2010/main" val="25123102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a:t>
            </a:r>
            <a:endParaRPr lang="en-IN" sz="2400"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r>
              <a:rPr lang="en-US" sz="2400" dirty="0"/>
              <a:t>The dataset under investigation contains information on individuals, including features such as age, education level, gender, smoking status, and various health-related measurements (e.g., cholesterol levels, blood pressure, BMI, and glucose levels). The dataset also includes a crucial target variable, "</a:t>
            </a:r>
            <a:r>
              <a:rPr lang="en-US" sz="2400" dirty="0" err="1"/>
              <a:t>TenYearCHD</a:t>
            </a:r>
            <a:r>
              <a:rPr lang="en-US" sz="2400" dirty="0"/>
              <a:t>," which indicates whether an individual is at risk of developing CHD within the next ten years (1 for at risk, 0 for not at risk).</a:t>
            </a:r>
          </a:p>
          <a:p>
            <a:pPr marL="0" indent="0">
              <a:buNone/>
            </a:pPr>
            <a:endParaRPr lang="en-IN" dirty="0"/>
          </a:p>
        </p:txBody>
      </p:sp>
    </p:spTree>
    <p:extLst>
      <p:ext uri="{BB962C8B-B14F-4D97-AF65-F5344CB8AC3E}">
        <p14:creationId xmlns:p14="http://schemas.microsoft.com/office/powerpoint/2010/main" val="3924982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Data Exploration: Conduct a thorough exploration of the dataset to understand its structure, identify missing values, and gain insights into the distribution of key variables.</a:t>
            </a:r>
          </a:p>
          <a:p>
            <a:r>
              <a:rPr lang="en-US" dirty="0"/>
              <a:t>Feature Analysis: Analyze the dataset's features to determine their suitability for predicting Ten-Year CHD risk. Categorize features as numeric, categorical, ordinal, or nominal.</a:t>
            </a:r>
          </a:p>
          <a:p>
            <a:r>
              <a:rPr lang="en-US" dirty="0" smtClean="0"/>
              <a:t>Data </a:t>
            </a:r>
            <a:r>
              <a:rPr lang="en-US" dirty="0"/>
              <a:t>Preprocessing: Prepare the dataset for modeling by handling missing values, encoding categorical variables, and scaling or normalizing numeric features.</a:t>
            </a:r>
          </a:p>
          <a:p>
            <a:r>
              <a:rPr lang="en-US" dirty="0"/>
              <a:t>Model Building: Develop predictive models using machine learning algorithms to predict Ten-Year CHD risk based on the selected features.</a:t>
            </a:r>
          </a:p>
          <a:p>
            <a:r>
              <a:rPr lang="en-US" dirty="0"/>
              <a:t>Model Evaluation: Assess the performance of the developed models using appropriate evaluation metrics (e.g., accuracy, precision, recall, ROC curve) to determine their predictive capability.</a:t>
            </a:r>
          </a:p>
          <a:p>
            <a:r>
              <a:rPr lang="en-US" dirty="0"/>
              <a:t>Interpretation: Interpret the results to identify the most influential factors contributing to Ten-Year CHD risk.</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51928"/>
            <a:ext cx="11029615" cy="7240554"/>
          </a:xfrm>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a:t>
            </a:r>
            <a:r>
              <a:rPr lang="en-IN" sz="1800" b="1" dirty="0" smtClean="0">
                <a:solidFill>
                  <a:srgbClr val="0F0F0F"/>
                </a:solidFill>
              </a:rPr>
              <a:t>requirements</a:t>
            </a:r>
            <a:endParaRPr lang="en-IN" sz="1800" b="1" dirty="0">
              <a:solidFill>
                <a:srgbClr val="0F0F0F"/>
              </a:solidFill>
            </a:endParaRPr>
          </a:p>
          <a:p>
            <a:pPr marL="305435" indent="-305435"/>
            <a:endParaRPr lang="en-IN" sz="1800" b="1" dirty="0" smtClean="0">
              <a:solidFill>
                <a:srgbClr val="0F0F0F"/>
              </a:solidFill>
            </a:endParaRPr>
          </a:p>
          <a:p>
            <a:pPr marL="0" indent="0">
              <a:buNone/>
            </a:pPr>
            <a:endParaRPr lang="en-IN" sz="1800" b="1" dirty="0">
              <a:solidFill>
                <a:srgbClr val="0F0F0F"/>
              </a:solidFill>
            </a:endParaRPr>
          </a:p>
          <a:p>
            <a:pPr marL="0" indent="0">
              <a:buNone/>
            </a:pPr>
            <a:endParaRPr lang="en-IN" sz="1800" b="1" dirty="0" smtClean="0">
              <a:solidFill>
                <a:srgbClr val="0F0F0F"/>
              </a:solidFill>
            </a:endParaRPr>
          </a:p>
          <a:p>
            <a:pPr marL="0" indent="0">
              <a:buNone/>
            </a:pPr>
            <a:endParaRPr lang="en-IN" sz="1800" b="1" dirty="0">
              <a:solidFill>
                <a:srgbClr val="0F0F0F"/>
              </a:solidFill>
            </a:endParaRPr>
          </a:p>
          <a:p>
            <a:pPr marL="305435" indent="-305435"/>
            <a:r>
              <a:rPr lang="en-IN" sz="1800" b="1" dirty="0" smtClean="0">
                <a:solidFill>
                  <a:srgbClr val="0F0F0F"/>
                </a:solidFill>
              </a:rPr>
              <a:t>Library </a:t>
            </a:r>
            <a:r>
              <a:rPr lang="en-IN" sz="1800" b="1" dirty="0">
                <a:solidFill>
                  <a:srgbClr val="0F0F0F"/>
                </a:solidFill>
              </a:rPr>
              <a:t>required to build the </a:t>
            </a:r>
            <a:r>
              <a:rPr lang="en-IN" sz="1800" b="1" dirty="0" smtClean="0">
                <a:solidFill>
                  <a:srgbClr val="0F0F0F"/>
                </a:solidFill>
              </a:rPr>
              <a:t>model</a:t>
            </a:r>
          </a:p>
          <a:p>
            <a:pPr marL="0" indent="0">
              <a:buNone/>
            </a:pPr>
            <a:r>
              <a:rPr lang="en-US" sz="1800" dirty="0"/>
              <a:t>• Pandas for data manipulation, aggregation </a:t>
            </a:r>
            <a:endParaRPr lang="en-US" sz="1800" dirty="0" smtClean="0"/>
          </a:p>
          <a:p>
            <a:pPr marL="0" indent="0">
              <a:buNone/>
            </a:pPr>
            <a:r>
              <a:rPr lang="en-US" sz="1800" dirty="0" smtClean="0"/>
              <a:t>• </a:t>
            </a:r>
            <a:r>
              <a:rPr lang="en-US" sz="1800" dirty="0" err="1"/>
              <a:t>Matplotlib</a:t>
            </a:r>
            <a:r>
              <a:rPr lang="en-US" sz="1800" dirty="0"/>
              <a:t> and </a:t>
            </a:r>
            <a:r>
              <a:rPr lang="en-US" sz="1800" dirty="0" err="1"/>
              <a:t>Seaborn</a:t>
            </a:r>
            <a:r>
              <a:rPr lang="en-US" sz="1800" dirty="0"/>
              <a:t> for visualization and behavior with respect to the target variable </a:t>
            </a:r>
            <a:endParaRPr lang="en-US" sz="1800" dirty="0" smtClean="0"/>
          </a:p>
          <a:p>
            <a:pPr marL="0" indent="0">
              <a:buNone/>
            </a:pPr>
            <a:r>
              <a:rPr lang="en-US" sz="1800" dirty="0" smtClean="0"/>
              <a:t>• </a:t>
            </a:r>
            <a:r>
              <a:rPr lang="en-US" sz="1800" dirty="0" err="1"/>
              <a:t>NumPy</a:t>
            </a:r>
            <a:r>
              <a:rPr lang="en-US" sz="1800" dirty="0"/>
              <a:t> for computationally efficient operations </a:t>
            </a:r>
            <a:endParaRPr lang="en-US" sz="1800" dirty="0" smtClean="0"/>
          </a:p>
          <a:p>
            <a:pPr marL="0" indent="0">
              <a:buNone/>
            </a:pPr>
            <a:r>
              <a:rPr lang="en-US" sz="1800" dirty="0" smtClean="0"/>
              <a:t>• </a:t>
            </a:r>
            <a:r>
              <a:rPr lang="en-US" sz="1800" dirty="0" err="1"/>
              <a:t>Scikit</a:t>
            </a:r>
            <a:r>
              <a:rPr lang="en-US" sz="1800" dirty="0"/>
              <a:t> Learn for model training, model optimization, and metrics </a:t>
            </a:r>
            <a:r>
              <a:rPr lang="en-US" sz="1800" dirty="0" smtClean="0"/>
              <a:t>calculation</a:t>
            </a:r>
            <a:endParaRPr lang="en-IN" sz="1800" b="1" dirty="0" smtClean="0">
              <a:solidFill>
                <a:srgbClr val="0F0F0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723034152"/>
              </p:ext>
            </p:extLst>
          </p:nvPr>
        </p:nvGraphicFramePr>
        <p:xfrm>
          <a:off x="581025" y="2519265"/>
          <a:ext cx="9374738" cy="1651520"/>
        </p:xfrm>
        <a:graphic>
          <a:graphicData uri="http://schemas.openxmlformats.org/drawingml/2006/table">
            <a:tbl>
              <a:tblPr/>
              <a:tblGrid>
                <a:gridCol w="1874948">
                  <a:extLst>
                    <a:ext uri="{9D8B030D-6E8A-4147-A177-3AD203B41FA5}">
                      <a16:colId xmlns:a16="http://schemas.microsoft.com/office/drawing/2014/main" val="1216411112"/>
                    </a:ext>
                  </a:extLst>
                </a:gridCol>
                <a:gridCol w="7499790">
                  <a:extLst>
                    <a:ext uri="{9D8B030D-6E8A-4147-A177-3AD203B41FA5}">
                      <a16:colId xmlns:a16="http://schemas.microsoft.com/office/drawing/2014/main" val="3728457934"/>
                    </a:ext>
                  </a:extLst>
                </a:gridCol>
              </a:tblGrid>
              <a:tr h="366842">
                <a:tc>
                  <a:txBody>
                    <a:bodyPr/>
                    <a:lstStyle/>
                    <a:p>
                      <a:pPr algn="l" fontAlgn="ctr"/>
                      <a:r>
                        <a:rPr lang="en-US" sz="1800" b="1">
                          <a:effectLst/>
                          <a:latin typeface="inherit"/>
                        </a:rPr>
                        <a:t>Language</a:t>
                      </a:r>
                    </a:p>
                  </a:txBody>
                  <a:tcPr marL="90956" marR="90956" marT="45478" marB="45478" anchor="ctr">
                    <a:lnL>
                      <a:noFill/>
                    </a:lnL>
                    <a:lnR>
                      <a:noFill/>
                    </a:lnR>
                    <a:lnT>
                      <a:noFill/>
                    </a:lnT>
                    <a:lnB>
                      <a:noFill/>
                    </a:lnB>
                    <a:solidFill>
                      <a:srgbClr val="F4F4F4"/>
                    </a:solidFill>
                  </a:tcPr>
                </a:tc>
                <a:tc>
                  <a:txBody>
                    <a:bodyPr/>
                    <a:lstStyle/>
                    <a:p>
                      <a:pPr algn="l" fontAlgn="ctr"/>
                      <a:r>
                        <a:rPr lang="en-US" sz="1800" b="0" dirty="0">
                          <a:effectLst/>
                          <a:latin typeface="inherit"/>
                        </a:rPr>
                        <a:t>Python 3.10</a:t>
                      </a:r>
                    </a:p>
                  </a:txBody>
                  <a:tcPr marL="90956" marR="90956" marT="45478" marB="45478" anchor="ctr">
                    <a:lnL>
                      <a:noFill/>
                    </a:lnL>
                    <a:lnR>
                      <a:noFill/>
                    </a:lnR>
                    <a:lnT>
                      <a:noFill/>
                    </a:lnT>
                    <a:lnB>
                      <a:noFill/>
                    </a:lnB>
                    <a:solidFill>
                      <a:srgbClr val="F4F4F4"/>
                    </a:solidFill>
                  </a:tcPr>
                </a:tc>
                <a:extLst>
                  <a:ext uri="{0D108BD9-81ED-4DB2-BD59-A6C34878D82A}">
                    <a16:rowId xmlns:a16="http://schemas.microsoft.com/office/drawing/2014/main" val="347342737"/>
                  </a:ext>
                </a:extLst>
              </a:tr>
              <a:tr h="642339">
                <a:tc>
                  <a:txBody>
                    <a:bodyPr/>
                    <a:lstStyle/>
                    <a:p>
                      <a:pPr algn="l" fontAlgn="ctr"/>
                      <a:r>
                        <a:rPr lang="en-US" sz="1800" b="1">
                          <a:effectLst/>
                          <a:latin typeface="inherit"/>
                        </a:rPr>
                        <a:t>Hardware configuration</a:t>
                      </a:r>
                    </a:p>
                  </a:txBody>
                  <a:tcPr marL="90956" marR="90956" marT="45478" marB="45478" anchor="ctr">
                    <a:lnL>
                      <a:noFill/>
                    </a:lnL>
                    <a:lnR>
                      <a:noFill/>
                    </a:lnR>
                    <a:lnT>
                      <a:noFill/>
                    </a:lnT>
                    <a:lnB>
                      <a:noFill/>
                    </a:lnB>
                    <a:solidFill>
                      <a:srgbClr val="F4F4F4"/>
                    </a:solidFill>
                  </a:tcPr>
                </a:tc>
                <a:tc>
                  <a:txBody>
                    <a:bodyPr/>
                    <a:lstStyle/>
                    <a:p>
                      <a:pPr algn="l" fontAlgn="base"/>
                      <a:r>
                        <a:rPr lang="en-US" sz="1800" b="0">
                          <a:effectLst/>
                          <a:latin typeface="inherit"/>
                        </a:rPr>
                        <a:t>2 vCPU and 8 GB RAM</a:t>
                      </a:r>
                    </a:p>
                  </a:txBody>
                  <a:tcPr marL="90956" marR="90956" marT="45478" marB="45478" anchor="ctr">
                    <a:lnL>
                      <a:noFill/>
                    </a:lnL>
                    <a:lnR>
                      <a:noFill/>
                    </a:lnR>
                    <a:lnT>
                      <a:noFill/>
                    </a:lnT>
                    <a:lnB>
                      <a:noFill/>
                    </a:lnB>
                    <a:solidFill>
                      <a:srgbClr val="F4F4F4"/>
                    </a:solidFill>
                  </a:tcPr>
                </a:tc>
                <a:extLst>
                  <a:ext uri="{0D108BD9-81ED-4DB2-BD59-A6C34878D82A}">
                    <a16:rowId xmlns:a16="http://schemas.microsoft.com/office/drawing/2014/main" val="4086302916"/>
                  </a:ext>
                </a:extLst>
              </a:tr>
              <a:tr h="642339">
                <a:tc>
                  <a:txBody>
                    <a:bodyPr/>
                    <a:lstStyle/>
                    <a:p>
                      <a:pPr algn="l" fontAlgn="ctr"/>
                      <a:r>
                        <a:rPr lang="en-US" sz="1800" b="1">
                          <a:effectLst/>
                          <a:latin typeface="inherit"/>
                        </a:rPr>
                        <a:t>Software configuration</a:t>
                      </a:r>
                    </a:p>
                  </a:txBody>
                  <a:tcPr marL="90956" marR="90956" marT="45478" marB="45478" anchor="ctr">
                    <a:lnL>
                      <a:noFill/>
                    </a:lnL>
                    <a:lnR>
                      <a:noFill/>
                    </a:lnR>
                    <a:lnT>
                      <a:noFill/>
                    </a:lnT>
                    <a:lnB>
                      <a:noFill/>
                    </a:lnB>
                    <a:solidFill>
                      <a:srgbClr val="F4F4F4"/>
                    </a:solidFill>
                  </a:tcPr>
                </a:tc>
                <a:tc>
                  <a:txBody>
                    <a:bodyPr/>
                    <a:lstStyle/>
                    <a:p>
                      <a:pPr algn="l" fontAlgn="base"/>
                      <a:r>
                        <a:rPr lang="fi-FI" sz="1800" b="0" dirty="0">
                          <a:effectLst/>
                          <a:latin typeface="inherit"/>
                        </a:rPr>
                        <a:t>Runtime 23.1 on Python 3.10</a:t>
                      </a:r>
                    </a:p>
                  </a:txBody>
                  <a:tcPr marL="90956" marR="90956" marT="45478" marB="45478" anchor="ctr">
                    <a:lnL>
                      <a:noFill/>
                    </a:lnL>
                    <a:lnR>
                      <a:noFill/>
                    </a:lnR>
                    <a:lnT>
                      <a:noFill/>
                    </a:lnT>
                    <a:lnB>
                      <a:noFill/>
                    </a:lnB>
                    <a:solidFill>
                      <a:srgbClr val="F4F4F4"/>
                    </a:solidFill>
                  </a:tcPr>
                </a:tc>
                <a:extLst>
                  <a:ext uri="{0D108BD9-81ED-4DB2-BD59-A6C34878D82A}">
                    <a16:rowId xmlns:a16="http://schemas.microsoft.com/office/drawing/2014/main" val="3414580168"/>
                  </a:ext>
                </a:extLst>
              </a:tr>
            </a:tbl>
          </a:graphicData>
        </a:graphic>
      </p:graphicFrame>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965461" y="1232452"/>
            <a:ext cx="8561093" cy="5540220"/>
          </a:xfrm>
          <a:prstGeom prst="rect">
            <a:avLst/>
          </a:prstGeom>
        </p:spPr>
      </p:pic>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458242" y="1731235"/>
            <a:ext cx="10317787" cy="3422486"/>
          </a:xfrm>
          <a:prstGeom prst="rect">
            <a:avLst/>
          </a:prstGeom>
        </p:spPr>
      </p:pic>
    </p:spTree>
    <p:extLst>
      <p:ext uri="{BB962C8B-B14F-4D97-AF65-F5344CB8AC3E}">
        <p14:creationId xmlns:p14="http://schemas.microsoft.com/office/powerpoint/2010/main" val="13384105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24485" lvl="1" indent="0">
              <a:buNone/>
            </a:pPr>
            <a:endParaRPr lang="en-IN" dirty="0"/>
          </a:p>
          <a:p>
            <a:pPr marL="305435" indent="-305435"/>
            <a:endParaRPr lang="en-IN" dirty="0"/>
          </a:p>
        </p:txBody>
      </p:sp>
      <p:pic>
        <p:nvPicPr>
          <p:cNvPr id="3" name="Picture 2"/>
          <p:cNvPicPr>
            <a:picLocks noChangeAspect="1"/>
          </p:cNvPicPr>
          <p:nvPr/>
        </p:nvPicPr>
        <p:blipFill>
          <a:blip r:embed="rId2"/>
          <a:stretch>
            <a:fillRect/>
          </a:stretch>
        </p:blipFill>
        <p:spPr>
          <a:xfrm>
            <a:off x="581192" y="1232452"/>
            <a:ext cx="10003678" cy="4440560"/>
          </a:xfrm>
          <a:prstGeom prst="rect">
            <a:avLst/>
          </a:prstGeom>
        </p:spPr>
      </p:pic>
    </p:spTree>
    <p:extLst>
      <p:ext uri="{BB962C8B-B14F-4D97-AF65-F5344CB8AC3E}">
        <p14:creationId xmlns:p14="http://schemas.microsoft.com/office/powerpoint/2010/main" val="1953091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purl.org/dc/dcmitype/"/>
    <ds:schemaRef ds:uri="http://schemas.microsoft.com/office/infopath/2007/PartnerControls"/>
    <ds:schemaRef ds:uri="http://schemas.microsoft.com/office/2006/documentManagement/types"/>
    <ds:schemaRef ds:uri="http://purl.org/dc/elements/1.1/"/>
    <ds:schemaRef ds:uri="9162bd5b-4ed9-4da3-b376-05204580ba3f"/>
    <ds:schemaRef ds:uri="http://schemas.microsoft.com/office/2006/metadata/properties"/>
    <ds:schemaRef ds:uri="c0fa2617-96bd-425d-8578-e93563fe37c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241</TotalTime>
  <Words>711</Words>
  <Application>Microsoft Office PowerPoint</Application>
  <PresentationFormat>Widescreen</PresentationFormat>
  <Paragraphs>72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Franklin Gothic Book</vt:lpstr>
      <vt:lpstr>Franklin Gothic Demi</vt:lpstr>
      <vt:lpstr>inherit</vt:lpstr>
      <vt:lpstr>Wingdings 2</vt:lpstr>
      <vt:lpstr>DividendVTI</vt:lpstr>
      <vt:lpstr>Cardiovascular Risk Prediction</vt:lpstr>
      <vt:lpstr>OUTLINE</vt:lpstr>
      <vt:lpstr>Problem Statement</vt:lpstr>
      <vt:lpstr>Proposed Solution</vt:lpstr>
      <vt:lpstr>Proposed Solution</vt:lpstr>
      <vt:lpstr>System  Approach</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 Nanda</cp:lastModifiedBy>
  <cp:revision>31</cp:revision>
  <dcterms:created xsi:type="dcterms:W3CDTF">2021-05-26T16:50:10Z</dcterms:created>
  <dcterms:modified xsi:type="dcterms:W3CDTF">2024-03-23T16:04:41Z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