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D5774-FBDB-47CA-9490-580F7CDA80B4}" v="4" dt="2024-11-19T04:39:24.861"/>
    <p1510:client id="{97292DC6-7C6B-4E62-AFED-764923276FAC}" v="144" dt="2024-11-19T06:22:40.569"/>
    <p1510:client id="{C1BC5CAD-721F-98D2-8281-CD6AF483877E}" v="20" dt="2024-11-19T06:39:02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2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24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6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7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1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460170"/>
            <a:ext cx="8791575" cy="183968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lgerian" panose="04020705040A02060702" pitchFamily="82" charset="0"/>
              </a:rPr>
              <a:t>Rashmita Kikani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Netflix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773A-2932-2E64-A5CA-325D3E92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73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atin typeface="Bradley Hand ITC" panose="03070402050302030203" pitchFamily="66" charset="0"/>
              </a:rPr>
              <a:t>THANK YOU</a:t>
            </a:r>
            <a:endParaRPr lang="en-IN" sz="6000" b="1">
              <a:latin typeface="Bradley Hand ITC" panose="03070402050302030203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DEFCC-AD85-7317-3A2B-263D41AA5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00" y="179545"/>
            <a:ext cx="4295776" cy="631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65928A-6103-46ED-538F-482F49581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6"/>
          <a:stretch/>
        </p:blipFill>
        <p:spPr>
          <a:xfrm>
            <a:off x="9201995" y="190561"/>
            <a:ext cx="2771777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FEEB9-2948-5433-91DC-DEA7EB64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531"/>
          <a:stretch/>
        </p:blipFill>
        <p:spPr>
          <a:xfrm>
            <a:off x="1233287" y="1191915"/>
            <a:ext cx="3733531" cy="93748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511AA4F-E26B-C9A0-2CC6-9602C7094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4" r="2175"/>
          <a:stretch/>
        </p:blipFill>
        <p:spPr>
          <a:xfrm>
            <a:off x="1233287" y="2316652"/>
            <a:ext cx="4335214" cy="438270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6C5F6A2-AB1C-8255-F8A7-77DE211C7C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71" y="1432718"/>
            <a:ext cx="5144642" cy="2172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4F9360-657A-A605-9519-47FF0663F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571" y="4135309"/>
            <a:ext cx="5144642" cy="2296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7AF62-83C2-694C-6E29-B1837D89AFCC}"/>
              </a:ext>
            </a:extLst>
          </p:cNvPr>
          <p:cNvSpPr txBox="1">
            <a:spLocks/>
          </p:cNvSpPr>
          <p:nvPr/>
        </p:nvSpPr>
        <p:spPr>
          <a:xfrm>
            <a:off x="1233287" y="0"/>
            <a:ext cx="8791575" cy="1082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Import data to the database</a:t>
            </a:r>
            <a:endParaRPr lang="en-US" sz="4000" b="1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EBA4253-F9AB-D476-948C-854C70F0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23" b="8973"/>
          <a:stretch/>
        </p:blipFill>
        <p:spPr>
          <a:xfrm>
            <a:off x="1245140" y="961356"/>
            <a:ext cx="9873575" cy="349740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D4D226-B181-A8F8-1C06-52EC0265F05F}"/>
              </a:ext>
            </a:extLst>
          </p:cNvPr>
          <p:cNvSpPr txBox="1"/>
          <p:nvPr/>
        </p:nvSpPr>
        <p:spPr>
          <a:xfrm>
            <a:off x="1103626" y="4511096"/>
            <a:ext cx="101645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Interpretation-</a:t>
            </a:r>
          </a:p>
          <a:p>
            <a:r>
              <a:rPr lang="en-US" sz="2000" dirty="0"/>
              <a:t>This query aims to identify the five oldest movies in the database by ordering the Dates table in ascending order of the </a:t>
            </a:r>
            <a:r>
              <a:rPr lang="en-US" sz="2000" b="1" dirty="0"/>
              <a:t>Release Date </a:t>
            </a:r>
            <a:r>
              <a:rPr lang="en-US" sz="2000" dirty="0"/>
              <a:t>and selecting the top five results. By focusing on the oldest entries, this query highlights the earliest films in the database.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479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81E50-1A16-6757-3E49-D3732C89096A}"/>
              </a:ext>
            </a:extLst>
          </p:cNvPr>
          <p:cNvSpPr txBox="1"/>
          <p:nvPr/>
        </p:nvSpPr>
        <p:spPr>
          <a:xfrm>
            <a:off x="1078581" y="4241627"/>
            <a:ext cx="100348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Interpretation-</a:t>
            </a:r>
            <a:r>
              <a:rPr lang="en-US" b="1" dirty="0"/>
              <a:t> </a:t>
            </a:r>
          </a:p>
          <a:p>
            <a:r>
              <a:rPr lang="en-US" dirty="0"/>
              <a:t>From the output, we can see a </a:t>
            </a:r>
            <a:r>
              <a:rPr lang="en-US" b="1" dirty="0"/>
              <a:t>113.6% increase in releases</a:t>
            </a:r>
            <a:r>
              <a:rPr lang="en-US" dirty="0"/>
              <a:t> from 2017 (22 movies) to 2018 (47 movies), indicating a significant growth in the number of movies released that year. However, releases declined by </a:t>
            </a:r>
            <a:r>
              <a:rPr lang="en-US" b="1" dirty="0"/>
              <a:t>19.1% in 2019</a:t>
            </a:r>
            <a:r>
              <a:rPr lang="en-US" dirty="0"/>
              <a:t> (38 movies) and </a:t>
            </a:r>
            <a:r>
              <a:rPr lang="en-US" b="1" dirty="0"/>
              <a:t>10.5% in 2020</a:t>
            </a:r>
            <a:r>
              <a:rPr lang="en-US" dirty="0"/>
              <a:t> (34 movies), showing a gradual decrease after the 2018 peak. In 2021, releases dropped sharply to just 7 movies, marking an </a:t>
            </a:r>
            <a:r>
              <a:rPr lang="en-US" b="1" dirty="0"/>
              <a:t>79.4% decrease</a:t>
            </a:r>
            <a:r>
              <a:rPr lang="en-US" dirty="0"/>
              <a:t> from the previous year, likely due to external factors like the COVID-19 pandemic impacting production and release schedules.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27071-01B4-6CB3-C62C-B0961694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89" y="685415"/>
            <a:ext cx="8626298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5960D3-8E87-7F7F-9213-45E472ECAF69}"/>
              </a:ext>
            </a:extLst>
          </p:cNvPr>
          <p:cNvSpPr txBox="1"/>
          <p:nvPr/>
        </p:nvSpPr>
        <p:spPr>
          <a:xfrm>
            <a:off x="6563309" y="747899"/>
            <a:ext cx="51901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Interpretation-</a:t>
            </a:r>
          </a:p>
          <a:p>
            <a:r>
              <a:rPr lang="en-US" sz="2000" dirty="0"/>
              <a:t>The output shows multiple movies directed by the same directors. </a:t>
            </a:r>
          </a:p>
          <a:p>
            <a:r>
              <a:rPr lang="en-US" sz="2000" dirty="0"/>
              <a:t>This query reveals directors who are prolific within this database, directing multiple movies that may share similar themes, styles, or genres. 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Genre Consistency</a:t>
            </a:r>
            <a:r>
              <a:rPr lang="en-US" sz="2000" dirty="0"/>
              <a:t>: Directors like </a:t>
            </a:r>
            <a:r>
              <a:rPr lang="en-US" sz="2000" dirty="0" err="1"/>
              <a:t>Sooraj</a:t>
            </a:r>
            <a:r>
              <a:rPr lang="en-US" sz="2000" dirty="0"/>
              <a:t> R. </a:t>
            </a:r>
            <a:r>
              <a:rPr lang="en-US" sz="2000" dirty="0" err="1"/>
              <a:t>Barjatya</a:t>
            </a:r>
            <a:r>
              <a:rPr lang="en-US" sz="2000" dirty="0"/>
              <a:t>, known for family dramas, have directed multiple films that align with this genre, which can appeal to fans looking for similar movie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Collaborative Works</a:t>
            </a:r>
            <a:r>
              <a:rPr lang="en-US" sz="2000" dirty="0"/>
              <a:t>: Some directors, such as Abbas Alibhai </a:t>
            </a:r>
            <a:r>
              <a:rPr lang="en-US" sz="2000" dirty="0" err="1"/>
              <a:t>Burmawalla</a:t>
            </a:r>
            <a:r>
              <a:rPr lang="en-US" sz="2000" dirty="0"/>
              <a:t> and Mastan Alibhai </a:t>
            </a:r>
            <a:r>
              <a:rPr lang="en-US" sz="2000" dirty="0" err="1"/>
              <a:t>Burmawalla</a:t>
            </a:r>
            <a:r>
              <a:rPr lang="en-US" sz="2000" dirty="0"/>
              <a:t>, often co-direct films, suggest a collaborative style or partnership that produces a consistent body of work.</a:t>
            </a:r>
          </a:p>
          <a:p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512FD-80CC-C1D3-1F80-B982D8B6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69" r="6253"/>
          <a:stretch/>
        </p:blipFill>
        <p:spPr>
          <a:xfrm>
            <a:off x="1024346" y="487559"/>
            <a:ext cx="4951907" cy="4687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AADBF-BF92-A42C-EA3B-463EE33E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76"/>
          <a:stretch/>
        </p:blipFill>
        <p:spPr>
          <a:xfrm>
            <a:off x="1057008" y="5185540"/>
            <a:ext cx="4951907" cy="9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4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DC6E979-1E9E-412A-91CF-76ED7A92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50" t="18388" r="-89" b="18640"/>
          <a:stretch/>
        </p:blipFill>
        <p:spPr>
          <a:xfrm>
            <a:off x="1600498" y="1236345"/>
            <a:ext cx="9331724" cy="27214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4DCC9-164D-245C-BDC3-F44C7B287A83}"/>
              </a:ext>
            </a:extLst>
          </p:cNvPr>
          <p:cNvSpPr txBox="1"/>
          <p:nvPr/>
        </p:nvSpPr>
        <p:spPr>
          <a:xfrm>
            <a:off x="1600498" y="4211417"/>
            <a:ext cx="88761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Interpretation-</a:t>
            </a:r>
          </a:p>
          <a:p>
            <a:r>
              <a:rPr lang="en-US" sz="2000" dirty="0"/>
              <a:t>Shah Rukh Khan, appearing in 18 movies, is the actor with the most appearances in this database, highlighting his popularity and impact.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737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56D170C-8FB9-B6C2-3C86-BDE4EB236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05" t="17721" r="2022" b="11646"/>
          <a:stretch/>
        </p:blipFill>
        <p:spPr>
          <a:xfrm>
            <a:off x="1508944" y="1155982"/>
            <a:ext cx="9445559" cy="271401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414715-EA35-EB0A-D14E-47BB9897A1CA}"/>
              </a:ext>
            </a:extLst>
          </p:cNvPr>
          <p:cNvSpPr txBox="1"/>
          <p:nvPr/>
        </p:nvSpPr>
        <p:spPr>
          <a:xfrm>
            <a:off x="1508944" y="4204049"/>
            <a:ext cx="8492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Interpretation-</a:t>
            </a:r>
          </a:p>
          <a:p>
            <a:r>
              <a:rPr lang="en-US" dirty="0"/>
              <a:t>The top 5 longest movies in this database are primarily </a:t>
            </a:r>
            <a:r>
              <a:rPr lang="en-US" b="1" dirty="0"/>
              <a:t>dramas and international films, </a:t>
            </a:r>
            <a:r>
              <a:rPr lang="en-US" dirty="0"/>
              <a:t>with durations ranging from </a:t>
            </a:r>
            <a:r>
              <a:rPr lang="en-US" b="1" dirty="0"/>
              <a:t>192 to 224 minutes</a:t>
            </a:r>
            <a:r>
              <a:rPr lang="en-US" dirty="0"/>
              <a:t>. This pattern reflects a trend where complex storytelling and genre-specific elements contribute to extended runtimes, offering immersive viewing experiences.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85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E24FBC2-DD72-B339-EC56-1BEEE4DE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72" t="2008" b="-1"/>
          <a:stretch/>
        </p:blipFill>
        <p:spPr>
          <a:xfrm>
            <a:off x="1931437" y="566626"/>
            <a:ext cx="7949682" cy="437329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676978-D677-2E2F-6059-8802C980EF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38" t="39461" r="55192"/>
          <a:stretch/>
        </p:blipFill>
        <p:spPr>
          <a:xfrm>
            <a:off x="4376900" y="2352830"/>
            <a:ext cx="2470926" cy="2647484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C0AF47-EF0B-9903-440A-1FC387B32D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315" t="36557" r="57455" b="1"/>
          <a:stretch/>
        </p:blipFill>
        <p:spPr>
          <a:xfrm>
            <a:off x="7007423" y="2363718"/>
            <a:ext cx="2470925" cy="2647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EA53B6-7EFD-5923-ECF1-583439B89E9A}"/>
              </a:ext>
            </a:extLst>
          </p:cNvPr>
          <p:cNvSpPr txBox="1"/>
          <p:nvPr/>
        </p:nvSpPr>
        <p:spPr>
          <a:xfrm>
            <a:off x="1931437" y="5011202"/>
            <a:ext cx="79496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Interpretation-</a:t>
            </a:r>
          </a:p>
          <a:p>
            <a:r>
              <a:rPr lang="en-US" dirty="0"/>
              <a:t>In this dataset, the average movie duration is 146 minutes. Out of a total of 148 movies, </a:t>
            </a:r>
            <a:r>
              <a:rPr lang="en-US" b="1" dirty="0"/>
              <a:t>71 movies (about 48%)</a:t>
            </a:r>
            <a:r>
              <a:rPr lang="en-US" dirty="0"/>
              <a:t> have durations exceeding the average. This nearly even split in durations suggests a balanced mix of both shorter and longer films in the collection.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9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891BA5-678E-FE9F-9EE7-5FEB352CFEC2}"/>
              </a:ext>
            </a:extLst>
          </p:cNvPr>
          <p:cNvSpPr txBox="1"/>
          <p:nvPr/>
        </p:nvSpPr>
        <p:spPr>
          <a:xfrm>
            <a:off x="1673159" y="4742493"/>
            <a:ext cx="8219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Interpretation-</a:t>
            </a:r>
          </a:p>
          <a:p>
            <a:r>
              <a:rPr lang="en-US" dirty="0"/>
              <a:t>In 2018, </a:t>
            </a:r>
            <a:r>
              <a:rPr lang="en-US" b="1" dirty="0"/>
              <a:t>International Movies </a:t>
            </a:r>
            <a:r>
              <a:rPr lang="en-US" dirty="0"/>
              <a:t>were the most released movie types in the dataset. This suggests a strong preference for films that blend humor with emotional or dramatic storytelling.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F2466-2586-3FC3-854D-AE23FE95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59" y="1126085"/>
            <a:ext cx="8519465" cy="343109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082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ADLaM Display</vt:lpstr>
      <vt:lpstr>Algerian</vt:lpstr>
      <vt:lpstr>Arial</vt:lpstr>
      <vt:lpstr>Bradley Hand ITC</vt:lpstr>
      <vt:lpstr>Tw Cen MT</vt:lpstr>
      <vt:lpstr>Circuit</vt:lpstr>
      <vt:lpstr>Rashmita Kikani Netflix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 Kikani</dc:creator>
  <cp:lastModifiedBy>Rashmita Kikani</cp:lastModifiedBy>
  <cp:revision>2</cp:revision>
  <dcterms:created xsi:type="dcterms:W3CDTF">2024-11-09T06:27:56Z</dcterms:created>
  <dcterms:modified xsi:type="dcterms:W3CDTF">2024-12-08T11:52:08Z</dcterms:modified>
</cp:coreProperties>
</file>