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7" r:id="rId23"/>
    <p:sldId id="278" r:id="rId24"/>
    <p:sldId id="282" r:id="rId25"/>
    <p:sldId id="283" r:id="rId26"/>
    <p:sldId id="284" r:id="rId27"/>
    <p:sldId id="279" r:id="rId28"/>
    <p:sldId id="286" r:id="rId29"/>
    <p:sldId id="280" r:id="rId30"/>
    <p:sldId id="281"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r>
              <a:rPr lang="en-US" altLang="zh-CN"/>
              <a:t>Click to edit Master title style</a:t>
            </a:r>
            <a:endParaRPr lang="en-US" dirty="0"/>
          </a:p>
        </p:txBody>
      </p:sp>
      <p:sp>
        <p:nvSpPr>
          <p:cNvPr id="104865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4" name="Date Placeholder 3"/>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655" name="Footer Placeholder 4"/>
          <p:cNvSpPr>
            <a:spLocks noGrp="1"/>
          </p:cNvSpPr>
          <p:nvPr>
            <p:ph type="ftr" sz="quarter" idx="11"/>
          </p:nvPr>
        </p:nvSpPr>
        <p:spPr/>
        <p:txBody>
          <a:bodyPr/>
          <a:lstStyle/>
          <a:p>
            <a:endParaRPr lang="zh-CN" altLang="en-US"/>
          </a:p>
        </p:txBody>
      </p:sp>
      <p:sp>
        <p:nvSpPr>
          <p:cNvPr id="104865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7"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48"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9" name="Date Placeholder 3"/>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650" name="Footer Placeholder 4"/>
          <p:cNvSpPr>
            <a:spLocks noGrp="1"/>
          </p:cNvSpPr>
          <p:nvPr>
            <p:ph type="ftr" sz="quarter" idx="11"/>
          </p:nvPr>
        </p:nvSpPr>
        <p:spPr/>
        <p:txBody>
          <a:bodyPr/>
          <a:lstStyle/>
          <a:p>
            <a:endParaRPr lang="zh-CN" altLang="en-US"/>
          </a:p>
        </p:txBody>
      </p:sp>
      <p:sp>
        <p:nvSpPr>
          <p:cNvPr id="104865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ltLang="zh-CN"/>
              <a:t>Click to edit Master title style</a:t>
            </a:r>
            <a:endParaRPr lang="en-US" dirty="0"/>
          </a:p>
        </p:txBody>
      </p:sp>
      <p:sp>
        <p:nvSpPr>
          <p:cNvPr id="1048609"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7"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58"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59" name="Date Placeholder 3"/>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660" name="Footer Placeholder 4"/>
          <p:cNvSpPr>
            <a:spLocks noGrp="1"/>
          </p:cNvSpPr>
          <p:nvPr>
            <p:ph type="ftr" sz="quarter" idx="11"/>
          </p:nvPr>
        </p:nvSpPr>
        <p:spPr/>
        <p:txBody>
          <a:bodyPr/>
          <a:lstStyle/>
          <a:p>
            <a:endParaRPr lang="zh-CN" altLang="en-US"/>
          </a:p>
        </p:txBody>
      </p:sp>
      <p:sp>
        <p:nvSpPr>
          <p:cNvPr id="104866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ltLang="zh-CN"/>
              <a:t>Click to edit Master title style</a:t>
            </a:r>
            <a:endParaRPr lang="en-US" dirty="0"/>
          </a:p>
        </p:txBody>
      </p:sp>
      <p:sp>
        <p:nvSpPr>
          <p:cNvPr id="104866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6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65" name="Date Placeholder 4"/>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666" name="Footer Placeholder 5"/>
          <p:cNvSpPr>
            <a:spLocks noGrp="1"/>
          </p:cNvSpPr>
          <p:nvPr>
            <p:ph type="ftr" sz="quarter" idx="11"/>
          </p:nvPr>
        </p:nvSpPr>
        <p:spPr/>
        <p:txBody>
          <a:bodyPr/>
          <a:lstStyle/>
          <a:p>
            <a:endParaRPr lang="zh-CN" altLang="en-US"/>
          </a:p>
        </p:txBody>
      </p:sp>
      <p:sp>
        <p:nvSpPr>
          <p:cNvPr id="104866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8"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69"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70"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71"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72"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73" name="Date Placeholder 6"/>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674" name="Footer Placeholder 7"/>
          <p:cNvSpPr>
            <a:spLocks noGrp="1"/>
          </p:cNvSpPr>
          <p:nvPr>
            <p:ph type="ftr" sz="quarter" idx="11"/>
          </p:nvPr>
        </p:nvSpPr>
        <p:spPr/>
        <p:txBody>
          <a:bodyPr/>
          <a:lstStyle/>
          <a:p>
            <a:endParaRPr lang="zh-CN" altLang="en-US"/>
          </a:p>
        </p:txBody>
      </p:sp>
      <p:sp>
        <p:nvSpPr>
          <p:cNvPr id="1048675"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ltLang="zh-CN"/>
              <a:t>Click to edit Master title style</a:t>
            </a:r>
            <a:endParaRPr lang="en-US" dirty="0"/>
          </a:p>
        </p:txBody>
      </p:sp>
      <p:sp>
        <p:nvSpPr>
          <p:cNvPr id="1048644" name="Date Placeholder 2"/>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645" name="Footer Placeholder 3"/>
          <p:cNvSpPr>
            <a:spLocks noGrp="1"/>
          </p:cNvSpPr>
          <p:nvPr>
            <p:ph type="ftr" sz="quarter" idx="11"/>
          </p:nvPr>
        </p:nvSpPr>
        <p:spPr/>
        <p:txBody>
          <a:bodyPr/>
          <a:lstStyle/>
          <a:p>
            <a:endParaRPr lang="zh-CN" altLang="en-US"/>
          </a:p>
        </p:txBody>
      </p:sp>
      <p:sp>
        <p:nvSpPr>
          <p:cNvPr id="1048646"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6" name="Date Placeholder 1"/>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677" name="Footer Placeholder 2"/>
          <p:cNvSpPr>
            <a:spLocks noGrp="1"/>
          </p:cNvSpPr>
          <p:nvPr>
            <p:ph type="ftr" sz="quarter" idx="11"/>
          </p:nvPr>
        </p:nvSpPr>
        <p:spPr/>
        <p:txBody>
          <a:bodyPr/>
          <a:lstStyle/>
          <a:p>
            <a:endParaRPr lang="zh-CN" altLang="en-US"/>
          </a:p>
        </p:txBody>
      </p:sp>
      <p:sp>
        <p:nvSpPr>
          <p:cNvPr id="1048678"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8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8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82" name="Date Placeholder 4"/>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683" name="Footer Placeholder 5"/>
          <p:cNvSpPr>
            <a:spLocks noGrp="1"/>
          </p:cNvSpPr>
          <p:nvPr>
            <p:ph type="ftr" sz="quarter" idx="11"/>
          </p:nvPr>
        </p:nvSpPr>
        <p:spPr/>
        <p:txBody>
          <a:bodyPr/>
          <a:lstStyle/>
          <a:p>
            <a:endParaRPr lang="zh-CN" altLang="en-US"/>
          </a:p>
        </p:txBody>
      </p:sp>
      <p:sp>
        <p:nvSpPr>
          <p:cNvPr id="104868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590"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591"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592"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593" name="Date Placeholder 4"/>
          <p:cNvSpPr>
            <a:spLocks noGrp="1"/>
          </p:cNvSpPr>
          <p:nvPr>
            <p:ph type="dt" sz="half" idx="10"/>
          </p:nvPr>
        </p:nvSpPr>
        <p:spPr/>
        <p:txBody>
          <a:bodyPr/>
          <a:lstStyle/>
          <a:p>
            <a:fld id="{70BC1078-46ED-40F9-8930-935BAD7C2B02}" type="datetimeFigureOut">
              <a:rPr lang="zh-CN" altLang="en-US" smtClean="0"/>
              <a:t>2020/6/11</a:t>
            </a:fld>
            <a:endParaRPr lang="zh-CN" altLang="en-US"/>
          </a:p>
        </p:txBody>
      </p:sp>
      <p:sp>
        <p:nvSpPr>
          <p:cNvPr id="1048594" name="Footer Placeholder 5"/>
          <p:cNvSpPr>
            <a:spLocks noGrp="1"/>
          </p:cNvSpPr>
          <p:nvPr>
            <p:ph type="ftr" sz="quarter" idx="11"/>
          </p:nvPr>
        </p:nvSpPr>
        <p:spPr/>
        <p:txBody>
          <a:bodyPr/>
          <a:lstStyle/>
          <a:p>
            <a:endParaRPr lang="zh-CN" altLang="en-US"/>
          </a:p>
        </p:txBody>
      </p:sp>
      <p:sp>
        <p:nvSpPr>
          <p:cNvPr id="1048595"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2020/6/11</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3" name="Title 1"/>
          <p:cNvSpPr>
            <a:spLocks noGrp="1"/>
          </p:cNvSpPr>
          <p:nvPr>
            <p:ph type="ctrTitle"/>
          </p:nvPr>
        </p:nvSpPr>
        <p:spPr/>
        <p:txBody>
          <a:bodyPr/>
          <a:lstStyle/>
          <a:p>
            <a:r>
              <a:rPr lang="en-US" altLang="zh-CN"/>
              <a:t>FLIGHT DELAY ANALYSIS</a:t>
            </a:r>
          </a:p>
        </p:txBody>
      </p:sp>
      <p:sp>
        <p:nvSpPr>
          <p:cNvPr id="1048604" name="Subtitle 2"/>
          <p:cNvSpPr>
            <a:spLocks noGrp="1"/>
          </p:cNvSpPr>
          <p:nvPr>
            <p:ph type="subTitle" idx="1"/>
          </p:nvPr>
        </p:nvSpPr>
        <p:spPr/>
        <p:txBody>
          <a:bodyPr/>
          <a:lstStyle/>
          <a:p>
            <a:endParaRPr lang="en-US" altLang="zh-CN"/>
          </a:p>
        </p:txBody>
      </p:sp>
      <p:pic>
        <p:nvPicPr>
          <p:cNvPr id="2097152" name="Picture 2097151"/>
          <p:cNvPicPr>
            <a:picLocks/>
          </p:cNvPicPr>
          <p:nvPr/>
        </p:nvPicPr>
        <p:blipFill>
          <a:blip r:embed="rId2"/>
          <a:stretch>
            <a:fillRect/>
          </a:stretch>
        </p:blipFill>
        <p:spPr>
          <a:xfrm rot="2464">
            <a:off x="-68" y="-214030"/>
            <a:ext cx="9144000" cy="7112302"/>
          </a:xfrm>
          <a:prstGeom prst="rect">
            <a:avLst/>
          </a:prstGeom>
        </p:spPr>
      </p:pic>
      <p:sp>
        <p:nvSpPr>
          <p:cNvPr id="1048605" name="TextBox 1048604"/>
          <p:cNvSpPr txBox="1"/>
          <p:nvPr/>
        </p:nvSpPr>
        <p:spPr>
          <a:xfrm>
            <a:off x="5932367" y="613944"/>
            <a:ext cx="2268993" cy="1691639"/>
          </a:xfrm>
          <a:prstGeom prst="rect">
            <a:avLst/>
          </a:prstGeom>
          <a:noFill/>
          <a:ln>
            <a:solidFill>
              <a:srgbClr val="92D050"/>
            </a:solidFill>
            <a:prstDash val="solid"/>
          </a:ln>
        </p:spPr>
        <p:txBody>
          <a:bodyPr wrap="square" rtlCol="0" anchor="t">
            <a:spAutoFit/>
          </a:bodyPr>
          <a:lstStyle/>
          <a:p>
            <a:r>
              <a:rPr lang="en-US" altLang="zh-CN" sz="3600" b="1" i="1">
                <a:solidFill>
                  <a:srgbClr val="9933FF"/>
                </a:solidFill>
                <a:latin typeface="Calibri"/>
                <a:ea typeface="Calibri"/>
                <a:cs typeface="Calibri"/>
              </a:rPr>
              <a:t>FLIGHT DELAY ANALYSIS</a:t>
            </a:r>
            <a:endParaRPr lang="en-IN" sz="3600" b="1" i="1">
              <a:solidFill>
                <a:srgbClr val="9933FF"/>
              </a:solidFill>
              <a:latin typeface="Calibri"/>
              <a:ea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048627"/>
          <p:cNvSpPr>
            <a:spLocks noGrp="1"/>
          </p:cNvSpPr>
          <p:nvPr>
            <p:ph type="ctrTitle"/>
          </p:nvPr>
        </p:nvSpPr>
        <p:spPr>
          <a:xfrm rot="10800000" flipV="1">
            <a:off x="685800" y="287306"/>
            <a:ext cx="7772400" cy="797181"/>
          </a:xfrm>
        </p:spPr>
        <p:txBody>
          <a:bodyPr>
            <a:noAutofit/>
          </a:bodyPr>
          <a:lstStyle/>
          <a:p>
            <a:r>
              <a:rPr lang="en-US" sz="5400" b="1" i="1">
                <a:solidFill>
                  <a:srgbClr val="FF0000"/>
                </a:solidFill>
              </a:rPr>
              <a:t>DATA UNDERSTANDING</a:t>
            </a:r>
            <a:endParaRPr lang="en-IN" sz="5400" b="1" i="1">
              <a:solidFill>
                <a:srgbClr val="FF0000"/>
              </a:solidFill>
            </a:endParaRPr>
          </a:p>
        </p:txBody>
      </p:sp>
      <p:sp>
        <p:nvSpPr>
          <p:cNvPr id="1048629" name="Subtitle 1048628"/>
          <p:cNvSpPr>
            <a:spLocks noGrp="1"/>
          </p:cNvSpPr>
          <p:nvPr>
            <p:ph type="subTitle" idx="1"/>
          </p:nvPr>
        </p:nvSpPr>
        <p:spPr/>
        <p:txBody>
          <a:bodyPr/>
          <a:lstStyle/>
          <a:p>
            <a:endParaRPr lang="en-IN"/>
          </a:p>
        </p:txBody>
      </p:sp>
      <p:pic>
        <p:nvPicPr>
          <p:cNvPr id="2097157" name="Picture Placeholder 2097156"/>
          <p:cNvPicPr>
            <a:picLocks noGrp="1"/>
          </p:cNvPicPr>
          <p:nvPr>
            <p:ph type="pic" idx="1"/>
          </p:nvPr>
        </p:nvPicPr>
        <p:blipFill>
          <a:blip r:embed="rId2"/>
          <a:srcRect l="14049" r="14049"/>
          <a:stretch>
            <a:fillRect/>
          </a:stretch>
        </p:blipFill>
        <p:spPr>
          <a:xfrm>
            <a:off x="117215" y="1533549"/>
            <a:ext cx="8657595" cy="5172742"/>
          </a:xfr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048629"/>
          <p:cNvSpPr>
            <a:spLocks noGrp="1"/>
          </p:cNvSpPr>
          <p:nvPr>
            <p:ph type="ctrTitle"/>
          </p:nvPr>
        </p:nvSpPr>
        <p:spPr>
          <a:xfrm>
            <a:off x="685800" y="393732"/>
            <a:ext cx="7772400" cy="1235365"/>
          </a:xfrm>
        </p:spPr>
        <p:txBody>
          <a:bodyPr anchor="t">
            <a:normAutofit/>
          </a:bodyPr>
          <a:lstStyle/>
          <a:p>
            <a:pPr algn="l"/>
            <a:r>
              <a:rPr lang="en-US" sz="6600" b="1" i="1">
                <a:solidFill>
                  <a:srgbClr val="BF0000"/>
                </a:solidFill>
              </a:rPr>
              <a:t>ASSUMPTIONS</a:t>
            </a:r>
            <a:endParaRPr lang="en-IN" sz="6600" b="1" i="1">
              <a:solidFill>
                <a:srgbClr val="BF0000"/>
              </a:solidFill>
            </a:endParaRPr>
          </a:p>
        </p:txBody>
      </p:sp>
      <p:sp>
        <p:nvSpPr>
          <p:cNvPr id="1048631" name="Subtitle 1048630"/>
          <p:cNvSpPr>
            <a:spLocks noGrp="1"/>
          </p:cNvSpPr>
          <p:nvPr>
            <p:ph type="subTitle" idx="1"/>
          </p:nvPr>
        </p:nvSpPr>
        <p:spPr>
          <a:xfrm>
            <a:off x="270085" y="1781227"/>
            <a:ext cx="8386491" cy="4879536"/>
          </a:xfrm>
        </p:spPr>
        <p:txBody>
          <a:bodyPr>
            <a:normAutofit/>
          </a:bodyPr>
          <a:lstStyle/>
          <a:p>
            <a:pPr algn="l"/>
            <a:r>
              <a:rPr lang="en-US"/>
              <a:t>We make a number of a assumptions in our analysis that are to be noted. </a:t>
            </a:r>
            <a:endParaRPr lang="en-IN"/>
          </a:p>
          <a:p>
            <a:pPr marL="342900" indent="-342900" algn="l">
              <a:buFont typeface="Wingdings" charset="2"/>
              <a:buChar char="n"/>
            </a:pPr>
            <a:r>
              <a:rPr lang="en-US" sz="2400" b="1" i="1"/>
              <a:t>The model is for business users who are sure of the date of travel and the destination but not particular about the time of the departure. The main motto is that they depart from the city on the same day with the least delay possible. </a:t>
            </a:r>
            <a:endParaRPr lang="en-IN" sz="2400" b="1" i="1"/>
          </a:p>
          <a:p>
            <a:pPr marL="342900" indent="-342900" algn="l">
              <a:buFont typeface="Wingdings" charset="2"/>
              <a:buChar char="n"/>
            </a:pPr>
            <a:r>
              <a:rPr lang="en-US" sz="2400" b="1" i="1"/>
              <a:t>The model assumes that the flight is non-stop. We will not deal with any kind of connection flights in the data. </a:t>
            </a:r>
            <a:endParaRPr lang="en-IN" sz="2400" b="1" i="1"/>
          </a:p>
          <a:p>
            <a:pPr marL="342900" indent="-342900" algn="l">
              <a:buFont typeface="Wingdings" charset="2"/>
              <a:buChar char="n"/>
            </a:pPr>
            <a:r>
              <a:rPr lang="en-US" sz="2400" b="1" i="1"/>
              <a:t>The model assumes that the user is indifferent to the price difference between the given number of the airports.</a:t>
            </a:r>
            <a:r>
              <a:rPr lang="en-US"/>
              <a:t> </a:t>
            </a:r>
            <a:endParaRPr lang="en-IN"/>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048631"/>
          <p:cNvSpPr>
            <a:spLocks noGrp="1"/>
          </p:cNvSpPr>
          <p:nvPr>
            <p:ph type="ctrTitle"/>
          </p:nvPr>
        </p:nvSpPr>
        <p:spPr>
          <a:xfrm rot="10800000" flipV="1">
            <a:off x="229936" y="222776"/>
            <a:ext cx="8550682" cy="285842"/>
          </a:xfrm>
        </p:spPr>
        <p:txBody>
          <a:bodyPr anchor="ctr" anchorCtr="1">
            <a:noAutofit/>
          </a:bodyPr>
          <a:lstStyle/>
          <a:p>
            <a:pPr algn="l"/>
            <a:r>
              <a:rPr lang="en-US" sz="4800" b="1" i="1">
                <a:solidFill>
                  <a:srgbClr val="F46D43"/>
                </a:solidFill>
              </a:rPr>
              <a:t>Dataset- parameters</a:t>
            </a:r>
            <a:endParaRPr lang="en-IN" sz="4800" b="1" i="1">
              <a:solidFill>
                <a:srgbClr val="F46D43"/>
              </a:solidFill>
            </a:endParaRPr>
          </a:p>
        </p:txBody>
      </p:sp>
      <p:sp>
        <p:nvSpPr>
          <p:cNvPr id="1048633" name="Subtitle 1048632"/>
          <p:cNvSpPr>
            <a:spLocks noGrp="1"/>
          </p:cNvSpPr>
          <p:nvPr>
            <p:ph type="subTitle" idx="1"/>
          </p:nvPr>
        </p:nvSpPr>
        <p:spPr>
          <a:xfrm>
            <a:off x="129300" y="931635"/>
            <a:ext cx="8885398" cy="5944584"/>
          </a:xfrm>
        </p:spPr>
        <p:txBody>
          <a:bodyPr/>
          <a:lstStyle/>
          <a:p>
            <a:endParaRPr lang="en-IN" sz="1000" b="0" i="1" u="sng"/>
          </a:p>
        </p:txBody>
      </p:sp>
      <p:graphicFrame>
        <p:nvGraphicFramePr>
          <p:cNvPr id="4194304" name="Table 4194303"/>
          <p:cNvGraphicFramePr>
            <a:graphicFrameLocks/>
          </p:cNvGraphicFramePr>
          <p:nvPr/>
        </p:nvGraphicFramePr>
        <p:xfrm>
          <a:off x="1143000" y="1127759"/>
          <a:ext cx="6858000" cy="6016528"/>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76033">
                <a:tc>
                  <a:txBody>
                    <a:bodyPr/>
                    <a:lstStyle/>
                    <a:p>
                      <a:r>
                        <a:rPr lang="en-US" altLang="en-US"/>
                        <a:t>Parameters</a:t>
                      </a:r>
                      <a:endParaRPr lang="en-IN" altLang="en-US"/>
                    </a:p>
                  </a:txBody>
                  <a:tcPr/>
                </a:tc>
                <a:tc>
                  <a:txBody>
                    <a:bodyPr/>
                    <a:lstStyle/>
                    <a:p>
                      <a:r>
                        <a:rPr lang="en-US" altLang="en-US"/>
                        <a:t>Description</a:t>
                      </a:r>
                      <a:endParaRPr lang="en-IN" altLang="en-US"/>
                    </a:p>
                  </a:txBody>
                  <a:tcPr/>
                </a:tc>
                <a:extLst>
                  <a:ext uri="{0D108BD9-81ED-4DB2-BD59-A6C34878D82A}">
                    <a16:rowId xmlns:a16="http://schemas.microsoft.com/office/drawing/2014/main" val="10000"/>
                  </a:ext>
                </a:extLst>
              </a:tr>
              <a:tr h="376033">
                <a:tc>
                  <a:txBody>
                    <a:bodyPr/>
                    <a:lstStyle/>
                    <a:p>
                      <a:r>
                        <a:rPr lang="en-US" altLang="en-US"/>
                        <a:t>Year</a:t>
                      </a:r>
                      <a:endParaRPr lang="en-IN" altLang="en-US"/>
                    </a:p>
                  </a:txBody>
                  <a:tcPr/>
                </a:tc>
                <a:tc>
                  <a:txBody>
                    <a:bodyPr/>
                    <a:lstStyle/>
                    <a:p>
                      <a:r>
                        <a:rPr lang="en-US" altLang="en-US"/>
                        <a:t>Year</a:t>
                      </a:r>
                      <a:endParaRPr lang="en-IN" altLang="en-US"/>
                    </a:p>
                  </a:txBody>
                  <a:tcPr/>
                </a:tc>
                <a:extLst>
                  <a:ext uri="{0D108BD9-81ED-4DB2-BD59-A6C34878D82A}">
                    <a16:rowId xmlns:a16="http://schemas.microsoft.com/office/drawing/2014/main" val="10001"/>
                  </a:ext>
                </a:extLst>
              </a:tr>
              <a:tr h="376033">
                <a:tc>
                  <a:txBody>
                    <a:bodyPr/>
                    <a:lstStyle/>
                    <a:p>
                      <a:r>
                        <a:rPr lang="en-US" altLang="en-US"/>
                        <a:t>Month</a:t>
                      </a:r>
                      <a:endParaRPr lang="en-IN" altLang="en-US"/>
                    </a:p>
                  </a:txBody>
                  <a:tcPr/>
                </a:tc>
                <a:tc>
                  <a:txBody>
                    <a:bodyPr/>
                    <a:lstStyle/>
                    <a:p>
                      <a:r>
                        <a:rPr lang="en-US" altLang="en-US"/>
                        <a:t>Month</a:t>
                      </a:r>
                      <a:endParaRPr lang="en-IN" altLang="en-US"/>
                    </a:p>
                  </a:txBody>
                  <a:tcPr/>
                </a:tc>
                <a:extLst>
                  <a:ext uri="{0D108BD9-81ED-4DB2-BD59-A6C34878D82A}">
                    <a16:rowId xmlns:a16="http://schemas.microsoft.com/office/drawing/2014/main" val="10002"/>
                  </a:ext>
                </a:extLst>
              </a:tr>
              <a:tr h="376033">
                <a:tc>
                  <a:txBody>
                    <a:bodyPr/>
                    <a:lstStyle/>
                    <a:p>
                      <a:r>
                        <a:rPr lang="en-US" altLang="en-US"/>
                        <a:t>Day of month </a:t>
                      </a:r>
                      <a:endParaRPr lang="en-IN" altLang="en-US"/>
                    </a:p>
                  </a:txBody>
                  <a:tcPr/>
                </a:tc>
                <a:tc>
                  <a:txBody>
                    <a:bodyPr/>
                    <a:lstStyle/>
                    <a:p>
                      <a:r>
                        <a:rPr lang="en-US" altLang="en-US"/>
                        <a:t>Day of month</a:t>
                      </a:r>
                      <a:endParaRPr lang="en-IN" altLang="en-US"/>
                    </a:p>
                  </a:txBody>
                  <a:tcPr/>
                </a:tc>
                <a:extLst>
                  <a:ext uri="{0D108BD9-81ED-4DB2-BD59-A6C34878D82A}">
                    <a16:rowId xmlns:a16="http://schemas.microsoft.com/office/drawing/2014/main" val="10003"/>
                  </a:ext>
                </a:extLst>
              </a:tr>
              <a:tr h="376033">
                <a:tc>
                  <a:txBody>
                    <a:bodyPr/>
                    <a:lstStyle/>
                    <a:p>
                      <a:r>
                        <a:rPr lang="en-US" altLang="en-US"/>
                        <a:t>Dep time </a:t>
                      </a:r>
                      <a:endParaRPr lang="en-IN" altLang="en-US"/>
                    </a:p>
                  </a:txBody>
                  <a:tcPr/>
                </a:tc>
                <a:tc>
                  <a:txBody>
                    <a:bodyPr/>
                    <a:lstStyle/>
                    <a:p>
                      <a:r>
                        <a:rPr lang="en-US" altLang="en-US"/>
                        <a:t>Departure time </a:t>
                      </a:r>
                      <a:endParaRPr lang="en-IN" altLang="en-US"/>
                    </a:p>
                  </a:txBody>
                  <a:tcPr/>
                </a:tc>
                <a:extLst>
                  <a:ext uri="{0D108BD9-81ED-4DB2-BD59-A6C34878D82A}">
                    <a16:rowId xmlns:a16="http://schemas.microsoft.com/office/drawing/2014/main" val="10004"/>
                  </a:ext>
                </a:extLst>
              </a:tr>
              <a:tr h="376033">
                <a:tc>
                  <a:txBody>
                    <a:bodyPr/>
                    <a:lstStyle/>
                    <a:p>
                      <a:r>
                        <a:rPr lang="en-US" altLang="en-US"/>
                        <a:t>DepCRStime</a:t>
                      </a:r>
                      <a:endParaRPr lang="en-IN" altLang="en-US"/>
                    </a:p>
                  </a:txBody>
                  <a:tcPr/>
                </a:tc>
                <a:tc>
                  <a:txBody>
                    <a:bodyPr/>
                    <a:lstStyle/>
                    <a:p>
                      <a:r>
                        <a:rPr lang="en-US" altLang="en-US"/>
                        <a:t>Scheduled departure time </a:t>
                      </a:r>
                      <a:endParaRPr lang="en-IN" altLang="en-US"/>
                    </a:p>
                  </a:txBody>
                  <a:tcPr/>
                </a:tc>
                <a:extLst>
                  <a:ext uri="{0D108BD9-81ED-4DB2-BD59-A6C34878D82A}">
                    <a16:rowId xmlns:a16="http://schemas.microsoft.com/office/drawing/2014/main" val="10005"/>
                  </a:ext>
                </a:extLst>
              </a:tr>
              <a:tr h="376033">
                <a:tc>
                  <a:txBody>
                    <a:bodyPr/>
                    <a:lstStyle/>
                    <a:p>
                      <a:r>
                        <a:rPr lang="en-US" altLang="en-US"/>
                        <a:t>Arr time</a:t>
                      </a:r>
                      <a:endParaRPr lang="en-IN" altLang="en-US"/>
                    </a:p>
                  </a:txBody>
                  <a:tcPr/>
                </a:tc>
                <a:tc>
                  <a:txBody>
                    <a:bodyPr/>
                    <a:lstStyle/>
                    <a:p>
                      <a:r>
                        <a:rPr lang="en-US" altLang="en-US"/>
                        <a:t>Arrival time</a:t>
                      </a:r>
                      <a:endParaRPr lang="en-IN" altLang="en-US"/>
                    </a:p>
                  </a:txBody>
                  <a:tcPr/>
                </a:tc>
                <a:extLst>
                  <a:ext uri="{0D108BD9-81ED-4DB2-BD59-A6C34878D82A}">
                    <a16:rowId xmlns:a16="http://schemas.microsoft.com/office/drawing/2014/main" val="10006"/>
                  </a:ext>
                </a:extLst>
              </a:tr>
              <a:tr h="376033">
                <a:tc>
                  <a:txBody>
                    <a:bodyPr/>
                    <a:lstStyle/>
                    <a:p>
                      <a:r>
                        <a:rPr lang="en-US" altLang="en-US"/>
                        <a:t>ArrCRStime</a:t>
                      </a:r>
                      <a:endParaRPr lang="en-IN" altLang="en-US"/>
                    </a:p>
                  </a:txBody>
                  <a:tcPr/>
                </a:tc>
                <a:tc>
                  <a:txBody>
                    <a:bodyPr/>
                    <a:lstStyle/>
                    <a:p>
                      <a:r>
                        <a:rPr lang="en-US" altLang="en-US"/>
                        <a:t>Scheduled Arrival Time</a:t>
                      </a:r>
                      <a:endParaRPr lang="en-IN" altLang="en-US"/>
                    </a:p>
                  </a:txBody>
                  <a:tcPr/>
                </a:tc>
                <a:extLst>
                  <a:ext uri="{0D108BD9-81ED-4DB2-BD59-A6C34878D82A}">
                    <a16:rowId xmlns:a16="http://schemas.microsoft.com/office/drawing/2014/main" val="10007"/>
                  </a:ext>
                </a:extLst>
              </a:tr>
              <a:tr h="376033">
                <a:tc>
                  <a:txBody>
                    <a:bodyPr/>
                    <a:lstStyle/>
                    <a:p>
                      <a:r>
                        <a:rPr lang="en-US" altLang="en-US"/>
                        <a:t>Unique Carrier</a:t>
                      </a:r>
                      <a:endParaRPr lang="en-IN" altLang="en-US"/>
                    </a:p>
                  </a:txBody>
                  <a:tcPr/>
                </a:tc>
                <a:tc>
                  <a:txBody>
                    <a:bodyPr/>
                    <a:lstStyle/>
                    <a:p>
                      <a:r>
                        <a:rPr lang="en-US" altLang="en-US"/>
                        <a:t>Airline carrier code</a:t>
                      </a:r>
                      <a:endParaRPr lang="en-IN" altLang="en-US"/>
                    </a:p>
                  </a:txBody>
                  <a:tcPr/>
                </a:tc>
                <a:extLst>
                  <a:ext uri="{0D108BD9-81ED-4DB2-BD59-A6C34878D82A}">
                    <a16:rowId xmlns:a16="http://schemas.microsoft.com/office/drawing/2014/main" val="10008"/>
                  </a:ext>
                </a:extLst>
              </a:tr>
              <a:tr h="376033">
                <a:tc>
                  <a:txBody>
                    <a:bodyPr/>
                    <a:lstStyle/>
                    <a:p>
                      <a:r>
                        <a:rPr lang="en-US" altLang="en-US"/>
                        <a:t>Flight number</a:t>
                      </a:r>
                      <a:endParaRPr lang="en-IN" altLang="en-US"/>
                    </a:p>
                  </a:txBody>
                  <a:tcPr/>
                </a:tc>
                <a:tc>
                  <a:txBody>
                    <a:bodyPr/>
                    <a:lstStyle/>
                    <a:p>
                      <a:r>
                        <a:rPr lang="en-US" altLang="en-US"/>
                        <a:t>Number of flight</a:t>
                      </a:r>
                      <a:endParaRPr lang="en-IN" altLang="en-US"/>
                    </a:p>
                  </a:txBody>
                  <a:tcPr/>
                </a:tc>
                <a:extLst>
                  <a:ext uri="{0D108BD9-81ED-4DB2-BD59-A6C34878D82A}">
                    <a16:rowId xmlns:a16="http://schemas.microsoft.com/office/drawing/2014/main" val="10009"/>
                  </a:ext>
                </a:extLst>
              </a:tr>
              <a:tr h="376033">
                <a:tc>
                  <a:txBody>
                    <a:bodyPr/>
                    <a:lstStyle/>
                    <a:p>
                      <a:r>
                        <a:rPr lang="en-US" altLang="en-US"/>
                        <a:t>Tail number</a:t>
                      </a:r>
                      <a:endParaRPr lang="en-IN" altLang="en-US"/>
                    </a:p>
                  </a:txBody>
                  <a:tcPr/>
                </a:tc>
                <a:tc>
                  <a:txBody>
                    <a:bodyPr/>
                    <a:lstStyle/>
                    <a:p>
                      <a:r>
                        <a:rPr lang="en-US" altLang="en-US"/>
                        <a:t>Unique aircraft registration num</a:t>
                      </a:r>
                      <a:endParaRPr lang="en-IN" altLang="en-US"/>
                    </a:p>
                  </a:txBody>
                  <a:tcPr/>
                </a:tc>
                <a:extLst>
                  <a:ext uri="{0D108BD9-81ED-4DB2-BD59-A6C34878D82A}">
                    <a16:rowId xmlns:a16="http://schemas.microsoft.com/office/drawing/2014/main" val="10010"/>
                  </a:ext>
                </a:extLst>
              </a:tr>
              <a:tr h="376033">
                <a:tc>
                  <a:txBody>
                    <a:bodyPr/>
                    <a:lstStyle/>
                    <a:p>
                      <a:r>
                        <a:rPr lang="en-US" altLang="en-US"/>
                        <a:t>Origin</a:t>
                      </a:r>
                      <a:endParaRPr lang="en-IN" altLang="en-US"/>
                    </a:p>
                  </a:txBody>
                  <a:tcPr/>
                </a:tc>
                <a:tc>
                  <a:txBody>
                    <a:bodyPr/>
                    <a:lstStyle/>
                    <a:p>
                      <a:r>
                        <a:rPr lang="en-US" altLang="en-US"/>
                        <a:t>Origin Airport code</a:t>
                      </a:r>
                      <a:endParaRPr lang="en-IN" altLang="en-US"/>
                    </a:p>
                  </a:txBody>
                  <a:tcPr/>
                </a:tc>
                <a:extLst>
                  <a:ext uri="{0D108BD9-81ED-4DB2-BD59-A6C34878D82A}">
                    <a16:rowId xmlns:a16="http://schemas.microsoft.com/office/drawing/2014/main" val="10011"/>
                  </a:ext>
                </a:extLst>
              </a:tr>
              <a:tr h="376033">
                <a:tc>
                  <a:txBody>
                    <a:bodyPr/>
                    <a:lstStyle/>
                    <a:p>
                      <a:r>
                        <a:rPr lang="en-US" altLang="en-US"/>
                        <a:t>Dest</a:t>
                      </a:r>
                      <a:endParaRPr lang="en-IN" altLang="en-US"/>
                    </a:p>
                  </a:txBody>
                  <a:tcPr/>
                </a:tc>
                <a:tc>
                  <a:txBody>
                    <a:bodyPr/>
                    <a:lstStyle/>
                    <a:p>
                      <a:r>
                        <a:rPr lang="en-US" altLang="en-US"/>
                        <a:t>Destination Airport code</a:t>
                      </a:r>
                      <a:endParaRPr lang="en-IN" altLang="en-US"/>
                    </a:p>
                  </a:txBody>
                  <a:tcPr/>
                </a:tc>
                <a:extLst>
                  <a:ext uri="{0D108BD9-81ED-4DB2-BD59-A6C34878D82A}">
                    <a16:rowId xmlns:a16="http://schemas.microsoft.com/office/drawing/2014/main" val="10012"/>
                  </a:ext>
                </a:extLst>
              </a:tr>
              <a:tr h="376033">
                <a:tc>
                  <a:txBody>
                    <a:bodyPr/>
                    <a:lstStyle/>
                    <a:p>
                      <a:r>
                        <a:rPr lang="en-US" altLang="en-US"/>
                        <a:t>Distance</a:t>
                      </a:r>
                      <a:endParaRPr lang="en-IN" altLang="en-US"/>
                    </a:p>
                  </a:txBody>
                  <a:tcPr/>
                </a:tc>
                <a:tc>
                  <a:txBody>
                    <a:bodyPr/>
                    <a:lstStyle/>
                    <a:p>
                      <a:r>
                        <a:rPr lang="en-US" altLang="en-US"/>
                        <a:t>Distance between dest &amp;  origin</a:t>
                      </a:r>
                      <a:endParaRPr lang="en-IN" altLang="en-US"/>
                    </a:p>
                  </a:txBody>
                  <a:tcPr/>
                </a:tc>
                <a:extLst>
                  <a:ext uri="{0D108BD9-81ED-4DB2-BD59-A6C34878D82A}">
                    <a16:rowId xmlns:a16="http://schemas.microsoft.com/office/drawing/2014/main" val="10013"/>
                  </a:ext>
                </a:extLst>
              </a:tr>
              <a:tr h="376033">
                <a:tc>
                  <a:txBody>
                    <a:bodyPr/>
                    <a:lstStyle/>
                    <a:p>
                      <a:r>
                        <a:rPr lang="en-US" altLang="en-US"/>
                        <a:t>Flight delay</a:t>
                      </a:r>
                      <a:endParaRPr lang="en-IN" altLang="en-US"/>
                    </a:p>
                  </a:txBody>
                  <a:tcPr/>
                </a:tc>
                <a:tc>
                  <a:txBody>
                    <a:bodyPr/>
                    <a:lstStyle/>
                    <a:p>
                      <a:r>
                        <a:rPr lang="en-US" altLang="en-US"/>
                        <a:t>Lenght of delay in minutes</a:t>
                      </a:r>
                      <a:endParaRPr lang="en-IN" altLang="en-US"/>
                    </a:p>
                  </a:txBody>
                  <a:tcPr/>
                </a:tc>
                <a:extLst>
                  <a:ext uri="{0D108BD9-81ED-4DB2-BD59-A6C34878D82A}">
                    <a16:rowId xmlns:a16="http://schemas.microsoft.com/office/drawing/2014/main" val="10014"/>
                  </a:ext>
                </a:extLst>
              </a:tr>
              <a:tr h="376033">
                <a:tc>
                  <a:txBody>
                    <a:bodyPr/>
                    <a:lstStyle/>
                    <a:p>
                      <a:endParaRPr lang="en-IN" altLang="en-US"/>
                    </a:p>
                  </a:txBody>
                  <a:tcPr/>
                </a:tc>
                <a:tc>
                  <a:txBody>
                    <a:bodyPr/>
                    <a:lstStyle/>
                    <a:p>
                      <a:endParaRPr lang="en-IN" altLang="en-US"/>
                    </a:p>
                  </a:txBody>
                  <a:tcPr/>
                </a:tc>
                <a:extLst>
                  <a:ext uri="{0D108BD9-81ED-4DB2-BD59-A6C34878D82A}">
                    <a16:rowId xmlns:a16="http://schemas.microsoft.com/office/drawing/2014/main" val="1001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0"/>
          <p:cNvSpPr>
            <a:spLocks noGrp="1"/>
          </p:cNvSpPr>
          <p:nvPr>
            <p:ph type="ctrTitle"/>
          </p:nvPr>
        </p:nvSpPr>
        <p:spPr>
          <a:xfrm>
            <a:off x="685800" y="214877"/>
            <a:ext cx="8542371" cy="1356147"/>
          </a:xfrm>
        </p:spPr>
        <p:txBody>
          <a:bodyPr anchor="t">
            <a:normAutofit/>
          </a:bodyPr>
          <a:lstStyle/>
          <a:p>
            <a:pPr algn="l"/>
            <a:r>
              <a:rPr lang="en-US" b="1" i="1">
                <a:solidFill>
                  <a:srgbClr val="BF0000"/>
                </a:solidFill>
              </a:rPr>
              <a:t>Data preprocessing</a:t>
            </a:r>
            <a:endParaRPr lang="en-IN" b="1" i="1">
              <a:solidFill>
                <a:srgbClr val="BF0000"/>
              </a:solidFill>
            </a:endParaRPr>
          </a:p>
        </p:txBody>
      </p:sp>
      <p:sp>
        <p:nvSpPr>
          <p:cNvPr id="1048602" name="Subtitle 1048601"/>
          <p:cNvSpPr>
            <a:spLocks noGrp="1"/>
          </p:cNvSpPr>
          <p:nvPr>
            <p:ph type="subTitle" idx="1"/>
          </p:nvPr>
        </p:nvSpPr>
        <p:spPr>
          <a:xfrm>
            <a:off x="-30022" y="1141108"/>
            <a:ext cx="8867027" cy="5663687"/>
          </a:xfrm>
        </p:spPr>
        <p:txBody>
          <a:bodyPr/>
          <a:lstStyle/>
          <a:p>
            <a:pPr algn="l"/>
            <a:r>
              <a:rPr lang="en-US" sz="3200" b="1" i="1"/>
              <a:t>Data preprocessing has 7 steps. </a:t>
            </a:r>
            <a:endParaRPr lang="en-IN" b="1" i="1"/>
          </a:p>
          <a:p>
            <a:pPr algn="l"/>
            <a:r>
              <a:rPr lang="en-US" sz="3200" b="1" i="1"/>
              <a:t>1.Import the libraries. </a:t>
            </a:r>
            <a:endParaRPr lang="en-IN" b="1" i="1"/>
          </a:p>
          <a:p>
            <a:pPr algn="l"/>
            <a:r>
              <a:rPr lang="en-US" sz="3200" b="1" i="1"/>
              <a:t>2.Importing the dataset. </a:t>
            </a:r>
            <a:endParaRPr lang="en-IN" b="1" i="1"/>
          </a:p>
          <a:p>
            <a:pPr algn="l"/>
            <a:r>
              <a:rPr lang="en-US" sz="3200" b="1" i="1"/>
              <a:t>3.Data Visualization. </a:t>
            </a:r>
            <a:endParaRPr lang="en-IN" b="1" i="1"/>
          </a:p>
          <a:p>
            <a:pPr algn="l"/>
            <a:r>
              <a:rPr lang="en-US" sz="3200" b="1" i="1"/>
              <a:t>4.Taking care of missing data. </a:t>
            </a:r>
            <a:endParaRPr lang="en-IN" b="1" i="1"/>
          </a:p>
          <a:p>
            <a:pPr algn="l"/>
            <a:r>
              <a:rPr lang="en-US" sz="3200" b="1" i="1"/>
              <a:t>5.Label Encoding. </a:t>
            </a:r>
            <a:endParaRPr lang="en-IN" b="1" i="1"/>
          </a:p>
          <a:p>
            <a:pPr algn="l"/>
            <a:r>
              <a:rPr lang="en-US" sz="3200" b="1" i="1"/>
              <a:t>6.One Hot Encoding. </a:t>
            </a:r>
            <a:endParaRPr lang="en-IN" b="1" i="1"/>
          </a:p>
          <a:p>
            <a:pPr algn="l"/>
            <a:r>
              <a:rPr lang="en-US" sz="3200" b="1" i="1"/>
              <a:t>7.Feature Scaling. </a:t>
            </a:r>
            <a:endParaRPr lang="en-IN" b="1" i="1"/>
          </a:p>
          <a:p>
            <a:pPr algn="l"/>
            <a:r>
              <a:rPr lang="en-US" sz="3200" b="1" i="1"/>
              <a:t>8.splitting data into Train and Test. </a:t>
            </a:r>
            <a:endParaRPr lang="en-IN" b="1" i="1"/>
          </a:p>
          <a:p>
            <a:pPr algn="l"/>
            <a:endParaRPr lang="en-IN" b="1" i="1"/>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ctrTitle"/>
          </p:nvPr>
        </p:nvSpPr>
        <p:spPr>
          <a:xfrm>
            <a:off x="685800" y="265260"/>
            <a:ext cx="7772400" cy="1280339"/>
          </a:xfrm>
        </p:spPr>
        <p:txBody>
          <a:bodyPr anchor="t"/>
          <a:lstStyle/>
          <a:p>
            <a:pPr algn="l"/>
            <a:r>
              <a:rPr lang="en-US" b="1" i="1">
                <a:solidFill>
                  <a:srgbClr val="BF0000"/>
                </a:solidFill>
              </a:rPr>
              <a:t>Data preprocessing</a:t>
            </a:r>
            <a:endParaRPr lang="en-IN" b="1" i="1">
              <a:solidFill>
                <a:srgbClr val="BF0000"/>
              </a:solidFill>
            </a:endParaRPr>
          </a:p>
        </p:txBody>
      </p:sp>
      <p:sp>
        <p:nvSpPr>
          <p:cNvPr id="1048598" name="Subtitle 1048597"/>
          <p:cNvSpPr>
            <a:spLocks noGrp="1"/>
          </p:cNvSpPr>
          <p:nvPr>
            <p:ph type="subTitle" idx="1"/>
          </p:nvPr>
        </p:nvSpPr>
        <p:spPr>
          <a:xfrm>
            <a:off x="231386" y="1187292"/>
            <a:ext cx="8784498" cy="5513841"/>
          </a:xfrm>
        </p:spPr>
        <p:txBody>
          <a:bodyPr>
            <a:normAutofit fontScale="95833" lnSpcReduction="20000"/>
          </a:bodyPr>
          <a:lstStyle/>
          <a:p>
            <a:pPr marL="342900" indent="-342900" algn="l">
              <a:buFont typeface="Wingdings" charset="2"/>
              <a:buChar char="n"/>
            </a:pPr>
            <a:r>
              <a:rPr lang="en-US" b="1" i="1">
                <a:solidFill>
                  <a:srgbClr val="92D04F"/>
                </a:solidFill>
              </a:rPr>
              <a:t>Challenges and solutions:</a:t>
            </a:r>
            <a:r>
              <a:rPr lang="en-US"/>
              <a:t> </a:t>
            </a:r>
            <a:endParaRPr lang="en-IN"/>
          </a:p>
          <a:p>
            <a:pPr marL="342900" indent="-342900" algn="l">
              <a:buFont typeface="Wingdings" charset="2"/>
              <a:buChar char="n"/>
            </a:pPr>
            <a:r>
              <a:rPr lang="en-US"/>
              <a:t>Large dataset is taken into small. </a:t>
            </a:r>
            <a:endParaRPr lang="en-IN"/>
          </a:p>
          <a:p>
            <a:pPr marL="342900" indent="-342900" algn="l">
              <a:buFont typeface="Wingdings" charset="2"/>
              <a:buChar char="n"/>
            </a:pPr>
            <a:r>
              <a:rPr lang="en-US" b="1" i="1">
                <a:solidFill>
                  <a:srgbClr val="FFC000"/>
                </a:solidFill>
              </a:rPr>
              <a:t>Columns with categorical values:</a:t>
            </a:r>
            <a:endParaRPr lang="en-IN" b="1" i="1">
              <a:solidFill>
                <a:srgbClr val="FFC000"/>
              </a:solidFill>
            </a:endParaRPr>
          </a:p>
          <a:p>
            <a:pPr marL="342900" indent="-342900" algn="l">
              <a:buFont typeface="Wingdings" charset="2"/>
              <a:buChar char="n"/>
            </a:pPr>
            <a:r>
              <a:rPr lang="en-US" b="1" i="1">
                <a:solidFill>
                  <a:srgbClr val="36363D"/>
                </a:solidFill>
              </a:rPr>
              <a:t>All  categorical   variables including  Origin, Destination, and Tailnumber  converted into  numerical values  to make them ready  for modelling. </a:t>
            </a:r>
            <a:endParaRPr lang="en-IN" b="1" i="1">
              <a:solidFill>
                <a:srgbClr val="FFC000"/>
              </a:solidFill>
            </a:endParaRPr>
          </a:p>
          <a:p>
            <a:pPr marL="342900" indent="-342900" algn="l">
              <a:buFont typeface="Wingdings" charset="2"/>
              <a:buChar char="n"/>
            </a:pPr>
            <a:r>
              <a:rPr lang="en-US" b="1" i="1">
                <a:solidFill>
                  <a:srgbClr val="36363D"/>
                </a:solidFill>
              </a:rPr>
              <a:t>Missing values were handled. Removed missing values which were denoted by  NAN. </a:t>
            </a:r>
            <a:endParaRPr lang="en-IN" b="1" i="1">
              <a:solidFill>
                <a:srgbClr val="FFC000"/>
              </a:solidFill>
            </a:endParaRPr>
          </a:p>
          <a:p>
            <a:pPr marL="342900" indent="-342900" algn="l">
              <a:buFont typeface="Wingdings" charset="2"/>
              <a:buChar char="n"/>
            </a:pPr>
            <a:r>
              <a:rPr lang="en-US" b="1" i="1">
                <a:solidFill>
                  <a:srgbClr val="36363D"/>
                </a:solidFill>
              </a:rPr>
              <a:t>Removed  all the cancelled  flights. </a:t>
            </a:r>
            <a:endParaRPr lang="en-IN" b="1" i="1">
              <a:solidFill>
                <a:srgbClr val="FFC000"/>
              </a:solidFill>
            </a:endParaRPr>
          </a:p>
          <a:p>
            <a:pPr marL="342900" indent="-342900" algn="l">
              <a:buFont typeface="Wingdings" charset="2"/>
              <a:buChar char="n"/>
            </a:pPr>
            <a:r>
              <a:rPr lang="en-US" b="1" i="1">
                <a:solidFill>
                  <a:srgbClr val="36363D"/>
                </a:solidFill>
              </a:rPr>
              <a:t>Processing done  so that all data is in  proper format to perform calculation. </a:t>
            </a:r>
            <a:endParaRPr lang="en-IN" b="1" i="1">
              <a:solidFill>
                <a:srgbClr val="FFC000"/>
              </a:solidFill>
            </a:endParaRPr>
          </a:p>
          <a:p>
            <a:pPr marL="342900" indent="-342900" algn="l">
              <a:buFont typeface="Wingdings" charset="2"/>
              <a:buChar char="n"/>
            </a:pPr>
            <a:r>
              <a:rPr lang="en-US" b="1" i="1">
                <a:solidFill>
                  <a:srgbClr val="36363D"/>
                </a:solidFill>
              </a:rPr>
              <a:t>We structured the data using python library  called  'pandas'. </a:t>
            </a:r>
            <a:endParaRPr lang="en-IN" b="1" i="1">
              <a:solidFill>
                <a:srgbClr val="FFC000"/>
              </a:solidFill>
            </a:endParaRPr>
          </a:p>
          <a:p>
            <a:pPr marL="342900" indent="-342900" algn="l">
              <a:buFont typeface="Wingdings" charset="2"/>
              <a:buChar char="n"/>
            </a:pPr>
            <a:r>
              <a:rPr lang="en-US" b="1" i="1">
                <a:solidFill>
                  <a:srgbClr val="36363D"/>
                </a:solidFill>
              </a:rPr>
              <a:t>All string  data was converted  to  integer format to perform model calculations. </a:t>
            </a:r>
            <a:endParaRPr lang="en-IN" b="1" i="1">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048588"/>
          <p:cNvSpPr>
            <a:spLocks noGrp="1"/>
          </p:cNvSpPr>
          <p:nvPr>
            <p:ph type="ctrTitle"/>
          </p:nvPr>
        </p:nvSpPr>
        <p:spPr>
          <a:xfrm>
            <a:off x="685800" y="1122363"/>
            <a:ext cx="7772400" cy="3243436"/>
          </a:xfrm>
        </p:spPr>
        <p:txBody>
          <a:bodyPr anchor="t">
            <a:noAutofit/>
          </a:bodyPr>
          <a:lstStyle/>
          <a:p>
            <a:pPr algn="ctr"/>
            <a:r>
              <a:rPr lang="en-US" sz="7200" b="1" i="1">
                <a:solidFill>
                  <a:srgbClr val="9933FF"/>
                </a:solidFill>
              </a:rPr>
              <a:t>DECISION TREE CLASSIFICATION ALGORITHM</a:t>
            </a:r>
            <a:endParaRPr lang="en-IN" sz="7200" b="1" i="1">
              <a:solidFill>
                <a:srgbClr val="9933FF"/>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Subtitle 1048701"/>
          <p:cNvSpPr>
            <a:spLocks noGrp="1"/>
          </p:cNvSpPr>
          <p:nvPr>
            <p:ph type="subTitle" idx="1"/>
          </p:nvPr>
        </p:nvSpPr>
        <p:spPr>
          <a:xfrm>
            <a:off x="332044" y="1525936"/>
            <a:ext cx="8035737" cy="4947810"/>
          </a:xfrm>
        </p:spPr>
        <p:txBody>
          <a:bodyPr>
            <a:normAutofit fontScale="95833" lnSpcReduction="20000"/>
          </a:bodyPr>
          <a:lstStyle/>
          <a:p>
            <a:pPr algn="l"/>
            <a:r>
              <a:rPr lang="en-US" b="1" i="1"/>
              <a:t>Decision Tree: As the name suggest the main idea behind decision tree algorithm is to make a tree like structure and get the answers in form of true of false. The model begins from a root node and ends on the decision. Each node receives a Yes No question and answer is passed on to the next node. Root node gets all the input of the training dataset.</a:t>
            </a:r>
            <a:endParaRPr lang="en-IN" b="1" i="1"/>
          </a:p>
          <a:p>
            <a:pPr algn="l"/>
            <a:r>
              <a:rPr lang="en-US" b="1" i="1"/>
              <a:t>The challenge to assembling such a tree is that question to ask at a node and when. To do this, decision tree algorithmic program uses accepted indices like entropy or Gini-impurity to quantify an uncertainty or impurity related to an explicit node. Equations (1) and (2) show however entropy and Gini impurity are calculated, severally, for a setoff information. Within the equations, C is that the variety of classes[1].</a:t>
            </a:r>
            <a:endParaRPr lang="en-IN" b="1" i="1"/>
          </a:p>
        </p:txBody>
      </p:sp>
      <p:sp>
        <p:nvSpPr>
          <p:cNvPr id="1048586" name="Title 1048585"/>
          <p:cNvSpPr>
            <a:spLocks noGrp="1"/>
          </p:cNvSpPr>
          <p:nvPr>
            <p:ph type="ctrTitle"/>
          </p:nvPr>
        </p:nvSpPr>
        <p:spPr>
          <a:xfrm>
            <a:off x="685800" y="184627"/>
            <a:ext cx="7772400" cy="1065264"/>
          </a:xfrm>
        </p:spPr>
        <p:txBody>
          <a:bodyPr anchor="b"/>
          <a:lstStyle/>
          <a:p>
            <a:pPr algn="l"/>
            <a:r>
              <a:rPr lang="en-US" sz="3600" b="1" i="1">
                <a:solidFill>
                  <a:srgbClr val="3399FF"/>
                </a:solidFill>
              </a:rPr>
              <a:t>DECISION TREE CLASSIFICATION ALGORITHM</a:t>
            </a:r>
            <a:endParaRPr lang="en-IN" sz="3600" b="1" i="1">
              <a:solidFill>
                <a:srgbClr val="3399FF"/>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ctrTitle"/>
          </p:nvPr>
        </p:nvSpPr>
        <p:spPr/>
        <p:txBody>
          <a:bodyPr>
            <a:noAutofit/>
          </a:bodyPr>
          <a:lstStyle/>
          <a:p>
            <a:r>
              <a:rPr lang="en-US" sz="8800" b="1" i="1">
                <a:solidFill>
                  <a:srgbClr val="7030A0"/>
                </a:solidFill>
              </a:rPr>
              <a:t>LOGISTIC REGRESSION</a:t>
            </a:r>
            <a:endParaRPr lang="en-IN" sz="8800" b="1" i="1">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6" name="Picture Placeholder 1048595"/>
          <p:cNvSpPr>
            <a:spLocks noGrp="1"/>
          </p:cNvSpPr>
          <p:nvPr>
            <p:ph type="pic" idx="1"/>
          </p:nvPr>
        </p:nvSpPr>
        <p:spPr>
          <a:xfrm>
            <a:off x="-325684" y="-389775"/>
            <a:ext cx="10092548" cy="7546177"/>
          </a:xfrm>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598"/>
          <p:cNvSpPr>
            <a:spLocks noGrp="1"/>
          </p:cNvSpPr>
          <p:nvPr>
            <p:ph type="ctrTitle"/>
          </p:nvPr>
        </p:nvSpPr>
        <p:spPr>
          <a:xfrm>
            <a:off x="75736" y="418994"/>
            <a:ext cx="8753982" cy="1298724"/>
          </a:xfrm>
        </p:spPr>
        <p:txBody>
          <a:bodyPr anchor="t"/>
          <a:lstStyle/>
          <a:p>
            <a:pPr algn="l"/>
            <a:r>
              <a:rPr lang="en-US" sz="6000" b="1" i="1">
                <a:solidFill>
                  <a:srgbClr val="BF0000"/>
                </a:solidFill>
              </a:rPr>
              <a:t>Why logistic regression</a:t>
            </a:r>
            <a:endParaRPr lang="en-IN" sz="6000" b="1" i="1">
              <a:solidFill>
                <a:srgbClr val="BF0000"/>
              </a:solidFill>
            </a:endParaRPr>
          </a:p>
        </p:txBody>
      </p:sp>
      <p:sp>
        <p:nvSpPr>
          <p:cNvPr id="1048600" name="Subtitle 1048599"/>
          <p:cNvSpPr>
            <a:spLocks noGrp="1"/>
          </p:cNvSpPr>
          <p:nvPr>
            <p:ph type="subTitle" idx="1"/>
          </p:nvPr>
        </p:nvSpPr>
        <p:spPr>
          <a:xfrm>
            <a:off x="56202" y="1550564"/>
            <a:ext cx="8775835" cy="5088944"/>
          </a:xfrm>
        </p:spPr>
        <p:txBody>
          <a:bodyPr/>
          <a:lstStyle/>
          <a:p>
            <a:pPr marL="342900" indent="-342900" algn="l">
              <a:buFont typeface="Wingdings" charset="2"/>
              <a:buChar char="n"/>
            </a:pPr>
            <a:r>
              <a:rPr lang="en-US" sz="3200" b="1" i="1"/>
              <a:t>Its parameter estimates are fully efficient. </a:t>
            </a:r>
            <a:endParaRPr lang="en-IN" sz="3200" b="1" i="1"/>
          </a:p>
          <a:p>
            <a:pPr marL="342900" indent="-342900" algn="l">
              <a:buFont typeface="Wingdings" charset="2"/>
              <a:buChar char="n"/>
            </a:pPr>
            <a:r>
              <a:rPr lang="en-US" sz="3200" b="1" i="1"/>
              <a:t>It is suitable for prediction with relatively few variables. </a:t>
            </a:r>
            <a:endParaRPr lang="en-IN" sz="3200" b="1" i="1"/>
          </a:p>
          <a:p>
            <a:pPr marL="342900" indent="-342900" algn="l">
              <a:buFont typeface="Wingdings" charset="2"/>
              <a:buChar char="n"/>
            </a:pPr>
            <a:r>
              <a:rPr lang="en-US" sz="3200" b="1" i="1"/>
              <a:t>Its results are easy to interpret and draw conclusions about the relative impact of model inputs based on their coefficients. </a:t>
            </a:r>
            <a:endParaRPr lang="en-IN" sz="3200" b="1" i="1"/>
          </a:p>
          <a:p>
            <a:pPr marL="342900" indent="-342900" algn="l">
              <a:buFont typeface="Wingdings" charset="2"/>
              <a:buChar char="n"/>
            </a:pPr>
            <a:r>
              <a:rPr lang="en-US" sz="3200" b="1" i="1"/>
              <a:t>Exploratory data analysis hinted at a possibility of linear relationship between the variables in our dataset and the binary outcome of a delay/ no delay. </a:t>
            </a:r>
            <a:endParaRPr lang="en-IN" sz="3200" b="1" i="1"/>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5"/>
          <p:cNvSpPr>
            <a:spLocks noGrp="1"/>
          </p:cNvSpPr>
          <p:nvPr>
            <p:ph type="ctrTitle"/>
          </p:nvPr>
        </p:nvSpPr>
        <p:spPr>
          <a:xfrm>
            <a:off x="455464" y="835406"/>
            <a:ext cx="7545536" cy="2079635"/>
          </a:xfrm>
          <a:solidFill>
            <a:srgbClr val="FFE100"/>
          </a:solidFill>
        </p:spPr>
        <p:txBody>
          <a:bodyPr anchor="t" anchorCtr="1">
            <a:noAutofit/>
          </a:bodyPr>
          <a:lstStyle/>
          <a:p>
            <a:pPr algn="l"/>
            <a:r>
              <a:rPr lang="en-US" sz="6000" b="1" i="1">
                <a:solidFill>
                  <a:srgbClr val="9933FF"/>
                </a:solidFill>
              </a:rPr>
              <a:t>FLIGHT DELAY </a:t>
            </a:r>
            <a:br>
              <a:rPr lang="en-US" sz="6000" b="1" i="1">
                <a:solidFill>
                  <a:srgbClr val="9933FF"/>
                </a:solidFill>
              </a:rPr>
            </a:br>
            <a:r>
              <a:rPr lang="en-US" sz="6000" b="1" i="1">
                <a:solidFill>
                  <a:srgbClr val="9933FF"/>
                </a:solidFill>
              </a:rPr>
              <a:t>    ANALYSIS</a:t>
            </a:r>
            <a:br>
              <a:rPr lang="en-US" sz="6000" b="1" i="1">
                <a:solidFill>
                  <a:srgbClr val="9933FF"/>
                </a:solidFill>
              </a:rPr>
            </a:br>
            <a:endParaRPr lang="en-IN" sz="6000" b="1" i="1">
              <a:solidFill>
                <a:srgbClr val="9933FF"/>
              </a:solidFill>
            </a:endParaRPr>
          </a:p>
        </p:txBody>
      </p:sp>
      <p:sp>
        <p:nvSpPr>
          <p:cNvPr id="1048607" name="Subtitle 1048606"/>
          <p:cNvSpPr>
            <a:spLocks noGrp="1"/>
          </p:cNvSpPr>
          <p:nvPr>
            <p:ph type="subTitle" idx="1"/>
          </p:nvPr>
        </p:nvSpPr>
        <p:spPr>
          <a:xfrm>
            <a:off x="639160" y="3401939"/>
            <a:ext cx="7361840" cy="1894429"/>
          </a:xfrm>
        </p:spPr>
        <p:txBody>
          <a:bodyPr anchor="t">
            <a:noAutofit/>
          </a:bodyPr>
          <a:lstStyle/>
          <a:p>
            <a:r>
              <a:rPr lang="en-US" sz="3200" b="1" i="1"/>
              <a:t>Predicting  the  airport with minimum flight delay among all the airports within a city</a:t>
            </a:r>
            <a:endParaRPr lang="en-IN" sz="3200" b="1" i="1"/>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048633"/>
          <p:cNvSpPr>
            <a:spLocks noGrp="1"/>
          </p:cNvSpPr>
          <p:nvPr>
            <p:ph type="ctrTitle"/>
          </p:nvPr>
        </p:nvSpPr>
        <p:spPr>
          <a:xfrm>
            <a:off x="685800" y="196350"/>
            <a:ext cx="7772400" cy="1689530"/>
          </a:xfrm>
        </p:spPr>
        <p:txBody>
          <a:bodyPr anchor="t"/>
          <a:lstStyle/>
          <a:p>
            <a:pPr algn="l"/>
            <a:r>
              <a:rPr lang="en-US" b="1" i="1">
                <a:solidFill>
                  <a:srgbClr val="008000"/>
                </a:solidFill>
              </a:rPr>
              <a:t>GRADIENT DESCENT</a:t>
            </a:r>
            <a:endParaRPr lang="en-IN" b="1" i="1">
              <a:solidFill>
                <a:srgbClr val="008000"/>
              </a:solidFill>
            </a:endParaRPr>
          </a:p>
        </p:txBody>
      </p:sp>
      <p:sp>
        <p:nvSpPr>
          <p:cNvPr id="1048635" name="Subtitle 1048634"/>
          <p:cNvSpPr>
            <a:spLocks noGrp="1"/>
          </p:cNvSpPr>
          <p:nvPr>
            <p:ph type="subTitle" idx="1"/>
          </p:nvPr>
        </p:nvSpPr>
        <p:spPr>
          <a:xfrm>
            <a:off x="444928" y="1056691"/>
            <a:ext cx="8314277" cy="5293328"/>
          </a:xfrm>
        </p:spPr>
        <p:txBody>
          <a:bodyPr/>
          <a:lstStyle/>
          <a:p>
            <a:pPr marL="342900" indent="-342900" algn="l">
              <a:buFont typeface="Wingdings" charset="2"/>
              <a:buChar char="n"/>
            </a:pPr>
            <a:r>
              <a:rPr lang="en-US" sz="2800" b="1" i="1" dirty="0"/>
              <a:t>Our logistic regression is modeled as (no inbuilt library was used) </a:t>
            </a:r>
            <a:endParaRPr lang="en-IN" sz="2800" b="1" i="1" dirty="0"/>
          </a:p>
          <a:p>
            <a:pPr marL="342900" indent="-342900" algn="l">
              <a:buFont typeface="Wingdings" charset="2"/>
              <a:buChar char="n"/>
            </a:pPr>
            <a:r>
              <a:rPr lang="en-US" sz="2800" b="1" i="1" dirty="0"/>
              <a:t>P(delay) = B0+B1X1+B2X2+....... +</a:t>
            </a:r>
            <a:r>
              <a:rPr lang="en-US" sz="2800" b="1" i="1" dirty="0" err="1"/>
              <a:t>BmX</a:t>
            </a:r>
            <a:endParaRPr lang="en-IN" sz="2800" b="1" i="1" dirty="0"/>
          </a:p>
          <a:p>
            <a:pPr marL="342900" indent="-342900" algn="l">
              <a:buFont typeface="Wingdings" charset="2"/>
              <a:buChar char="n"/>
            </a:pPr>
            <a:r>
              <a:rPr lang="en-US" sz="2800" b="1" i="1" dirty="0"/>
              <a:t>This model uses a gradient descent algorithm to estimate coefficients for each variable. </a:t>
            </a:r>
            <a:endParaRPr lang="en-IN" sz="2800" b="1" i="1" dirty="0"/>
          </a:p>
          <a:p>
            <a:pPr marL="342900" indent="-342900" algn="l">
              <a:buFont typeface="Wingdings" charset="2"/>
              <a:buChar char="n"/>
            </a:pPr>
            <a:r>
              <a:rPr lang="en-US" sz="2800" b="1" i="1" dirty="0"/>
              <a:t>The learning model is designed to iterate over the training  data and converge to a global solution. </a:t>
            </a:r>
            <a:endParaRPr lang="en-IN" sz="2800" b="1" i="1" dirty="0"/>
          </a:p>
          <a:p>
            <a:pPr marL="342900" indent="-342900" algn="l">
              <a:buFont typeface="Wingdings" charset="2"/>
              <a:buChar char="n"/>
            </a:pPr>
            <a:r>
              <a:rPr lang="en-US" sz="2800" b="1" i="1" dirty="0"/>
              <a:t>Once the coefficients values are determined, the model is then tested again a different sample of the data. </a:t>
            </a:r>
            <a:endParaRPr lang="en-IN" sz="2800" b="1" i="1"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048635"/>
          <p:cNvSpPr>
            <a:spLocks noGrp="1"/>
          </p:cNvSpPr>
          <p:nvPr>
            <p:ph type="ctrTitle"/>
          </p:nvPr>
        </p:nvSpPr>
        <p:spPr>
          <a:xfrm rot="21600000">
            <a:off x="685798" y="292660"/>
            <a:ext cx="7772400" cy="2015963"/>
          </a:xfrm>
        </p:spPr>
        <p:txBody>
          <a:bodyPr anchor="t"/>
          <a:lstStyle/>
          <a:p>
            <a:pPr algn="l"/>
            <a:r>
              <a:rPr lang="en-US" sz="6600" b="1" i="1">
                <a:solidFill>
                  <a:srgbClr val="0000FF"/>
                </a:solidFill>
              </a:rPr>
              <a:t>Model Training and Testing </a:t>
            </a:r>
            <a:endParaRPr lang="en-IN" sz="6600" b="1" i="1">
              <a:solidFill>
                <a:srgbClr val="0000FF"/>
              </a:solidFill>
            </a:endParaRPr>
          </a:p>
        </p:txBody>
      </p:sp>
      <p:sp>
        <p:nvSpPr>
          <p:cNvPr id="1048637" name="Subtitle 1048636"/>
          <p:cNvSpPr>
            <a:spLocks noGrp="1"/>
          </p:cNvSpPr>
          <p:nvPr>
            <p:ph type="subTitle" idx="1"/>
          </p:nvPr>
        </p:nvSpPr>
        <p:spPr>
          <a:xfrm>
            <a:off x="136122" y="2172186"/>
            <a:ext cx="8547653" cy="4386344"/>
          </a:xfrm>
        </p:spPr>
        <p:txBody>
          <a:bodyPr>
            <a:normAutofit fontScale="95833" lnSpcReduction="20000"/>
          </a:bodyPr>
          <a:lstStyle/>
          <a:p>
            <a:pPr marL="342900" indent="-342900" algn="l">
              <a:buFont typeface="Wingdings" charset="2"/>
              <a:buChar char="n"/>
            </a:pPr>
            <a:r>
              <a:rPr lang="en-US" b="1" i="1"/>
              <a:t>method = 'all' : all input data is used to train and then test the model</a:t>
            </a:r>
            <a:endParaRPr lang="en-IN" b="1" i="1"/>
          </a:p>
          <a:p>
            <a:pPr marL="342900" indent="-342900" algn="l">
              <a:buFont typeface="Wingdings" charset="2"/>
              <a:buChar char="n"/>
            </a:pPr>
            <a:r>
              <a:rPr lang="en-US" b="1" i="1"/>
              <a:t>method = 'split' : we use the train_test_split() method of sklearn to define test &amp; training sets</a:t>
            </a:r>
            <a:endParaRPr lang="en-IN" b="1" i="1"/>
          </a:p>
          <a:p>
            <a:pPr marL="342900" indent="-342900" algn="l">
              <a:buFont typeface="Wingdings" charset="2"/>
              <a:buChar char="n"/>
            </a:pPr>
            <a:r>
              <a:rPr lang="en-US" b="1" i="1"/>
              <a:t>Then, the other methods of the class have the following functions:</a:t>
            </a:r>
            <a:endParaRPr lang="en-IN" b="1" i="1"/>
          </a:p>
          <a:p>
            <a:pPr marL="342900" indent="-342900" algn="l">
              <a:buFont typeface="Wingdings" charset="2"/>
              <a:buChar char="n"/>
            </a:pPr>
            <a:r>
              <a:rPr lang="en-US" b="1" i="1"/>
              <a:t>train (n) : drives the data on the training set and makes a polynomial of order n</a:t>
            </a:r>
            <a:endParaRPr lang="en-IN" b="1" i="1"/>
          </a:p>
          <a:p>
            <a:pPr marL="342900" indent="-342900" algn="l">
              <a:buFont typeface="Wingdings" charset="2"/>
              <a:buChar char="n"/>
            </a:pPr>
            <a:r>
              <a:rPr lang="en-US" b="1" i="1"/>
              <a:t>predict (X) : calculates the Y points associated with the X input and for the previously driven model</a:t>
            </a:r>
            <a:endParaRPr lang="en-IN" b="1" i="1"/>
          </a:p>
          <a:p>
            <a:pPr marL="342900" indent="-342900" algn="l">
              <a:buFont typeface="Wingdings" charset="2"/>
              <a:buChar char="n"/>
            </a:pPr>
            <a:r>
              <a:rPr lang="en-US" b="1" i="1"/>
              <a:t>calc_score () : calculates the model score in relation to the test set data</a:t>
            </a:r>
            <a:endParaRPr lang="en-IN" b="1" i="1"/>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Subtitle 1048705"/>
          <p:cNvSpPr>
            <a:spLocks noGrp="1"/>
          </p:cNvSpPr>
          <p:nvPr>
            <p:ph type="subTitle" idx="1"/>
          </p:nvPr>
        </p:nvSpPr>
        <p:spPr>
          <a:xfrm rot="21579198">
            <a:off x="149086" y="438801"/>
            <a:ext cx="8647044" cy="5807570"/>
          </a:xfrm>
        </p:spPr>
        <p:txBody>
          <a:bodyPr/>
          <a:lstStyle/>
          <a:p>
            <a:pPr algn="l"/>
            <a:r>
              <a:rPr lang="en-US" sz="2000" b="1" i="1">
                <a:solidFill>
                  <a:srgbClr val="92D04F"/>
                </a:solidFill>
              </a:rPr>
              <a:t>Training model </a:t>
            </a:r>
            <a:endParaRPr lang="en-IN" sz="2000" b="1" i="1">
              <a:solidFill>
                <a:srgbClr val="92D04F"/>
              </a:solidFill>
            </a:endParaRPr>
          </a:p>
          <a:p>
            <a:pPr algn="l"/>
            <a:endParaRPr lang="en-IN" sz="2000" b="1" i="1"/>
          </a:p>
          <a:p>
            <a:pPr algn="l"/>
            <a:r>
              <a:rPr lang="en-US" sz="2000" b="1" i="1"/>
              <a:t>Tra</a:t>
            </a:r>
            <a:r>
              <a:rPr lang="en-IN" sz="2000" b="1" i="1"/>
              <a:t>in (n, nb_folds) : defined 'nb_folds' training sets from the initial dataset and drives a 'n' order polynomial on each of these sets. This method returns as a result the Y predictions obtained for the different test sets.</a:t>
            </a:r>
          </a:p>
          <a:p>
            <a:pPr algn="l"/>
            <a:r>
              <a:rPr lang="en-US" b="1" i="1"/>
              <a:t>B</a:t>
            </a:r>
            <a:r>
              <a:rPr lang="en-IN" b="1" i="1"/>
              <a:t>y default, the 'K-fold' method is used by sklearn cross_val_predict () and cross_val_score () methods. These methods are deterministic in the choice of the K folds, which implies that for a fixed K value, the results obtained using these methods will always be</a:t>
            </a:r>
            <a:r>
              <a:rPr lang="en-US" b="1" i="1"/>
              <a:t>ing  used. </a:t>
            </a:r>
            <a:endParaRPr lang="en-IN" b="1" i="1"/>
          </a:p>
          <a:p>
            <a:pPr algn="l"/>
            <a:r>
              <a:rPr lang="en-US" b="1" i="1">
                <a:solidFill>
                  <a:srgbClr val="FF6600"/>
                </a:solidFill>
              </a:rPr>
              <a:t>Testing</a:t>
            </a:r>
            <a:endParaRPr lang="en-IN" b="1" i="1">
              <a:solidFill>
                <a:srgbClr val="FF6600"/>
              </a:solidFill>
            </a:endParaRPr>
          </a:p>
          <a:p>
            <a:pPr algn="l"/>
            <a:r>
              <a:rPr lang="en-IN" b="1" i="1"/>
              <a:t>At this stage, the model was driven is tested on the training set which include the data of the first 3 weeks of January. We now look at the comparison of predictions and observations for the fourth week of January:</a:t>
            </a:r>
            <a:r>
              <a:rPr lang="en-IN"/>
              <a:t> </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048637"/>
          <p:cNvSpPr>
            <a:spLocks noGrp="1"/>
          </p:cNvSpPr>
          <p:nvPr>
            <p:ph type="title"/>
          </p:nvPr>
        </p:nvSpPr>
        <p:spPr>
          <a:xfrm>
            <a:off x="629841" y="457200"/>
            <a:ext cx="2949178" cy="524181"/>
          </a:xfrm>
        </p:spPr>
        <p:txBody>
          <a:bodyPr>
            <a:noAutofit/>
          </a:bodyPr>
          <a:lstStyle/>
          <a:p>
            <a:r>
              <a:rPr lang="en-US" sz="5400" b="1" i="1">
                <a:solidFill>
                  <a:srgbClr val="7030A0"/>
                </a:solidFill>
              </a:rPr>
              <a:t>OUTPUT</a:t>
            </a:r>
            <a:endParaRPr lang="en-IN" sz="5400" b="1" i="1">
              <a:solidFill>
                <a:srgbClr val="7030A0"/>
              </a:solidFill>
            </a:endParaRPr>
          </a:p>
        </p:txBody>
      </p:sp>
      <p:pic>
        <p:nvPicPr>
          <p:cNvPr id="2097159" name="Picture Placeholder 2097158"/>
          <p:cNvPicPr>
            <a:picLocks noGrp="1"/>
          </p:cNvPicPr>
          <p:nvPr>
            <p:ph type="pic" idx="1"/>
          </p:nvPr>
        </p:nvPicPr>
        <p:blipFill>
          <a:blip r:embed="rId2"/>
          <a:srcRect l="9561" r="9561"/>
          <a:stretch>
            <a:fillRect/>
          </a:stretch>
        </p:blipFill>
        <p:spPr>
          <a:xfrm>
            <a:off x="364767" y="1011096"/>
            <a:ext cx="8388195" cy="5833964"/>
          </a:xfr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048690"/>
          <p:cNvSpPr>
            <a:spLocks noGrp="1"/>
          </p:cNvSpPr>
          <p:nvPr>
            <p:ph type="title"/>
          </p:nvPr>
        </p:nvSpPr>
        <p:spPr>
          <a:xfrm>
            <a:off x="629841" y="457200"/>
            <a:ext cx="2949178" cy="407504"/>
          </a:xfrm>
        </p:spPr>
        <p:txBody>
          <a:bodyPr>
            <a:normAutofit fontScale="90000"/>
          </a:bodyPr>
          <a:lstStyle/>
          <a:p>
            <a:endParaRPr lang="en-IN"/>
          </a:p>
        </p:txBody>
      </p:sp>
      <p:pic>
        <p:nvPicPr>
          <p:cNvPr id="2097160" name="Picture Placeholder 2097159"/>
          <p:cNvPicPr>
            <a:picLocks noGrp="1"/>
          </p:cNvPicPr>
          <p:nvPr>
            <p:ph type="pic" idx="1"/>
          </p:nvPr>
        </p:nvPicPr>
        <p:blipFill>
          <a:blip r:embed="rId2"/>
          <a:srcRect l="3919" r="3919"/>
          <a:stretch>
            <a:fillRect/>
          </a:stretch>
        </p:blipFill>
        <p:spPr>
          <a:xfrm>
            <a:off x="175342" y="1296843"/>
            <a:ext cx="8700028" cy="5310003"/>
          </a:xfr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048693"/>
          <p:cNvSpPr>
            <a:spLocks noGrp="1"/>
          </p:cNvSpPr>
          <p:nvPr>
            <p:ph type="title"/>
          </p:nvPr>
        </p:nvSpPr>
        <p:spPr>
          <a:xfrm>
            <a:off x="629841" y="457200"/>
            <a:ext cx="2949178" cy="433432"/>
          </a:xfrm>
        </p:spPr>
        <p:txBody>
          <a:bodyPr>
            <a:normAutofit fontScale="90000"/>
          </a:bodyPr>
          <a:lstStyle/>
          <a:p>
            <a:endParaRPr lang="en-IN"/>
          </a:p>
        </p:txBody>
      </p:sp>
      <p:pic>
        <p:nvPicPr>
          <p:cNvPr id="2097161" name="Picture Placeholder 2097160"/>
          <p:cNvPicPr>
            <a:picLocks noGrp="1"/>
          </p:cNvPicPr>
          <p:nvPr>
            <p:ph type="pic" idx="1"/>
          </p:nvPr>
        </p:nvPicPr>
        <p:blipFill>
          <a:blip r:embed="rId2"/>
          <a:srcRect l="5086" r="5086"/>
          <a:stretch>
            <a:fillRect/>
          </a:stretch>
        </p:blipFill>
        <p:spPr>
          <a:xfrm>
            <a:off x="257447" y="1246707"/>
            <a:ext cx="8259094" cy="5171799"/>
          </a:xfr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048696"/>
          <p:cNvSpPr>
            <a:spLocks noGrp="1"/>
          </p:cNvSpPr>
          <p:nvPr>
            <p:ph type="title"/>
          </p:nvPr>
        </p:nvSpPr>
        <p:spPr>
          <a:xfrm>
            <a:off x="629841" y="457200"/>
            <a:ext cx="2949178" cy="697035"/>
          </a:xfrm>
        </p:spPr>
        <p:txBody>
          <a:bodyPr/>
          <a:lstStyle/>
          <a:p>
            <a:endParaRPr lang="en-IN"/>
          </a:p>
        </p:txBody>
      </p:sp>
      <p:pic>
        <p:nvPicPr>
          <p:cNvPr id="2097162" name="Picture Placeholder 2097161"/>
          <p:cNvPicPr>
            <a:picLocks noGrp="1"/>
          </p:cNvPicPr>
          <p:nvPr>
            <p:ph type="pic" idx="1"/>
          </p:nvPr>
        </p:nvPicPr>
        <p:blipFill>
          <a:blip r:embed="rId2"/>
          <a:srcRect t="32916" b="32916"/>
          <a:stretch>
            <a:fillRect/>
          </a:stretch>
        </p:blipFill>
        <p:spPr>
          <a:xfrm>
            <a:off x="423053" y="1717878"/>
            <a:ext cx="8093488" cy="4916253"/>
          </a:xfr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1E54-0B2D-4354-96FC-A9461CD2851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0B2856A-7395-4035-806C-B7B46FDC01FE}"/>
              </a:ext>
            </a:extLst>
          </p:cNvPr>
          <p:cNvSpPr>
            <a:spLocks noGrp="1"/>
          </p:cNvSpPr>
          <p:nvPr>
            <p:ph type="subTitle" idx="1"/>
          </p:nvPr>
        </p:nvSpPr>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048702"/>
          <p:cNvSpPr>
            <a:spLocks noGrp="1"/>
          </p:cNvSpPr>
          <p:nvPr>
            <p:ph type="ctrTitle"/>
          </p:nvPr>
        </p:nvSpPr>
        <p:spPr>
          <a:xfrm>
            <a:off x="685800" y="132771"/>
            <a:ext cx="7772400" cy="1418199"/>
          </a:xfrm>
        </p:spPr>
        <p:txBody>
          <a:bodyPr anchor="t"/>
          <a:lstStyle/>
          <a:p>
            <a:r>
              <a:rPr lang="en-US" sz="7200" b="1" i="1">
                <a:solidFill>
                  <a:srgbClr val="FFFF00"/>
                </a:solidFill>
              </a:rPr>
              <a:t>FUTURE SCOPE</a:t>
            </a:r>
            <a:endParaRPr lang="en-IN" sz="7200" b="1" i="1">
              <a:solidFill>
                <a:srgbClr val="FFFF00"/>
              </a:solidFill>
            </a:endParaRPr>
          </a:p>
        </p:txBody>
      </p:sp>
      <p:sp>
        <p:nvSpPr>
          <p:cNvPr id="1048704" name="Subtitle 1048703"/>
          <p:cNvSpPr>
            <a:spLocks noGrp="1"/>
          </p:cNvSpPr>
          <p:nvPr>
            <p:ph type="subTitle" idx="1"/>
          </p:nvPr>
        </p:nvSpPr>
        <p:spPr>
          <a:xfrm>
            <a:off x="105873" y="1606724"/>
            <a:ext cx="8439281" cy="4584490"/>
          </a:xfrm>
        </p:spPr>
        <p:txBody>
          <a:bodyPr/>
          <a:lstStyle/>
          <a:p>
            <a:pPr algn="l"/>
            <a:r>
              <a:rPr lang="en-US" sz="3600" b="1" i="1"/>
              <a:t>Further supportive study is required to correlate all the problem, scope and method for getting most accurate result. Although weather conditions are the major reasons for flight delay, other unprecedented events such as major calamities , natural or man-made can cause major delay in flight.</a:t>
            </a:r>
            <a:endParaRPr lang="en-IN" sz="3600" b="1" i="1"/>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2097157"/>
          <p:cNvPicPr>
            <a:picLocks noGrp="1"/>
          </p:cNvPicPr>
          <p:nvPr>
            <p:ph type="pic" idx="1"/>
          </p:nvPr>
        </p:nvPicPr>
        <p:blipFill>
          <a:blip r:embed="rId2"/>
          <a:srcRect l="10529" r="10529"/>
          <a:stretch>
            <a:fillRect/>
          </a:stretch>
        </p:blipFill>
        <p:spPr>
          <a:xfrm>
            <a:off x="717857" y="302166"/>
            <a:ext cx="7798684" cy="5558885"/>
          </a:xfr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048612"/>
          <p:cNvSpPr>
            <a:spLocks noGrp="1"/>
          </p:cNvSpPr>
          <p:nvPr>
            <p:ph type="title"/>
          </p:nvPr>
        </p:nvSpPr>
        <p:spPr>
          <a:xfrm>
            <a:off x="-99869" y="239158"/>
            <a:ext cx="4555181" cy="1417509"/>
          </a:xfrm>
          <a:noFill/>
        </p:spPr>
        <p:txBody>
          <a:bodyPr anchor="t"/>
          <a:lstStyle/>
          <a:p>
            <a:pPr algn="l"/>
            <a:r>
              <a:rPr lang="en-US" sz="4000" b="1" i="1">
                <a:solidFill>
                  <a:srgbClr val="0000FF"/>
                </a:solidFill>
              </a:rPr>
              <a:t>INTRODUCTION:</a:t>
            </a:r>
            <a:endParaRPr lang="en-IN" sz="4000" b="1" i="1">
              <a:solidFill>
                <a:srgbClr val="0000FF"/>
              </a:solidFill>
            </a:endParaRPr>
          </a:p>
        </p:txBody>
      </p:sp>
      <p:pic>
        <p:nvPicPr>
          <p:cNvPr id="2097153" name="Picture Placeholder 2097152"/>
          <p:cNvPicPr>
            <a:picLocks noGrp="1"/>
          </p:cNvPicPr>
          <p:nvPr>
            <p:ph type="pic" idx="1"/>
          </p:nvPr>
        </p:nvPicPr>
        <p:blipFill>
          <a:blip r:embed="rId2"/>
          <a:srcRect l="18954" r="18954"/>
          <a:stretch>
            <a:fillRect/>
          </a:stretch>
        </p:blipFill>
        <p:spPr>
          <a:xfrm>
            <a:off x="5009241" y="162993"/>
            <a:ext cx="4117892" cy="3031932"/>
          </a:xfrm>
        </p:spPr>
      </p:pic>
      <p:sp>
        <p:nvSpPr>
          <p:cNvPr id="1048614" name="Content Placeholder 1048613"/>
          <p:cNvSpPr>
            <a:spLocks noGrp="1"/>
          </p:cNvSpPr>
          <p:nvPr>
            <p:ph idx="1"/>
          </p:nvPr>
        </p:nvSpPr>
        <p:spPr>
          <a:xfrm>
            <a:off x="111986" y="878588"/>
            <a:ext cx="4845297" cy="5980598"/>
          </a:xfrm>
        </p:spPr>
        <p:txBody>
          <a:bodyPr>
            <a:noAutofit/>
          </a:bodyPr>
          <a:lstStyle/>
          <a:p>
            <a:pPr marL="285750" indent="-285750" algn="l">
              <a:buFont typeface="Wingdings" charset="2"/>
              <a:buChar char="n"/>
            </a:pPr>
            <a:r>
              <a:rPr lang="en-US" sz="2400"/>
              <a:t>For this analysis, we analyzed data that came from the US department of Transportation for commerical flight data.</a:t>
            </a:r>
            <a:endParaRPr lang="en-IN" sz="2400"/>
          </a:p>
          <a:p>
            <a:pPr marL="285750" indent="-285750" algn="l">
              <a:buFont typeface="Wingdings" charset="2"/>
              <a:buChar char="n"/>
            </a:pPr>
            <a:r>
              <a:rPr lang="en-US" sz="2400"/>
              <a:t> In a particular city there can be multiple airports. </a:t>
            </a:r>
            <a:endParaRPr lang="en-IN" sz="2400"/>
          </a:p>
          <a:p>
            <a:pPr marL="285750" indent="-285750" algn="l">
              <a:buFont typeface="Wingdings" charset="2"/>
              <a:buChar char="n"/>
            </a:pPr>
            <a:r>
              <a:rPr lang="en-US" sz="2400"/>
              <a:t>If a traveller plans a visit to his/her destination then his target will be to avoid the delay at the airport which might occur because of multiple reasons like weather, traffic, maintenance delay, etc. </a:t>
            </a:r>
            <a:endParaRPr lang="en-IN" sz="2400"/>
          </a:p>
          <a:p>
            <a:pPr marL="285750" indent="-285750" algn="l">
              <a:buFont typeface="Wingdings" charset="2"/>
              <a:buChar char="n"/>
            </a:pPr>
            <a:r>
              <a:rPr lang="en-US" sz="2400"/>
              <a:t>Our solution helps traveller by providing him the airport choice that will have minimum delay for flights. </a:t>
            </a:r>
            <a:endParaRPr lang="en-IN" sz="2400"/>
          </a:p>
          <a:p>
            <a:pPr marL="285750" indent="-285750" algn="l">
              <a:buFont typeface="Wingdings" charset="2"/>
              <a:buChar char="n"/>
            </a:pPr>
            <a:endParaRPr lang="en-IN" sz="2400"/>
          </a:p>
        </p:txBody>
      </p:sp>
      <p:pic>
        <p:nvPicPr>
          <p:cNvPr id="2097154" name="Picture 2097153"/>
          <p:cNvPicPr>
            <a:picLocks/>
          </p:cNvPicPr>
          <p:nvPr/>
        </p:nvPicPr>
        <p:blipFill>
          <a:blip r:embed="rId3"/>
          <a:stretch>
            <a:fillRect/>
          </a:stretch>
        </p:blipFill>
        <p:spPr>
          <a:xfrm>
            <a:off x="5029451" y="3396299"/>
            <a:ext cx="4064827" cy="29649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Picture Placeholder 1048641"/>
          <p:cNvSpPr>
            <a:spLocks noGrp="1"/>
          </p:cNvSpPr>
          <p:nvPr>
            <p:ph type="pic" idx="1"/>
          </p:nvPr>
        </p:nvSpPr>
        <p:spPr>
          <a:xfrm rot="21579874">
            <a:off x="449583" y="987420"/>
            <a:ext cx="8068874" cy="5528331"/>
          </a:xfrm>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048614"/>
          <p:cNvSpPr>
            <a:spLocks noGrp="1"/>
          </p:cNvSpPr>
          <p:nvPr>
            <p:ph type="ctrTitle"/>
          </p:nvPr>
        </p:nvSpPr>
        <p:spPr>
          <a:xfrm>
            <a:off x="18932" y="318201"/>
            <a:ext cx="8439267" cy="1545194"/>
          </a:xfrm>
        </p:spPr>
        <p:txBody>
          <a:bodyPr anchor="t"/>
          <a:lstStyle/>
          <a:p>
            <a:pPr algn="l"/>
            <a:r>
              <a:rPr lang="en-US" sz="5400" b="1" i="1">
                <a:solidFill>
                  <a:srgbClr val="BF0000"/>
                </a:solidFill>
              </a:rPr>
              <a:t>GOAL AND OBJECTIVE</a:t>
            </a:r>
            <a:endParaRPr lang="en-IN" sz="5400" b="1" i="1">
              <a:solidFill>
                <a:srgbClr val="BF0000"/>
              </a:solidFill>
            </a:endParaRPr>
          </a:p>
        </p:txBody>
      </p:sp>
      <p:sp>
        <p:nvSpPr>
          <p:cNvPr id="1048616" name="Subtitle 1048615"/>
          <p:cNvSpPr>
            <a:spLocks noGrp="1"/>
          </p:cNvSpPr>
          <p:nvPr>
            <p:ph type="subTitle" idx="1"/>
          </p:nvPr>
        </p:nvSpPr>
        <p:spPr>
          <a:xfrm>
            <a:off x="78956" y="2599884"/>
            <a:ext cx="7922044" cy="3231617"/>
          </a:xfrm>
        </p:spPr>
        <p:txBody>
          <a:bodyPr/>
          <a:lstStyle/>
          <a:p>
            <a:pPr marL="342900" indent="-342900" algn="l">
              <a:buFont typeface="Wingdings" charset="2"/>
              <a:buChar char="n"/>
            </a:pPr>
            <a:r>
              <a:rPr lang="en-US" sz="2800" b="1" i="1">
                <a:solidFill>
                  <a:srgbClr val="92D04F"/>
                </a:solidFill>
              </a:rPr>
              <a:t>Develop  a  business  model  to predict flight delays. </a:t>
            </a:r>
            <a:endParaRPr lang="en-IN" sz="2800" b="1" i="1">
              <a:solidFill>
                <a:srgbClr val="92D04F"/>
              </a:solidFill>
            </a:endParaRPr>
          </a:p>
          <a:p>
            <a:pPr marL="342900" indent="-342900" algn="l">
              <a:buFont typeface="Wingdings" charset="2"/>
              <a:buChar char="n"/>
            </a:pPr>
            <a:r>
              <a:rPr lang="en-US" sz="2800" b="1" i="1">
                <a:solidFill>
                  <a:srgbClr val="92D04F"/>
                </a:solidFill>
              </a:rPr>
              <a:t>Optimize flight  operations. </a:t>
            </a:r>
            <a:endParaRPr lang="en-IN" sz="2800" b="1" i="1">
              <a:solidFill>
                <a:srgbClr val="92D04F"/>
              </a:solidFill>
            </a:endParaRPr>
          </a:p>
          <a:p>
            <a:pPr marL="342900" indent="-342900" algn="l">
              <a:buFont typeface="Wingdings" charset="2"/>
              <a:buChar char="n"/>
            </a:pPr>
            <a:r>
              <a:rPr lang="en-US" sz="2800" b="1" i="1">
                <a:solidFill>
                  <a:srgbClr val="92D04F"/>
                </a:solidFill>
              </a:rPr>
              <a:t>Reduce further economic loss for airlines.</a:t>
            </a:r>
            <a:endParaRPr lang="en-IN" sz="2800" b="1" i="1">
              <a:solidFill>
                <a:srgbClr val="92D04F"/>
              </a:solidFill>
            </a:endParaRPr>
          </a:p>
          <a:p>
            <a:pPr marL="342900" indent="-342900" algn="l">
              <a:buFont typeface="Wingdings" charset="2"/>
              <a:buChar char="n"/>
            </a:pPr>
            <a:r>
              <a:rPr lang="en-US" sz="2800" b="1" i="1">
                <a:solidFill>
                  <a:srgbClr val="92D04F"/>
                </a:solidFill>
              </a:rPr>
              <a:t>Less inconvenience occurred to passengers. </a:t>
            </a:r>
            <a:endParaRPr lang="en-IN" sz="2800" b="1" i="1">
              <a:solidFill>
                <a:srgbClr val="92D04F"/>
              </a:solidFill>
            </a:endParaRPr>
          </a:p>
          <a:p>
            <a:pPr marL="342900" indent="-342900" algn="l">
              <a:buFont typeface="Wingdings" charset="2"/>
              <a:buChar char="n"/>
            </a:pPr>
            <a:endParaRPr lang="en-IN" sz="2800" b="1" i="1">
              <a:solidFill>
                <a:srgbClr val="92D04F"/>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048616"/>
          <p:cNvSpPr>
            <a:spLocks noGrp="1"/>
          </p:cNvSpPr>
          <p:nvPr>
            <p:ph type="ctrTitle"/>
          </p:nvPr>
        </p:nvSpPr>
        <p:spPr>
          <a:xfrm>
            <a:off x="685800" y="222797"/>
            <a:ext cx="7772400" cy="1961732"/>
          </a:xfrm>
        </p:spPr>
        <p:txBody>
          <a:bodyPr anchor="ctr"/>
          <a:lstStyle/>
          <a:p>
            <a:pPr algn="l"/>
            <a:r>
              <a:rPr lang="en-US" sz="5400" b="1" i="1">
                <a:solidFill>
                  <a:srgbClr val="C00000"/>
                </a:solidFill>
              </a:rPr>
              <a:t>PROBLEM STATEMENT:</a:t>
            </a:r>
            <a:endParaRPr lang="en-IN" sz="5400" b="1" i="1">
              <a:solidFill>
                <a:srgbClr val="C00000"/>
              </a:solidFill>
            </a:endParaRPr>
          </a:p>
        </p:txBody>
      </p:sp>
      <p:sp>
        <p:nvSpPr>
          <p:cNvPr id="1048618" name="Subtitle 1048617"/>
          <p:cNvSpPr>
            <a:spLocks noGrp="1"/>
          </p:cNvSpPr>
          <p:nvPr>
            <p:ph type="subTitle" idx="1"/>
          </p:nvPr>
        </p:nvSpPr>
        <p:spPr>
          <a:xfrm>
            <a:off x="373162" y="2909844"/>
            <a:ext cx="7627838" cy="3063856"/>
          </a:xfrm>
        </p:spPr>
        <p:txBody>
          <a:bodyPr/>
          <a:lstStyle/>
          <a:p>
            <a:pPr marL="342900" indent="-342900" algn="l">
              <a:buFont typeface="Wingdings" charset="2"/>
              <a:buChar char="n"/>
            </a:pPr>
            <a:r>
              <a:rPr lang="en-US"/>
              <a:t>A traveller has to fly  to a  particular destination on a  particular day. </a:t>
            </a:r>
            <a:endParaRPr lang="en-IN"/>
          </a:p>
          <a:p>
            <a:pPr marL="342900" indent="-342900" algn="l">
              <a:buFont typeface="Wingdings" charset="2"/>
              <a:buChar char="n"/>
            </a:pPr>
            <a:r>
              <a:rPr lang="en-US"/>
              <a:t>There are mutiple airports within a city and multiple flights to the destination.</a:t>
            </a:r>
            <a:endParaRPr lang="en-IN"/>
          </a:p>
          <a:p>
            <a:pPr marL="342900" indent="-342900" algn="l">
              <a:buFont typeface="Wingdings" charset="2"/>
              <a:buChar char="n"/>
            </a:pPr>
            <a:r>
              <a:rPr lang="en-US"/>
              <a:t>Traveller want to  pick  up airport where  flights is minimum delayed. </a:t>
            </a:r>
            <a:endParaRPr lang="en-IN"/>
          </a:p>
          <a:p>
            <a:pPr marL="342900" indent="-342900" algn="l">
              <a:buFont typeface="Wingdings" charset="2"/>
              <a:buChar char="n"/>
            </a:pPr>
            <a:endParaRPr lang="en-IN"/>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Rectangle: Rounded Corners 1048618"/>
          <p:cNvSpPr/>
          <p:nvPr/>
        </p:nvSpPr>
        <p:spPr>
          <a:xfrm>
            <a:off x="624777" y="1633056"/>
            <a:ext cx="2725302" cy="1563376"/>
          </a:xfrm>
          <a:prstGeom prst="roundRect">
            <a:avLst/>
          </a:prstGeom>
          <a:solidFill>
            <a:srgbClr val="02A5E3"/>
          </a:solidFill>
          <a:ln w="25400">
            <a:solidFill>
              <a:srgbClr val="666666"/>
            </a:solidFill>
          </a:ln>
        </p:spPr>
        <p:txBody>
          <a:bodyPr anchor="ctr"/>
          <a:lstStyle/>
          <a:p>
            <a:pPr algn="ctr"/>
            <a:r>
              <a:rPr lang="en-US" sz="2800" b="1" i="1">
                <a:solidFill>
                  <a:srgbClr val="36363D"/>
                </a:solidFill>
              </a:rPr>
              <a:t>Exploratory Data Analysis</a:t>
            </a:r>
            <a:endParaRPr lang="en-IN" sz="2800" b="1" i="1">
              <a:solidFill>
                <a:srgbClr val="36363D"/>
              </a:solidFill>
            </a:endParaRPr>
          </a:p>
        </p:txBody>
      </p:sp>
      <p:sp>
        <p:nvSpPr>
          <p:cNvPr id="1048620" name="Rectangle: Rounded Corners 1048619"/>
          <p:cNvSpPr/>
          <p:nvPr/>
        </p:nvSpPr>
        <p:spPr>
          <a:xfrm>
            <a:off x="5028538" y="1673632"/>
            <a:ext cx="3049660" cy="1002676"/>
          </a:xfrm>
          <a:prstGeom prst="roundRect">
            <a:avLst/>
          </a:prstGeom>
          <a:solidFill>
            <a:srgbClr val="02A5E3"/>
          </a:solidFill>
          <a:ln w="25400">
            <a:solidFill>
              <a:srgbClr val="666666"/>
            </a:solidFill>
          </a:ln>
        </p:spPr>
        <p:txBody>
          <a:bodyPr anchor="ctr"/>
          <a:lstStyle/>
          <a:p>
            <a:pPr algn="ctr"/>
            <a:r>
              <a:rPr lang="en-US" sz="2000" b="1" i="1"/>
              <a:t>Data Extraction and Data preprocessing</a:t>
            </a:r>
            <a:endParaRPr lang="en-IN" sz="2000" b="1" i="1"/>
          </a:p>
        </p:txBody>
      </p:sp>
      <p:sp>
        <p:nvSpPr>
          <p:cNvPr id="1048621" name="Rectangle: Rounded Corners 1048620"/>
          <p:cNvSpPr/>
          <p:nvPr/>
        </p:nvSpPr>
        <p:spPr>
          <a:xfrm>
            <a:off x="5025272" y="3886668"/>
            <a:ext cx="3874019" cy="1178128"/>
          </a:xfrm>
          <a:prstGeom prst="roundRect">
            <a:avLst/>
          </a:prstGeom>
          <a:solidFill>
            <a:srgbClr val="02A5E3"/>
          </a:solidFill>
          <a:ln w="25400">
            <a:solidFill>
              <a:srgbClr val="666666"/>
            </a:solidFill>
          </a:ln>
        </p:spPr>
        <p:txBody>
          <a:bodyPr anchor="ctr"/>
          <a:lstStyle/>
          <a:p>
            <a:pPr marL="0" indent="0" algn="ctr">
              <a:buNone/>
            </a:pPr>
            <a:r>
              <a:rPr lang="en-US" sz="2400" b="1" i="1"/>
              <a:t>Training ML models :</a:t>
            </a:r>
            <a:endParaRPr lang="en-IN" sz="2400" b="1" i="1"/>
          </a:p>
          <a:p>
            <a:pPr marL="285750" indent="-285750" algn="ctr">
              <a:buFont typeface="Wingdings" charset="2"/>
              <a:buChar char="n"/>
            </a:pPr>
            <a:r>
              <a:rPr lang="en-US" sz="2400" b="1" i="1"/>
              <a:t>Decision tree classifier</a:t>
            </a:r>
            <a:endParaRPr lang="en-IN" sz="2400" b="1" i="1"/>
          </a:p>
          <a:p>
            <a:pPr marL="285750" indent="-285750" algn="ctr">
              <a:buFont typeface="Wingdings" charset="2"/>
              <a:buChar char="n"/>
            </a:pPr>
            <a:r>
              <a:rPr lang="en-US" sz="2400" b="1" i="1"/>
              <a:t>Logistic regression </a:t>
            </a:r>
            <a:endParaRPr lang="en-IN" sz="2400" b="1" i="1"/>
          </a:p>
        </p:txBody>
      </p:sp>
      <p:sp>
        <p:nvSpPr>
          <p:cNvPr id="1048622" name="Rectangle: Rounded Corners 1048621"/>
          <p:cNvSpPr/>
          <p:nvPr/>
        </p:nvSpPr>
        <p:spPr>
          <a:xfrm rot="10800000" flipV="1">
            <a:off x="3987068" y="5355821"/>
            <a:ext cx="2540015" cy="1157546"/>
          </a:xfrm>
          <a:prstGeom prst="roundRect">
            <a:avLst/>
          </a:prstGeom>
          <a:solidFill>
            <a:srgbClr val="02A5E3"/>
          </a:solidFill>
          <a:ln w="25400">
            <a:solidFill>
              <a:srgbClr val="666666"/>
            </a:solidFill>
          </a:ln>
        </p:spPr>
        <p:txBody>
          <a:bodyPr anchor="ctr"/>
          <a:lstStyle/>
          <a:p>
            <a:pPr algn="ctr"/>
            <a:r>
              <a:rPr lang="en-US" sz="2800" b="1" i="1"/>
              <a:t>Testing Models</a:t>
            </a:r>
            <a:endParaRPr lang="en-IN" sz="2800" b="1" i="1"/>
          </a:p>
        </p:txBody>
      </p:sp>
      <p:sp>
        <p:nvSpPr>
          <p:cNvPr id="1048623" name="Rectangle: Rounded Corners 1048622"/>
          <p:cNvSpPr/>
          <p:nvPr/>
        </p:nvSpPr>
        <p:spPr>
          <a:xfrm>
            <a:off x="234855" y="5421357"/>
            <a:ext cx="2631018" cy="991729"/>
          </a:xfrm>
          <a:prstGeom prst="roundRect">
            <a:avLst/>
          </a:prstGeom>
          <a:solidFill>
            <a:srgbClr val="02A5E3"/>
          </a:solidFill>
          <a:ln w="25400">
            <a:solidFill>
              <a:srgbClr val="666666"/>
            </a:solidFill>
          </a:ln>
        </p:spPr>
        <p:txBody>
          <a:bodyPr anchor="ctr"/>
          <a:lstStyle/>
          <a:p>
            <a:pPr algn="ctr"/>
            <a:r>
              <a:rPr lang="en-US" sz="3200" b="1" i="1"/>
              <a:t>Performance</a:t>
            </a:r>
            <a:endParaRPr lang="en-IN" sz="3200" b="1" i="1"/>
          </a:p>
        </p:txBody>
      </p:sp>
      <p:cxnSp>
        <p:nvCxnSpPr>
          <p:cNvPr id="3145728" name="Straight Arrow Connector 3145727"/>
          <p:cNvCxnSpPr>
            <a:cxnSpLocks/>
          </p:cNvCxnSpPr>
          <p:nvPr/>
        </p:nvCxnSpPr>
        <p:spPr>
          <a:xfrm>
            <a:off x="3263261" y="2178612"/>
            <a:ext cx="1840577" cy="67917"/>
          </a:xfrm>
          <a:prstGeom prst="straightConnector1">
            <a:avLst/>
          </a:prstGeom>
          <a:solidFill>
            <a:srgbClr val="FFFFFF"/>
          </a:solidFill>
          <a:ln w="25400">
            <a:solidFill>
              <a:srgbClr val="666666"/>
            </a:solidFill>
            <a:tailEnd type="triangle" w="lg" len="lg"/>
          </a:ln>
        </p:spPr>
      </p:cxnSp>
      <p:cxnSp>
        <p:nvCxnSpPr>
          <p:cNvPr id="3145729" name="Straight Arrow Connector 3145728"/>
          <p:cNvCxnSpPr>
            <a:cxnSpLocks/>
          </p:cNvCxnSpPr>
          <p:nvPr/>
        </p:nvCxnSpPr>
        <p:spPr>
          <a:xfrm flipH="1">
            <a:off x="5930227" y="2876502"/>
            <a:ext cx="92705" cy="1131082"/>
          </a:xfrm>
          <a:prstGeom prst="straightConnector1">
            <a:avLst/>
          </a:prstGeom>
          <a:solidFill>
            <a:srgbClr val="279C64"/>
          </a:solidFill>
          <a:ln w="25400">
            <a:solidFill>
              <a:srgbClr val="1C7D4E"/>
            </a:solidFill>
            <a:tailEnd type="triangle" w="lg" len="lg"/>
          </a:ln>
        </p:spPr>
      </p:cxnSp>
      <p:cxnSp>
        <p:nvCxnSpPr>
          <p:cNvPr id="3145730" name="Straight Arrow Connector 3145729"/>
          <p:cNvCxnSpPr>
            <a:cxnSpLocks/>
          </p:cNvCxnSpPr>
          <p:nvPr/>
        </p:nvCxnSpPr>
        <p:spPr>
          <a:xfrm flipH="1">
            <a:off x="6517253" y="5367842"/>
            <a:ext cx="1620944" cy="789574"/>
          </a:xfrm>
          <a:prstGeom prst="straightConnector1">
            <a:avLst/>
          </a:prstGeom>
          <a:solidFill>
            <a:srgbClr val="279C64"/>
          </a:solidFill>
          <a:ln w="25400">
            <a:solidFill>
              <a:srgbClr val="1C7D4E"/>
            </a:solidFill>
            <a:tailEnd type="triangle" w="lg" len="lg"/>
          </a:ln>
        </p:spPr>
      </p:cxnSp>
      <p:cxnSp>
        <p:nvCxnSpPr>
          <p:cNvPr id="3145731" name="Straight Arrow Connector 3145730"/>
          <p:cNvCxnSpPr>
            <a:cxnSpLocks/>
          </p:cNvCxnSpPr>
          <p:nvPr/>
        </p:nvCxnSpPr>
        <p:spPr>
          <a:xfrm flipH="1">
            <a:off x="2929290" y="5930831"/>
            <a:ext cx="1275810" cy="11315"/>
          </a:xfrm>
          <a:prstGeom prst="straightConnector1">
            <a:avLst/>
          </a:prstGeom>
          <a:solidFill>
            <a:srgbClr val="279C64"/>
          </a:solidFill>
          <a:ln w="25400">
            <a:solidFill>
              <a:srgbClr val="1C7D4E"/>
            </a:solidFill>
            <a:tailEnd type="triangle" w="lg" len="lg"/>
          </a:ln>
        </p:spPr>
      </p:cxnSp>
      <p:sp>
        <p:nvSpPr>
          <p:cNvPr id="1048624" name="Subtitle 1048623"/>
          <p:cNvSpPr>
            <a:spLocks noGrp="1"/>
          </p:cNvSpPr>
          <p:nvPr>
            <p:ph type="subTitle" idx="1"/>
          </p:nvPr>
        </p:nvSpPr>
        <p:spPr>
          <a:xfrm>
            <a:off x="225468" y="545349"/>
            <a:ext cx="7775532" cy="710589"/>
          </a:xfrm>
        </p:spPr>
        <p:txBody>
          <a:bodyPr>
            <a:normAutofit/>
          </a:bodyPr>
          <a:lstStyle/>
          <a:p>
            <a:pPr algn="l"/>
            <a:r>
              <a:rPr lang="en-US" sz="4400" b="1" i="1">
                <a:solidFill>
                  <a:srgbClr val="FF0000"/>
                </a:solidFill>
              </a:rPr>
              <a:t>OUR APPROACH:</a:t>
            </a:r>
            <a:endParaRPr lang="en-IN" sz="4400" b="1" i="1">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048624"/>
          <p:cNvSpPr>
            <a:spLocks noGrp="1"/>
          </p:cNvSpPr>
          <p:nvPr>
            <p:ph type="ctrTitle"/>
          </p:nvPr>
        </p:nvSpPr>
        <p:spPr>
          <a:xfrm>
            <a:off x="685800" y="602599"/>
            <a:ext cx="6585770" cy="1760478"/>
          </a:xfrm>
        </p:spPr>
        <p:txBody>
          <a:bodyPr anchor="t"/>
          <a:lstStyle/>
          <a:p>
            <a:r>
              <a:rPr lang="en-US" b="1" i="1">
                <a:solidFill>
                  <a:srgbClr val="C00000"/>
                </a:solidFill>
              </a:rPr>
              <a:t>ABOUT THE DATA</a:t>
            </a:r>
            <a:endParaRPr lang="en-IN" b="1" i="1">
              <a:solidFill>
                <a:srgbClr val="C00000"/>
              </a:solidFill>
            </a:endParaRPr>
          </a:p>
        </p:txBody>
      </p:sp>
      <p:sp>
        <p:nvSpPr>
          <p:cNvPr id="1048626" name="Subtitle 1048625"/>
          <p:cNvSpPr>
            <a:spLocks noGrp="1"/>
          </p:cNvSpPr>
          <p:nvPr>
            <p:ph type="subTitle" idx="1"/>
          </p:nvPr>
        </p:nvSpPr>
        <p:spPr>
          <a:xfrm rot="21600000">
            <a:off x="235865" y="1859491"/>
            <a:ext cx="8579103" cy="5012624"/>
          </a:xfrm>
        </p:spPr>
        <p:txBody>
          <a:bodyPr/>
          <a:lstStyle/>
          <a:p>
            <a:pPr marL="342900" indent="-342900" algn="l">
              <a:buFont typeface="Wingdings" charset="2"/>
              <a:buChar char="n"/>
            </a:pPr>
            <a:r>
              <a:rPr lang="en-US" sz="2800" b="1" i="1"/>
              <a:t>The data  is taken from kaggle which is publicly available dataset  on flight arrivals and departure. </a:t>
            </a:r>
            <a:endParaRPr lang="en-IN" sz="2800" b="1" i="1"/>
          </a:p>
          <a:p>
            <a:pPr marL="342900" indent="-342900" algn="l">
              <a:buFont typeface="Wingdings" charset="2"/>
              <a:buChar char="n"/>
            </a:pPr>
            <a:r>
              <a:rPr lang="en-US" sz="2800" b="1" i="1"/>
              <a:t>Data available from 1987 to 2008 but we will use most recent data due to variable availability. </a:t>
            </a:r>
            <a:endParaRPr lang="en-IN" sz="2800" b="1" i="1"/>
          </a:p>
          <a:p>
            <a:pPr marL="342900" indent="-342900" algn="l">
              <a:buFont typeface="Wingdings" charset="2"/>
              <a:buChar char="n"/>
            </a:pPr>
            <a:r>
              <a:rPr lang="en-US" sz="2800" b="1" i="1"/>
              <a:t>We will ignore data of years 1988,1999,2000... in order to avoid EI Nino which might create bias in the model. </a:t>
            </a:r>
            <a:endParaRPr lang="en-IN" sz="2800" b="1" i="1"/>
          </a:p>
          <a:p>
            <a:pPr marL="342900" indent="-342900" algn="l">
              <a:buFont typeface="Wingdings" charset="2"/>
              <a:buChar char="n"/>
            </a:pPr>
            <a:r>
              <a:rPr lang="en-US" sz="2800" b="1" i="1"/>
              <a:t>Doing all this to ensure variable consistency across entire dataset. </a:t>
            </a:r>
            <a:endParaRPr lang="en-IN" sz="2800" b="1" i="1"/>
          </a:p>
          <a:p>
            <a:pPr marL="342900" indent="-342900" algn="l">
              <a:buFont typeface="Wingdings" charset="2"/>
              <a:buChar char="n"/>
            </a:pPr>
            <a:r>
              <a:rPr lang="en-US" sz="2800" b="1" i="1"/>
              <a:t>We are finally using the dataset of 2008.</a:t>
            </a:r>
            <a:endParaRPr lang="en-IN" sz="2800" b="1" i="1"/>
          </a:p>
          <a:p>
            <a:pPr marL="342900" indent="-342900" algn="l">
              <a:buFont typeface="Wingdings" charset="2"/>
              <a:buChar char="n"/>
            </a:pPr>
            <a:r>
              <a:rPr lang="en-US" sz="2800" b="1" i="1"/>
              <a:t>Dataset contains 60 rows and 15 columns. </a:t>
            </a:r>
            <a:endParaRPr lang="en-IN" sz="2800" b="1" i="1"/>
          </a:p>
          <a:p>
            <a:pPr marL="342900" indent="-342900" algn="l">
              <a:buFont typeface="Wingdings" charset="2"/>
              <a:buChar char="n"/>
            </a:pPr>
            <a:endParaRPr lang="en-IN" sz="2800" b="1" i="1"/>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title"/>
          </p:nvPr>
        </p:nvSpPr>
        <p:spPr>
          <a:xfrm>
            <a:off x="629841" y="457200"/>
            <a:ext cx="5887562" cy="444314"/>
          </a:xfrm>
        </p:spPr>
        <p:txBody>
          <a:bodyPr>
            <a:noAutofit/>
          </a:bodyPr>
          <a:lstStyle/>
          <a:p>
            <a:r>
              <a:rPr lang="en-US" sz="4400" b="1" i="1">
                <a:solidFill>
                  <a:srgbClr val="00B0F0"/>
                </a:solidFill>
              </a:rPr>
              <a:t>DATA VISUALIZATION</a:t>
            </a:r>
            <a:endParaRPr lang="en-IN" sz="4400" b="1" i="1">
              <a:solidFill>
                <a:srgbClr val="00B0F0"/>
              </a:solidFill>
            </a:endParaRPr>
          </a:p>
        </p:txBody>
      </p:sp>
      <p:pic>
        <p:nvPicPr>
          <p:cNvPr id="2097155" name="Picture Placeholder 2097154"/>
          <p:cNvPicPr>
            <a:picLocks noGrp="1"/>
          </p:cNvPicPr>
          <p:nvPr>
            <p:ph type="pic" idx="1"/>
          </p:nvPr>
        </p:nvPicPr>
        <p:blipFill>
          <a:blip r:embed="rId2"/>
          <a:srcRect l="-3521" r="-3521"/>
          <a:stretch>
            <a:fillRect/>
          </a:stretch>
        </p:blipFill>
        <p:spPr>
          <a:xfrm>
            <a:off x="819223" y="1783019"/>
            <a:ext cx="7697317" cy="4333679"/>
          </a:xfr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Placeholder 2097155"/>
          <p:cNvPicPr>
            <a:picLocks noGrp="1"/>
          </p:cNvPicPr>
          <p:nvPr>
            <p:ph type="pic" idx="1"/>
          </p:nvPr>
        </p:nvPicPr>
        <p:blipFill>
          <a:blip r:embed="rId2"/>
          <a:srcRect l="-4706" r="-4706"/>
          <a:stretch>
            <a:fillRect/>
          </a:stretch>
        </p:blipFill>
        <p:spPr>
          <a:xfrm>
            <a:off x="455614" y="987426"/>
            <a:ext cx="8060927" cy="4873625"/>
          </a:xfr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1266</Words>
  <Application>Microsoft Office PowerPoint</Application>
  <PresentationFormat>On-screen Show (4:3)</PresentationFormat>
  <Paragraphs>123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FLIGHT DELAY ANALYSIS</vt:lpstr>
      <vt:lpstr>FLIGHT DELAY      ANALYSIS </vt:lpstr>
      <vt:lpstr>INTRODUCTION:</vt:lpstr>
      <vt:lpstr>GOAL AND OBJECTIVE</vt:lpstr>
      <vt:lpstr>PROBLEM STATEMENT:</vt:lpstr>
      <vt:lpstr>PowerPoint Presentation</vt:lpstr>
      <vt:lpstr>ABOUT THE DATA</vt:lpstr>
      <vt:lpstr>DATA VISUALIZATION</vt:lpstr>
      <vt:lpstr>PowerPoint Presentation</vt:lpstr>
      <vt:lpstr>DATA UNDERSTANDING</vt:lpstr>
      <vt:lpstr>ASSUMPTIONS</vt:lpstr>
      <vt:lpstr>Dataset- parameters</vt:lpstr>
      <vt:lpstr>Data preprocessing</vt:lpstr>
      <vt:lpstr>Data preprocessing</vt:lpstr>
      <vt:lpstr>DECISION TREE CLASSIFICATION ALGORITHM</vt:lpstr>
      <vt:lpstr>DECISION TREE CLASSIFICATION ALGORITHM</vt:lpstr>
      <vt:lpstr>LOGISTIC REGRESSION</vt:lpstr>
      <vt:lpstr>PowerPoint Presentation</vt:lpstr>
      <vt:lpstr>Why logistic regression</vt:lpstr>
      <vt:lpstr>GRADIENT DESCENT</vt:lpstr>
      <vt:lpstr>Model Training and Testing </vt:lpstr>
      <vt:lpstr>PowerPoint Presentation</vt:lpstr>
      <vt:lpstr>OUTPUT</vt:lpstr>
      <vt:lpstr>PowerPoint Presentation</vt:lpstr>
      <vt:lpstr>PowerPoint Presentation</vt:lpstr>
      <vt:lpstr>PowerPoint Presentation</vt:lpstr>
      <vt:lpstr>PowerPoint Presentation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ANALYSIS</dc:title>
  <dc:creator>Redmi Note 8 Pro</dc:creator>
  <cp:lastModifiedBy>Raam</cp:lastModifiedBy>
  <cp:revision>4</cp:revision>
  <dcterms:created xsi:type="dcterms:W3CDTF">2015-05-09T04:30:45Z</dcterms:created>
  <dcterms:modified xsi:type="dcterms:W3CDTF">2020-06-11T08:46:05Z</dcterms:modified>
</cp:coreProperties>
</file>