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57" r:id="rId3"/>
    <p:sldId id="259" r:id="rId4"/>
    <p:sldId id="260" r:id="rId5"/>
    <p:sldId id="268" r:id="rId6"/>
    <p:sldId id="274" r:id="rId7"/>
    <p:sldId id="261" r:id="rId8"/>
    <p:sldId id="263" r:id="rId9"/>
    <p:sldId id="269" r:id="rId10"/>
    <p:sldId id="265" r:id="rId11"/>
    <p:sldId id="281" r:id="rId12"/>
    <p:sldId id="282" r:id="rId13"/>
    <p:sldId id="270" r:id="rId14"/>
    <p:sldId id="283" r:id="rId15"/>
    <p:sldId id="266" r:id="rId16"/>
    <p:sldId id="275" r:id="rId17"/>
    <p:sldId id="276" r:id="rId18"/>
    <p:sldId id="286" r:id="rId19"/>
    <p:sldId id="273" r:id="rId20"/>
    <p:sldId id="280" r:id="rId21"/>
    <p:sldId id="284" r:id="rId22"/>
    <p:sldId id="285" r:id="rId23"/>
    <p:sldId id="277" r:id="rId24"/>
    <p:sldId id="278" r:id="rId25"/>
    <p:sldId id="267"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015" autoAdjust="0"/>
    <p:restoredTop sz="84972" autoAdjust="0"/>
  </p:normalViewPr>
  <p:slideViewPr>
    <p:cSldViewPr snapToGrid="0">
      <p:cViewPr varScale="1">
        <p:scale>
          <a:sx n="73" d="100"/>
          <a:sy n="73" d="100"/>
        </p:scale>
        <p:origin x="90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BE464A-674E-443F-A7D7-1D3F1828D8DF}" type="datetimeFigureOut">
              <a:rPr lang="en-IN" smtClean="0"/>
              <a:t>07-06-2022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B7C762-EDDF-4FF0-811C-E3F606C4EB33}" type="slidenum">
              <a:rPr lang="en-IN" smtClean="0"/>
              <a:t>‹#›</a:t>
            </a:fld>
            <a:endParaRPr lang="en-IN"/>
          </a:p>
        </p:txBody>
      </p:sp>
    </p:spTree>
    <p:extLst>
      <p:ext uri="{BB962C8B-B14F-4D97-AF65-F5344CB8AC3E}">
        <p14:creationId xmlns:p14="http://schemas.microsoft.com/office/powerpoint/2010/main" val="25731633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7B7C762-EDDF-4FF0-811C-E3F606C4EB33}" type="slidenum">
              <a:rPr lang="en-IN" smtClean="0"/>
              <a:t>1</a:t>
            </a:fld>
            <a:endParaRPr lang="en-IN"/>
          </a:p>
        </p:txBody>
      </p:sp>
    </p:spTree>
    <p:extLst>
      <p:ext uri="{BB962C8B-B14F-4D97-AF65-F5344CB8AC3E}">
        <p14:creationId xmlns:p14="http://schemas.microsoft.com/office/powerpoint/2010/main" val="6380800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EFC6CA7-4ADB-A5E7-7FA9-116A30ED849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C5252FF7-EC6B-63A4-C7F1-50478B74EC1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BADE48F8-3458-92D3-F119-A7F10E0E9AF7}"/>
              </a:ext>
            </a:extLst>
          </p:cNvPr>
          <p:cNvSpPr>
            <a:spLocks noGrp="1"/>
          </p:cNvSpPr>
          <p:nvPr>
            <p:ph type="dt" sz="half" idx="10"/>
          </p:nvPr>
        </p:nvSpPr>
        <p:spPr/>
        <p:txBody>
          <a:bodyPr/>
          <a:lstStyle/>
          <a:p>
            <a:fld id="{3DAAD0A1-9268-4B88-94C8-A6B57B8B87B4}" type="datetimeFigureOut">
              <a:rPr lang="en-IN" smtClean="0"/>
              <a:t>07-06-2022</a:t>
            </a:fld>
            <a:endParaRPr lang="en-IN"/>
          </a:p>
        </p:txBody>
      </p:sp>
      <p:sp>
        <p:nvSpPr>
          <p:cNvPr id="5" name="Footer Placeholder 4">
            <a:extLst>
              <a:ext uri="{FF2B5EF4-FFF2-40B4-BE49-F238E27FC236}">
                <a16:creationId xmlns:a16="http://schemas.microsoft.com/office/drawing/2014/main" xmlns="" id="{9D6AEF5C-27F0-2A45-A48D-E726DCA4E13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71CD5BD0-6A68-5438-40A5-2209B905AE70}"/>
              </a:ext>
            </a:extLst>
          </p:cNvPr>
          <p:cNvSpPr>
            <a:spLocks noGrp="1"/>
          </p:cNvSpPr>
          <p:nvPr>
            <p:ph type="sldNum" sz="quarter" idx="12"/>
          </p:nvPr>
        </p:nvSpPr>
        <p:spPr/>
        <p:txBody>
          <a:bodyPr/>
          <a:lstStyle/>
          <a:p>
            <a:fld id="{EAA78596-9735-45F3-AB5C-CDC075DBB711}" type="slidenum">
              <a:rPr lang="en-IN" smtClean="0"/>
              <a:t>‹#›</a:t>
            </a:fld>
            <a:endParaRPr lang="en-IN"/>
          </a:p>
        </p:txBody>
      </p:sp>
    </p:spTree>
    <p:extLst>
      <p:ext uri="{BB962C8B-B14F-4D97-AF65-F5344CB8AC3E}">
        <p14:creationId xmlns:p14="http://schemas.microsoft.com/office/powerpoint/2010/main" val="11974204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A7BCCFF-89BA-92E1-0613-9429C15D094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684E4108-AEAA-F548-F93C-EE1C110B131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E00A2867-DBFB-F37C-E0C1-B77042BD753C}"/>
              </a:ext>
            </a:extLst>
          </p:cNvPr>
          <p:cNvSpPr>
            <a:spLocks noGrp="1"/>
          </p:cNvSpPr>
          <p:nvPr>
            <p:ph type="dt" sz="half" idx="10"/>
          </p:nvPr>
        </p:nvSpPr>
        <p:spPr/>
        <p:txBody>
          <a:bodyPr/>
          <a:lstStyle/>
          <a:p>
            <a:fld id="{3DAAD0A1-9268-4B88-94C8-A6B57B8B87B4}" type="datetimeFigureOut">
              <a:rPr lang="en-IN" smtClean="0"/>
              <a:t>07-06-2022</a:t>
            </a:fld>
            <a:endParaRPr lang="en-IN"/>
          </a:p>
        </p:txBody>
      </p:sp>
      <p:sp>
        <p:nvSpPr>
          <p:cNvPr id="5" name="Footer Placeholder 4">
            <a:extLst>
              <a:ext uri="{FF2B5EF4-FFF2-40B4-BE49-F238E27FC236}">
                <a16:creationId xmlns:a16="http://schemas.microsoft.com/office/drawing/2014/main" xmlns="" id="{CF5ACE38-8A82-66F7-F980-7970108A570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17E498EA-E807-0FE3-264F-81F155B1B82D}"/>
              </a:ext>
            </a:extLst>
          </p:cNvPr>
          <p:cNvSpPr>
            <a:spLocks noGrp="1"/>
          </p:cNvSpPr>
          <p:nvPr>
            <p:ph type="sldNum" sz="quarter" idx="12"/>
          </p:nvPr>
        </p:nvSpPr>
        <p:spPr/>
        <p:txBody>
          <a:bodyPr/>
          <a:lstStyle/>
          <a:p>
            <a:fld id="{EAA78596-9735-45F3-AB5C-CDC075DBB711}" type="slidenum">
              <a:rPr lang="en-IN" smtClean="0"/>
              <a:t>‹#›</a:t>
            </a:fld>
            <a:endParaRPr lang="en-IN"/>
          </a:p>
        </p:txBody>
      </p:sp>
    </p:spTree>
    <p:extLst>
      <p:ext uri="{BB962C8B-B14F-4D97-AF65-F5344CB8AC3E}">
        <p14:creationId xmlns:p14="http://schemas.microsoft.com/office/powerpoint/2010/main" val="1084158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E7D1D47E-B8CD-CB2D-3F43-F98E2B47FCC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D30B503D-A799-DF91-AD24-E970AF31D28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A575F46A-CD38-040F-4559-3BDA64EF2CD4}"/>
              </a:ext>
            </a:extLst>
          </p:cNvPr>
          <p:cNvSpPr>
            <a:spLocks noGrp="1"/>
          </p:cNvSpPr>
          <p:nvPr>
            <p:ph type="dt" sz="half" idx="10"/>
          </p:nvPr>
        </p:nvSpPr>
        <p:spPr/>
        <p:txBody>
          <a:bodyPr/>
          <a:lstStyle/>
          <a:p>
            <a:fld id="{3DAAD0A1-9268-4B88-94C8-A6B57B8B87B4}" type="datetimeFigureOut">
              <a:rPr lang="en-IN" smtClean="0"/>
              <a:t>07-06-2022</a:t>
            </a:fld>
            <a:endParaRPr lang="en-IN"/>
          </a:p>
        </p:txBody>
      </p:sp>
      <p:sp>
        <p:nvSpPr>
          <p:cNvPr id="5" name="Footer Placeholder 4">
            <a:extLst>
              <a:ext uri="{FF2B5EF4-FFF2-40B4-BE49-F238E27FC236}">
                <a16:creationId xmlns:a16="http://schemas.microsoft.com/office/drawing/2014/main" xmlns="" id="{99860766-2392-1000-37D4-D555A60C766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22928238-A660-29C9-289C-2ECF38CC0B2A}"/>
              </a:ext>
            </a:extLst>
          </p:cNvPr>
          <p:cNvSpPr>
            <a:spLocks noGrp="1"/>
          </p:cNvSpPr>
          <p:nvPr>
            <p:ph type="sldNum" sz="quarter" idx="12"/>
          </p:nvPr>
        </p:nvSpPr>
        <p:spPr/>
        <p:txBody>
          <a:bodyPr/>
          <a:lstStyle/>
          <a:p>
            <a:fld id="{EAA78596-9735-45F3-AB5C-CDC075DBB711}" type="slidenum">
              <a:rPr lang="en-IN" smtClean="0"/>
              <a:t>‹#›</a:t>
            </a:fld>
            <a:endParaRPr lang="en-IN"/>
          </a:p>
        </p:txBody>
      </p:sp>
    </p:spTree>
    <p:extLst>
      <p:ext uri="{BB962C8B-B14F-4D97-AF65-F5344CB8AC3E}">
        <p14:creationId xmlns:p14="http://schemas.microsoft.com/office/powerpoint/2010/main" val="15413504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5CD66C-E303-388C-4547-3D7302FC1EA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DB48F037-5BE7-2046-1BBA-CF39A801DB9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E82C8FC1-054E-2218-9307-78F21C58C179}"/>
              </a:ext>
            </a:extLst>
          </p:cNvPr>
          <p:cNvSpPr>
            <a:spLocks noGrp="1"/>
          </p:cNvSpPr>
          <p:nvPr>
            <p:ph type="dt" sz="half" idx="10"/>
          </p:nvPr>
        </p:nvSpPr>
        <p:spPr/>
        <p:txBody>
          <a:bodyPr/>
          <a:lstStyle/>
          <a:p>
            <a:fld id="{3DAAD0A1-9268-4B88-94C8-A6B57B8B87B4}" type="datetimeFigureOut">
              <a:rPr lang="en-IN" smtClean="0"/>
              <a:t>07-06-2022</a:t>
            </a:fld>
            <a:endParaRPr lang="en-IN"/>
          </a:p>
        </p:txBody>
      </p:sp>
      <p:sp>
        <p:nvSpPr>
          <p:cNvPr id="5" name="Footer Placeholder 4">
            <a:extLst>
              <a:ext uri="{FF2B5EF4-FFF2-40B4-BE49-F238E27FC236}">
                <a16:creationId xmlns:a16="http://schemas.microsoft.com/office/drawing/2014/main" xmlns="" id="{5DD9964C-70FD-9D4F-25F8-D0F19AD8636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115B3D7B-27DA-33BA-DA63-BB3F3BEECA3A}"/>
              </a:ext>
            </a:extLst>
          </p:cNvPr>
          <p:cNvSpPr>
            <a:spLocks noGrp="1"/>
          </p:cNvSpPr>
          <p:nvPr>
            <p:ph type="sldNum" sz="quarter" idx="12"/>
          </p:nvPr>
        </p:nvSpPr>
        <p:spPr/>
        <p:txBody>
          <a:bodyPr/>
          <a:lstStyle/>
          <a:p>
            <a:fld id="{EAA78596-9735-45F3-AB5C-CDC075DBB711}" type="slidenum">
              <a:rPr lang="en-IN" smtClean="0"/>
              <a:t>‹#›</a:t>
            </a:fld>
            <a:endParaRPr lang="en-IN"/>
          </a:p>
        </p:txBody>
      </p:sp>
    </p:spTree>
    <p:extLst>
      <p:ext uri="{BB962C8B-B14F-4D97-AF65-F5344CB8AC3E}">
        <p14:creationId xmlns:p14="http://schemas.microsoft.com/office/powerpoint/2010/main" val="41355389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244B420-E900-3A52-C75A-324F39E1EC5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94EDBC08-E68C-FC7A-4977-BB393A7F38F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AD2FFA2E-1292-5A08-DBD0-5E83D3C2D386}"/>
              </a:ext>
            </a:extLst>
          </p:cNvPr>
          <p:cNvSpPr>
            <a:spLocks noGrp="1"/>
          </p:cNvSpPr>
          <p:nvPr>
            <p:ph type="dt" sz="half" idx="10"/>
          </p:nvPr>
        </p:nvSpPr>
        <p:spPr/>
        <p:txBody>
          <a:bodyPr/>
          <a:lstStyle/>
          <a:p>
            <a:fld id="{3DAAD0A1-9268-4B88-94C8-A6B57B8B87B4}" type="datetimeFigureOut">
              <a:rPr lang="en-IN" smtClean="0"/>
              <a:t>07-06-2022</a:t>
            </a:fld>
            <a:endParaRPr lang="en-IN"/>
          </a:p>
        </p:txBody>
      </p:sp>
      <p:sp>
        <p:nvSpPr>
          <p:cNvPr id="5" name="Footer Placeholder 4">
            <a:extLst>
              <a:ext uri="{FF2B5EF4-FFF2-40B4-BE49-F238E27FC236}">
                <a16:creationId xmlns:a16="http://schemas.microsoft.com/office/drawing/2014/main" xmlns="" id="{300A4790-4D79-7644-0EAE-4BD76E07243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EFBA2637-F03B-E5DC-0F04-E0C0FD712C19}"/>
              </a:ext>
            </a:extLst>
          </p:cNvPr>
          <p:cNvSpPr>
            <a:spLocks noGrp="1"/>
          </p:cNvSpPr>
          <p:nvPr>
            <p:ph type="sldNum" sz="quarter" idx="12"/>
          </p:nvPr>
        </p:nvSpPr>
        <p:spPr/>
        <p:txBody>
          <a:bodyPr/>
          <a:lstStyle/>
          <a:p>
            <a:fld id="{EAA78596-9735-45F3-AB5C-CDC075DBB711}" type="slidenum">
              <a:rPr lang="en-IN" smtClean="0"/>
              <a:t>‹#›</a:t>
            </a:fld>
            <a:endParaRPr lang="en-IN"/>
          </a:p>
        </p:txBody>
      </p:sp>
    </p:spTree>
    <p:extLst>
      <p:ext uri="{BB962C8B-B14F-4D97-AF65-F5344CB8AC3E}">
        <p14:creationId xmlns:p14="http://schemas.microsoft.com/office/powerpoint/2010/main" val="28734306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C3DE9B4-0126-4B02-82DA-4C11EA57C26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F4E99FC6-2F4D-150E-9BE7-3F7CBA6D7B1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8B74BC05-7B26-4996-5D20-251844BBCE1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BBB63ED6-AEA5-70C6-092D-36E9D9AC60A7}"/>
              </a:ext>
            </a:extLst>
          </p:cNvPr>
          <p:cNvSpPr>
            <a:spLocks noGrp="1"/>
          </p:cNvSpPr>
          <p:nvPr>
            <p:ph type="dt" sz="half" idx="10"/>
          </p:nvPr>
        </p:nvSpPr>
        <p:spPr/>
        <p:txBody>
          <a:bodyPr/>
          <a:lstStyle/>
          <a:p>
            <a:fld id="{3DAAD0A1-9268-4B88-94C8-A6B57B8B87B4}" type="datetimeFigureOut">
              <a:rPr lang="en-IN" smtClean="0"/>
              <a:t>07-06-2022</a:t>
            </a:fld>
            <a:endParaRPr lang="en-IN"/>
          </a:p>
        </p:txBody>
      </p:sp>
      <p:sp>
        <p:nvSpPr>
          <p:cNvPr id="6" name="Footer Placeholder 5">
            <a:extLst>
              <a:ext uri="{FF2B5EF4-FFF2-40B4-BE49-F238E27FC236}">
                <a16:creationId xmlns:a16="http://schemas.microsoft.com/office/drawing/2014/main" xmlns="" id="{FE8E0C7C-2547-1993-3F5D-0B7AC203DAC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0517B8E5-D795-478D-A43F-C0A42015F3D7}"/>
              </a:ext>
            </a:extLst>
          </p:cNvPr>
          <p:cNvSpPr>
            <a:spLocks noGrp="1"/>
          </p:cNvSpPr>
          <p:nvPr>
            <p:ph type="sldNum" sz="quarter" idx="12"/>
          </p:nvPr>
        </p:nvSpPr>
        <p:spPr/>
        <p:txBody>
          <a:bodyPr/>
          <a:lstStyle/>
          <a:p>
            <a:fld id="{EAA78596-9735-45F3-AB5C-CDC075DBB711}" type="slidenum">
              <a:rPr lang="en-IN" smtClean="0"/>
              <a:t>‹#›</a:t>
            </a:fld>
            <a:endParaRPr lang="en-IN"/>
          </a:p>
        </p:txBody>
      </p:sp>
    </p:spTree>
    <p:extLst>
      <p:ext uri="{BB962C8B-B14F-4D97-AF65-F5344CB8AC3E}">
        <p14:creationId xmlns:p14="http://schemas.microsoft.com/office/powerpoint/2010/main" val="34947178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B90CB57-EB2B-ECD3-B4B2-7E03F77A341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9F46DB33-3748-D7D9-60A0-7769610CF49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4F2ECE2C-83BE-6ADF-FD6E-B09CC1C8EE8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FB17482F-B10E-3F84-7821-F11837C13A7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3026B802-EBA2-7F56-CA58-1B071DE5475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EB97F167-AF5F-7AB9-82FD-7F51DB8742F8}"/>
              </a:ext>
            </a:extLst>
          </p:cNvPr>
          <p:cNvSpPr>
            <a:spLocks noGrp="1"/>
          </p:cNvSpPr>
          <p:nvPr>
            <p:ph type="dt" sz="half" idx="10"/>
          </p:nvPr>
        </p:nvSpPr>
        <p:spPr/>
        <p:txBody>
          <a:bodyPr/>
          <a:lstStyle/>
          <a:p>
            <a:fld id="{3DAAD0A1-9268-4B88-94C8-A6B57B8B87B4}" type="datetimeFigureOut">
              <a:rPr lang="en-IN" smtClean="0"/>
              <a:t>07-06-2022</a:t>
            </a:fld>
            <a:endParaRPr lang="en-IN"/>
          </a:p>
        </p:txBody>
      </p:sp>
      <p:sp>
        <p:nvSpPr>
          <p:cNvPr id="8" name="Footer Placeholder 7">
            <a:extLst>
              <a:ext uri="{FF2B5EF4-FFF2-40B4-BE49-F238E27FC236}">
                <a16:creationId xmlns:a16="http://schemas.microsoft.com/office/drawing/2014/main" xmlns="" id="{2F7630D7-4526-28B8-8856-C33C13ABCA1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DC9F48FF-44AA-F15D-1F29-940A94AF32C3}"/>
              </a:ext>
            </a:extLst>
          </p:cNvPr>
          <p:cNvSpPr>
            <a:spLocks noGrp="1"/>
          </p:cNvSpPr>
          <p:nvPr>
            <p:ph type="sldNum" sz="quarter" idx="12"/>
          </p:nvPr>
        </p:nvSpPr>
        <p:spPr/>
        <p:txBody>
          <a:bodyPr/>
          <a:lstStyle/>
          <a:p>
            <a:fld id="{EAA78596-9735-45F3-AB5C-CDC075DBB711}" type="slidenum">
              <a:rPr lang="en-IN" smtClean="0"/>
              <a:t>‹#›</a:t>
            </a:fld>
            <a:endParaRPr lang="en-IN"/>
          </a:p>
        </p:txBody>
      </p:sp>
    </p:spTree>
    <p:extLst>
      <p:ext uri="{BB962C8B-B14F-4D97-AF65-F5344CB8AC3E}">
        <p14:creationId xmlns:p14="http://schemas.microsoft.com/office/powerpoint/2010/main" val="30390960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85AB7B-CE15-7338-67F4-CBDA9A1D99B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13FC199E-219C-EB5E-4F26-37A9BCE3B2DC}"/>
              </a:ext>
            </a:extLst>
          </p:cNvPr>
          <p:cNvSpPr>
            <a:spLocks noGrp="1"/>
          </p:cNvSpPr>
          <p:nvPr>
            <p:ph type="dt" sz="half" idx="10"/>
          </p:nvPr>
        </p:nvSpPr>
        <p:spPr/>
        <p:txBody>
          <a:bodyPr/>
          <a:lstStyle/>
          <a:p>
            <a:fld id="{3DAAD0A1-9268-4B88-94C8-A6B57B8B87B4}" type="datetimeFigureOut">
              <a:rPr lang="en-IN" smtClean="0"/>
              <a:t>07-06-2022</a:t>
            </a:fld>
            <a:endParaRPr lang="en-IN"/>
          </a:p>
        </p:txBody>
      </p:sp>
      <p:sp>
        <p:nvSpPr>
          <p:cNvPr id="4" name="Footer Placeholder 3">
            <a:extLst>
              <a:ext uri="{FF2B5EF4-FFF2-40B4-BE49-F238E27FC236}">
                <a16:creationId xmlns:a16="http://schemas.microsoft.com/office/drawing/2014/main" xmlns="" id="{8878BA23-F489-5AB2-A23C-4ED31F451E7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EE50FC3B-B15B-03DB-9F2A-0C22075DE8E7}"/>
              </a:ext>
            </a:extLst>
          </p:cNvPr>
          <p:cNvSpPr>
            <a:spLocks noGrp="1"/>
          </p:cNvSpPr>
          <p:nvPr>
            <p:ph type="sldNum" sz="quarter" idx="12"/>
          </p:nvPr>
        </p:nvSpPr>
        <p:spPr/>
        <p:txBody>
          <a:bodyPr/>
          <a:lstStyle/>
          <a:p>
            <a:fld id="{EAA78596-9735-45F3-AB5C-CDC075DBB711}" type="slidenum">
              <a:rPr lang="en-IN" smtClean="0"/>
              <a:t>‹#›</a:t>
            </a:fld>
            <a:endParaRPr lang="en-IN"/>
          </a:p>
        </p:txBody>
      </p:sp>
    </p:spTree>
    <p:extLst>
      <p:ext uri="{BB962C8B-B14F-4D97-AF65-F5344CB8AC3E}">
        <p14:creationId xmlns:p14="http://schemas.microsoft.com/office/powerpoint/2010/main" val="16880747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C8C8D396-208D-C09D-E4CC-8229F477A088}"/>
              </a:ext>
            </a:extLst>
          </p:cNvPr>
          <p:cNvSpPr>
            <a:spLocks noGrp="1"/>
          </p:cNvSpPr>
          <p:nvPr>
            <p:ph type="dt" sz="half" idx="10"/>
          </p:nvPr>
        </p:nvSpPr>
        <p:spPr/>
        <p:txBody>
          <a:bodyPr/>
          <a:lstStyle/>
          <a:p>
            <a:fld id="{3DAAD0A1-9268-4B88-94C8-A6B57B8B87B4}" type="datetimeFigureOut">
              <a:rPr lang="en-IN" smtClean="0"/>
              <a:t>07-06-2022</a:t>
            </a:fld>
            <a:endParaRPr lang="en-IN"/>
          </a:p>
        </p:txBody>
      </p:sp>
      <p:sp>
        <p:nvSpPr>
          <p:cNvPr id="3" name="Footer Placeholder 2">
            <a:extLst>
              <a:ext uri="{FF2B5EF4-FFF2-40B4-BE49-F238E27FC236}">
                <a16:creationId xmlns:a16="http://schemas.microsoft.com/office/drawing/2014/main" xmlns="" id="{C2A53314-DA1C-92C0-12AB-8560EFA6C9F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ED881570-94B8-EAC9-3D23-17F66D1740A3}"/>
              </a:ext>
            </a:extLst>
          </p:cNvPr>
          <p:cNvSpPr>
            <a:spLocks noGrp="1"/>
          </p:cNvSpPr>
          <p:nvPr>
            <p:ph type="sldNum" sz="quarter" idx="12"/>
          </p:nvPr>
        </p:nvSpPr>
        <p:spPr/>
        <p:txBody>
          <a:bodyPr/>
          <a:lstStyle/>
          <a:p>
            <a:fld id="{EAA78596-9735-45F3-AB5C-CDC075DBB711}" type="slidenum">
              <a:rPr lang="en-IN" smtClean="0"/>
              <a:t>‹#›</a:t>
            </a:fld>
            <a:endParaRPr lang="en-IN"/>
          </a:p>
        </p:txBody>
      </p:sp>
    </p:spTree>
    <p:extLst>
      <p:ext uri="{BB962C8B-B14F-4D97-AF65-F5344CB8AC3E}">
        <p14:creationId xmlns:p14="http://schemas.microsoft.com/office/powerpoint/2010/main" val="5538958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627009D-8952-46DC-7C68-0B7FEB768DF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C7F6CE2A-2545-1F83-D755-08E277C60D6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FDCC1292-604C-D5D4-E96D-3C60044186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600D28F7-6CB8-99B1-4F5B-A42A6D6F8722}"/>
              </a:ext>
            </a:extLst>
          </p:cNvPr>
          <p:cNvSpPr>
            <a:spLocks noGrp="1"/>
          </p:cNvSpPr>
          <p:nvPr>
            <p:ph type="dt" sz="half" idx="10"/>
          </p:nvPr>
        </p:nvSpPr>
        <p:spPr/>
        <p:txBody>
          <a:bodyPr/>
          <a:lstStyle/>
          <a:p>
            <a:fld id="{3DAAD0A1-9268-4B88-94C8-A6B57B8B87B4}" type="datetimeFigureOut">
              <a:rPr lang="en-IN" smtClean="0"/>
              <a:t>07-06-2022</a:t>
            </a:fld>
            <a:endParaRPr lang="en-IN"/>
          </a:p>
        </p:txBody>
      </p:sp>
      <p:sp>
        <p:nvSpPr>
          <p:cNvPr id="6" name="Footer Placeholder 5">
            <a:extLst>
              <a:ext uri="{FF2B5EF4-FFF2-40B4-BE49-F238E27FC236}">
                <a16:creationId xmlns:a16="http://schemas.microsoft.com/office/drawing/2014/main" xmlns="" id="{3AE2A61F-3A54-C4DA-3D17-D86B8E5C57A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EDD5CE3D-F04D-6926-E0F0-62B52E1341AE}"/>
              </a:ext>
            </a:extLst>
          </p:cNvPr>
          <p:cNvSpPr>
            <a:spLocks noGrp="1"/>
          </p:cNvSpPr>
          <p:nvPr>
            <p:ph type="sldNum" sz="quarter" idx="12"/>
          </p:nvPr>
        </p:nvSpPr>
        <p:spPr/>
        <p:txBody>
          <a:bodyPr/>
          <a:lstStyle/>
          <a:p>
            <a:fld id="{EAA78596-9735-45F3-AB5C-CDC075DBB711}" type="slidenum">
              <a:rPr lang="en-IN" smtClean="0"/>
              <a:t>‹#›</a:t>
            </a:fld>
            <a:endParaRPr lang="en-IN"/>
          </a:p>
        </p:txBody>
      </p:sp>
    </p:spTree>
    <p:extLst>
      <p:ext uri="{BB962C8B-B14F-4D97-AF65-F5344CB8AC3E}">
        <p14:creationId xmlns:p14="http://schemas.microsoft.com/office/powerpoint/2010/main" val="1833244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2BC5B21-1095-0C75-F43E-8AA504768F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94B72E94-5994-7401-AB94-6137108BC98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4094E494-F3D7-485A-F7B7-48B5B924F8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E24D08F5-2F69-96FA-56FB-5258A1D929C7}"/>
              </a:ext>
            </a:extLst>
          </p:cNvPr>
          <p:cNvSpPr>
            <a:spLocks noGrp="1"/>
          </p:cNvSpPr>
          <p:nvPr>
            <p:ph type="dt" sz="half" idx="10"/>
          </p:nvPr>
        </p:nvSpPr>
        <p:spPr/>
        <p:txBody>
          <a:bodyPr/>
          <a:lstStyle/>
          <a:p>
            <a:fld id="{3DAAD0A1-9268-4B88-94C8-A6B57B8B87B4}" type="datetimeFigureOut">
              <a:rPr lang="en-IN" smtClean="0"/>
              <a:t>07-06-2022</a:t>
            </a:fld>
            <a:endParaRPr lang="en-IN"/>
          </a:p>
        </p:txBody>
      </p:sp>
      <p:sp>
        <p:nvSpPr>
          <p:cNvPr id="6" name="Footer Placeholder 5">
            <a:extLst>
              <a:ext uri="{FF2B5EF4-FFF2-40B4-BE49-F238E27FC236}">
                <a16:creationId xmlns:a16="http://schemas.microsoft.com/office/drawing/2014/main" xmlns="" id="{83835E61-F82F-C8CD-B95A-9A39767694D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8C33C30A-20A2-18C3-9E60-DD7F24778B66}"/>
              </a:ext>
            </a:extLst>
          </p:cNvPr>
          <p:cNvSpPr>
            <a:spLocks noGrp="1"/>
          </p:cNvSpPr>
          <p:nvPr>
            <p:ph type="sldNum" sz="quarter" idx="12"/>
          </p:nvPr>
        </p:nvSpPr>
        <p:spPr/>
        <p:txBody>
          <a:bodyPr/>
          <a:lstStyle/>
          <a:p>
            <a:fld id="{EAA78596-9735-45F3-AB5C-CDC075DBB711}" type="slidenum">
              <a:rPr lang="en-IN" smtClean="0"/>
              <a:t>‹#›</a:t>
            </a:fld>
            <a:endParaRPr lang="en-IN"/>
          </a:p>
        </p:txBody>
      </p:sp>
    </p:spTree>
    <p:extLst>
      <p:ext uri="{BB962C8B-B14F-4D97-AF65-F5344CB8AC3E}">
        <p14:creationId xmlns:p14="http://schemas.microsoft.com/office/powerpoint/2010/main" val="40970889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855EAC5D-986E-C8BA-8833-8FD658E4D78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0062C458-8DE4-8888-C989-142C9732D81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25EC769A-C825-90EA-64FB-38D644B00F0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AAD0A1-9268-4B88-94C8-A6B57B8B87B4}" type="datetimeFigureOut">
              <a:rPr lang="en-IN" smtClean="0"/>
              <a:t>07-06-2022</a:t>
            </a:fld>
            <a:endParaRPr lang="en-IN"/>
          </a:p>
        </p:txBody>
      </p:sp>
      <p:sp>
        <p:nvSpPr>
          <p:cNvPr id="5" name="Footer Placeholder 4">
            <a:extLst>
              <a:ext uri="{FF2B5EF4-FFF2-40B4-BE49-F238E27FC236}">
                <a16:creationId xmlns:a16="http://schemas.microsoft.com/office/drawing/2014/main" xmlns="" id="{A9A51CCE-B873-A892-EB91-3671BB79245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xmlns="" id="{1D3B499D-B008-5561-88C8-42910F8C72C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A78596-9735-45F3-AB5C-CDC075DBB711}" type="slidenum">
              <a:rPr lang="en-IN" smtClean="0"/>
              <a:t>‹#›</a:t>
            </a:fld>
            <a:endParaRPr lang="en-IN"/>
          </a:p>
        </p:txBody>
      </p:sp>
    </p:spTree>
    <p:extLst>
      <p:ext uri="{BB962C8B-B14F-4D97-AF65-F5344CB8AC3E}">
        <p14:creationId xmlns:p14="http://schemas.microsoft.com/office/powerpoint/2010/main" val="11971775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30.png"/><Relationship Id="rId1" Type="http://schemas.openxmlformats.org/officeDocument/2006/relationships/slideLayout" Target="../slideLayouts/slideLayout7.xml"/><Relationship Id="rId6" Type="http://schemas.openxmlformats.org/officeDocument/2006/relationships/image" Target="../media/image29.png"/><Relationship Id="rId5" Type="http://schemas.openxmlformats.org/officeDocument/2006/relationships/image" Target="../media/image32.png"/><Relationship Id="rId4" Type="http://schemas.openxmlformats.org/officeDocument/2006/relationships/image" Target="../media/image31.png"/></Relationships>
</file>

<file path=ppt/slides/_rels/slide1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 Id="rId4" Type="http://schemas.openxmlformats.org/officeDocument/2006/relationships/image" Target="../media/image35.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hyperlink" Target="https://www.bbvaopenmind.com/en/articles/the-music-industry-in-an-age-of-digital-distribution/" TargetMode="External"/><Relationship Id="rId7" Type="http://schemas.openxmlformats.org/officeDocument/2006/relationships/hyperlink" Target="https://soundcharts.com/blog/india-music-market-overview" TargetMode="External"/><Relationship Id="rId2" Type="http://schemas.openxmlformats.org/officeDocument/2006/relationships/hyperlink" Target="https://www.ft.com/content/bbe3caec-03bd-11dc-a931-000b5df10621" TargetMode="External"/><Relationship Id="rId1" Type="http://schemas.openxmlformats.org/officeDocument/2006/relationships/slideLayout" Target="../slideLayouts/slideLayout7.xml"/><Relationship Id="rId6" Type="http://schemas.openxmlformats.org/officeDocument/2006/relationships/hyperlink" Target="https://www.mordorintelligence.com/industry-reports/india-musical-instrument-market" TargetMode="External"/><Relationship Id="rId5" Type="http://schemas.openxmlformats.org/officeDocument/2006/relationships/hyperlink" Target="https://www.diffen.com/difference/Amazon_MP3_vs_iTunes_Music_Store" TargetMode="External"/><Relationship Id="rId4" Type="http://schemas.openxmlformats.org/officeDocument/2006/relationships/hyperlink" Target="https://www.technavio.com/report/electronic-musical-instruments-market-industry-analysis"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xmlns="" id="{6C68D9AD-5138-1264-BFF6-19FF90B17CB8}"/>
              </a:ext>
            </a:extLst>
          </p:cNvPr>
          <p:cNvSpPr txBox="1"/>
          <p:nvPr/>
        </p:nvSpPr>
        <p:spPr>
          <a:xfrm>
            <a:off x="1589649" y="863377"/>
            <a:ext cx="9302261" cy="1477328"/>
          </a:xfrm>
          <a:prstGeom prst="rect">
            <a:avLst/>
          </a:prstGeom>
          <a:noFill/>
        </p:spPr>
        <p:txBody>
          <a:bodyPr wrap="square">
            <a:spAutoFit/>
          </a:bodyPr>
          <a:lstStyle/>
          <a:p>
            <a:pPr algn="r"/>
            <a:r>
              <a:rPr lang="en-IN" sz="4000" dirty="0">
                <a:solidFill>
                  <a:schemeClr val="bg1"/>
                </a:solidFill>
              </a:rPr>
              <a:t> </a:t>
            </a:r>
            <a:r>
              <a:rPr lang="en-IN" sz="6600" dirty="0">
                <a:solidFill>
                  <a:schemeClr val="bg1"/>
                </a:solidFill>
              </a:rPr>
              <a:t>Amazon Product Review</a:t>
            </a:r>
          </a:p>
          <a:p>
            <a:pPr algn="r"/>
            <a:r>
              <a:rPr lang="en-IN" sz="2400" dirty="0">
                <a:solidFill>
                  <a:schemeClr val="bg1"/>
                </a:solidFill>
              </a:rPr>
              <a:t>(Topic: Digital music and Musical Instruments)</a:t>
            </a:r>
          </a:p>
        </p:txBody>
      </p:sp>
      <p:sp>
        <p:nvSpPr>
          <p:cNvPr id="8" name="TextBox 7">
            <a:extLst>
              <a:ext uri="{FF2B5EF4-FFF2-40B4-BE49-F238E27FC236}">
                <a16:creationId xmlns:a16="http://schemas.microsoft.com/office/drawing/2014/main" xmlns="" id="{1815E5AF-914D-489D-74BE-05135B460AFE}"/>
              </a:ext>
            </a:extLst>
          </p:cNvPr>
          <p:cNvSpPr txBox="1"/>
          <p:nvPr/>
        </p:nvSpPr>
        <p:spPr>
          <a:xfrm>
            <a:off x="4793566" y="4611231"/>
            <a:ext cx="6098344" cy="2246769"/>
          </a:xfrm>
          <a:prstGeom prst="rect">
            <a:avLst/>
          </a:prstGeom>
          <a:noFill/>
        </p:spPr>
        <p:txBody>
          <a:bodyPr wrap="square">
            <a:spAutoFit/>
          </a:bodyPr>
          <a:lstStyle/>
          <a:p>
            <a:pPr algn="r"/>
            <a:r>
              <a:rPr lang="en-US" sz="2000" dirty="0">
                <a:solidFill>
                  <a:schemeClr val="bg1"/>
                </a:solidFill>
              </a:rPr>
              <a:t>-by Group 3 </a:t>
            </a:r>
          </a:p>
          <a:p>
            <a:pPr algn="r"/>
            <a:r>
              <a:rPr lang="en-US" sz="2000" i="1" dirty="0">
                <a:solidFill>
                  <a:schemeClr val="bg1"/>
                </a:solidFill>
              </a:rPr>
              <a:t>Preeti Pal</a:t>
            </a:r>
          </a:p>
          <a:p>
            <a:pPr algn="r"/>
            <a:r>
              <a:rPr lang="en-US" sz="2000" i="1" dirty="0">
                <a:solidFill>
                  <a:schemeClr val="bg1"/>
                </a:solidFill>
              </a:rPr>
              <a:t>Rashmi R. Upadhyay</a:t>
            </a:r>
          </a:p>
          <a:p>
            <a:pPr algn="r"/>
            <a:r>
              <a:rPr lang="en-US" sz="2000" i="1" dirty="0">
                <a:solidFill>
                  <a:schemeClr val="bg1"/>
                </a:solidFill>
              </a:rPr>
              <a:t>Minnu Jacob K.</a:t>
            </a:r>
          </a:p>
          <a:p>
            <a:pPr algn="r"/>
            <a:r>
              <a:rPr lang="en-US" sz="2000" i="1" dirty="0">
                <a:solidFill>
                  <a:schemeClr val="bg1"/>
                </a:solidFill>
              </a:rPr>
              <a:t>Adithia V.</a:t>
            </a:r>
          </a:p>
          <a:p>
            <a:pPr algn="r"/>
            <a:r>
              <a:rPr lang="en-US" sz="2000" dirty="0">
                <a:solidFill>
                  <a:schemeClr val="bg1"/>
                </a:solidFill>
              </a:rPr>
              <a:t>( DSFT-4</a:t>
            </a:r>
          </a:p>
          <a:p>
            <a:pPr algn="r"/>
            <a:r>
              <a:rPr lang="en-US" sz="2000" dirty="0">
                <a:solidFill>
                  <a:schemeClr val="bg1"/>
                </a:solidFill>
              </a:rPr>
              <a:t>FINAL PROJECT)</a:t>
            </a:r>
            <a:endParaRPr lang="en-IN" sz="2000" dirty="0">
              <a:solidFill>
                <a:schemeClr val="bg1"/>
              </a:solidFill>
            </a:endParaRPr>
          </a:p>
        </p:txBody>
      </p:sp>
      <p:pic>
        <p:nvPicPr>
          <p:cNvPr id="10" name="Picture 9">
            <a:extLst>
              <a:ext uri="{FF2B5EF4-FFF2-40B4-BE49-F238E27FC236}">
                <a16:creationId xmlns:a16="http://schemas.microsoft.com/office/drawing/2014/main" xmlns="" id="{041FBF48-472F-DB65-827C-619664A880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61317" y="2506541"/>
            <a:ext cx="5630593" cy="11334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7644916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xmlns="" id="{CE24999A-C958-E095-11BD-D7D2CF2E05F0}"/>
              </a:ext>
            </a:extLst>
          </p:cNvPr>
          <p:cNvSpPr txBox="1"/>
          <p:nvPr/>
        </p:nvSpPr>
        <p:spPr>
          <a:xfrm>
            <a:off x="178910" y="1450072"/>
            <a:ext cx="932756" cy="646331"/>
          </a:xfrm>
          <a:prstGeom prst="rect">
            <a:avLst/>
          </a:prstGeom>
          <a:noFill/>
        </p:spPr>
        <p:txBody>
          <a:bodyPr wrap="none" rtlCol="0">
            <a:spAutoFit/>
          </a:bodyPr>
          <a:lstStyle/>
          <a:p>
            <a:r>
              <a:rPr lang="en-US" b="1" dirty="0">
                <a:solidFill>
                  <a:schemeClr val="bg1"/>
                </a:solidFill>
                <a:effectLst>
                  <a:outerShdw blurRad="38100" dist="38100" dir="2700000" algn="tl">
                    <a:srgbClr val="000000">
                      <a:alpha val="43137"/>
                    </a:srgbClr>
                  </a:outerShdw>
                </a:effectLst>
                <a:latin typeface="Muli"/>
              </a:rPr>
              <a:t>DIGITAL</a:t>
            </a:r>
          </a:p>
          <a:p>
            <a:r>
              <a:rPr lang="en-US" b="1" dirty="0">
                <a:solidFill>
                  <a:schemeClr val="bg1"/>
                </a:solidFill>
                <a:effectLst>
                  <a:outerShdw blurRad="38100" dist="38100" dir="2700000" algn="tl">
                    <a:srgbClr val="000000">
                      <a:alpha val="43137"/>
                    </a:srgbClr>
                  </a:outerShdw>
                </a:effectLst>
                <a:latin typeface="Muli"/>
              </a:rPr>
              <a:t>MUSIC</a:t>
            </a:r>
            <a:endParaRPr lang="en-IN" b="1" dirty="0">
              <a:solidFill>
                <a:schemeClr val="bg1"/>
              </a:solidFill>
              <a:effectLst>
                <a:outerShdw blurRad="38100" dist="38100" dir="2700000" algn="tl">
                  <a:srgbClr val="000000">
                    <a:alpha val="43137"/>
                  </a:srgbClr>
                </a:outerShdw>
              </a:effectLst>
              <a:latin typeface="Muli"/>
            </a:endParaRPr>
          </a:p>
        </p:txBody>
      </p:sp>
      <p:sp>
        <p:nvSpPr>
          <p:cNvPr id="8" name="TextBox 7">
            <a:extLst>
              <a:ext uri="{FF2B5EF4-FFF2-40B4-BE49-F238E27FC236}">
                <a16:creationId xmlns:a16="http://schemas.microsoft.com/office/drawing/2014/main" xmlns="" id="{A5C4763F-DEA3-11DA-2B22-C1359D32634A}"/>
              </a:ext>
            </a:extLst>
          </p:cNvPr>
          <p:cNvSpPr txBox="1"/>
          <p:nvPr/>
        </p:nvSpPr>
        <p:spPr>
          <a:xfrm>
            <a:off x="0" y="3964817"/>
            <a:ext cx="1479251" cy="646331"/>
          </a:xfrm>
          <a:prstGeom prst="rect">
            <a:avLst/>
          </a:prstGeom>
          <a:noFill/>
        </p:spPr>
        <p:txBody>
          <a:bodyPr wrap="none" rtlCol="0">
            <a:spAutoFit/>
          </a:bodyPr>
          <a:lstStyle/>
          <a:p>
            <a:r>
              <a:rPr lang="en-US" b="1" dirty="0">
                <a:solidFill>
                  <a:schemeClr val="bg1"/>
                </a:solidFill>
                <a:effectLst>
                  <a:outerShdw blurRad="38100" dist="38100" dir="2700000" algn="tl">
                    <a:srgbClr val="000000">
                      <a:alpha val="43137"/>
                    </a:srgbClr>
                  </a:outerShdw>
                </a:effectLst>
                <a:latin typeface="Muli"/>
              </a:rPr>
              <a:t>MUSICAL</a:t>
            </a:r>
          </a:p>
          <a:p>
            <a:r>
              <a:rPr lang="en-US" b="1" dirty="0">
                <a:solidFill>
                  <a:schemeClr val="bg1"/>
                </a:solidFill>
                <a:effectLst>
                  <a:outerShdw blurRad="38100" dist="38100" dir="2700000" algn="tl">
                    <a:srgbClr val="000000">
                      <a:alpha val="43137"/>
                    </a:srgbClr>
                  </a:outerShdw>
                </a:effectLst>
                <a:latin typeface="Muli"/>
              </a:rPr>
              <a:t>INSTRUMENT</a:t>
            </a:r>
            <a:endParaRPr lang="en-IN" b="1" dirty="0">
              <a:solidFill>
                <a:schemeClr val="bg1"/>
              </a:solidFill>
              <a:effectLst>
                <a:outerShdw blurRad="38100" dist="38100" dir="2700000" algn="tl">
                  <a:srgbClr val="000000">
                    <a:alpha val="43137"/>
                  </a:srgbClr>
                </a:outerShdw>
              </a:effectLst>
              <a:latin typeface="Muli"/>
            </a:endParaRPr>
          </a:p>
        </p:txBody>
      </p:sp>
      <p:sp>
        <p:nvSpPr>
          <p:cNvPr id="9" name="TextBox 8">
            <a:extLst>
              <a:ext uri="{FF2B5EF4-FFF2-40B4-BE49-F238E27FC236}">
                <a16:creationId xmlns:a16="http://schemas.microsoft.com/office/drawing/2014/main" xmlns="" id="{E30A622E-05BF-CD99-E0D8-1E600921DE37}"/>
              </a:ext>
            </a:extLst>
          </p:cNvPr>
          <p:cNvSpPr txBox="1"/>
          <p:nvPr/>
        </p:nvSpPr>
        <p:spPr>
          <a:xfrm>
            <a:off x="359731" y="346588"/>
            <a:ext cx="11240578" cy="338554"/>
          </a:xfrm>
          <a:prstGeom prst="rect">
            <a:avLst/>
          </a:prstGeom>
          <a:noFill/>
        </p:spPr>
        <p:txBody>
          <a:bodyPr wrap="none" rtlCol="0">
            <a:spAutoFit/>
          </a:bodyPr>
          <a:lstStyle/>
          <a:p>
            <a:r>
              <a:rPr lang="en-US" sz="1600" dirty="0">
                <a:solidFill>
                  <a:schemeClr val="bg1"/>
                </a:solidFill>
                <a:latin typeface="Muli"/>
              </a:rPr>
              <a:t>The below graph shows the ratings over years also the trend of the graph indicated popularity of one product over </a:t>
            </a:r>
            <a:r>
              <a:rPr lang="en-US" sz="1600" dirty="0" smtClean="0">
                <a:solidFill>
                  <a:schemeClr val="bg1"/>
                </a:solidFill>
                <a:latin typeface="Muli"/>
              </a:rPr>
              <a:t>another.</a:t>
            </a:r>
            <a:endParaRPr lang="en-IN" sz="1600" dirty="0">
              <a:solidFill>
                <a:schemeClr val="bg1"/>
              </a:solidFill>
              <a:latin typeface="Muli"/>
            </a:endParaRPr>
          </a:p>
        </p:txBody>
      </p:sp>
      <p:pic>
        <p:nvPicPr>
          <p:cNvPr id="5" name="Picture 4">
            <a:extLst>
              <a:ext uri="{FF2B5EF4-FFF2-40B4-BE49-F238E27FC236}">
                <a16:creationId xmlns:a16="http://schemas.microsoft.com/office/drawing/2014/main" xmlns="" id="{B234AEA1-807D-CDD4-00CD-5810A3FDAB4C}"/>
              </a:ext>
            </a:extLst>
          </p:cNvPr>
          <p:cNvPicPr>
            <a:picLocks noChangeAspect="1"/>
          </p:cNvPicPr>
          <p:nvPr/>
        </p:nvPicPr>
        <p:blipFill>
          <a:blip r:embed="rId2"/>
          <a:stretch>
            <a:fillRect/>
          </a:stretch>
        </p:blipFill>
        <p:spPr>
          <a:xfrm>
            <a:off x="1644626" y="1123322"/>
            <a:ext cx="10158168" cy="267622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6" name="Picture 5">
            <a:extLst>
              <a:ext uri="{FF2B5EF4-FFF2-40B4-BE49-F238E27FC236}">
                <a16:creationId xmlns:a16="http://schemas.microsoft.com/office/drawing/2014/main" xmlns="" id="{23048FBF-184F-1A04-F010-E4DD80DDBE93}"/>
              </a:ext>
            </a:extLst>
          </p:cNvPr>
          <p:cNvPicPr>
            <a:picLocks noChangeAspect="1"/>
          </p:cNvPicPr>
          <p:nvPr/>
        </p:nvPicPr>
        <p:blipFill>
          <a:blip r:embed="rId3"/>
          <a:stretch>
            <a:fillRect/>
          </a:stretch>
        </p:blipFill>
        <p:spPr>
          <a:xfrm>
            <a:off x="1644626" y="3990405"/>
            <a:ext cx="10158168" cy="267622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5447797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435F0751-6077-C4CF-EE6D-9B1843B0F238}"/>
              </a:ext>
            </a:extLst>
          </p:cNvPr>
          <p:cNvSpPr txBox="1"/>
          <p:nvPr/>
        </p:nvSpPr>
        <p:spPr>
          <a:xfrm>
            <a:off x="3653383" y="28439"/>
            <a:ext cx="4885233" cy="584775"/>
          </a:xfrm>
          <a:prstGeom prst="rect">
            <a:avLst/>
          </a:prstGeom>
          <a:noFill/>
        </p:spPr>
        <p:txBody>
          <a:bodyPr wrap="square">
            <a:spAutoFit/>
          </a:bodyPr>
          <a:lstStyle/>
          <a:p>
            <a:pPr algn="ctr"/>
            <a:r>
              <a:rPr lang="en-US" sz="3200" b="1" dirty="0">
                <a:solidFill>
                  <a:schemeClr val="bg1"/>
                </a:solidFill>
                <a:effectLst>
                  <a:outerShdw blurRad="38100" dist="38100" dir="2700000" algn="tl">
                    <a:srgbClr val="000000">
                      <a:alpha val="43137"/>
                    </a:srgbClr>
                  </a:outerShdw>
                </a:effectLst>
                <a:latin typeface="Muli"/>
              </a:rPr>
              <a:t>PREDICTIVE ANALYSIS</a:t>
            </a:r>
            <a:endParaRPr lang="en-IN" sz="3200" b="1" dirty="0">
              <a:solidFill>
                <a:schemeClr val="bg1"/>
              </a:solidFill>
              <a:effectLst>
                <a:outerShdw blurRad="38100" dist="38100" dir="2700000" algn="tl">
                  <a:srgbClr val="000000">
                    <a:alpha val="43137"/>
                  </a:srgbClr>
                </a:outerShdw>
              </a:effectLst>
              <a:latin typeface="Muli"/>
            </a:endParaRPr>
          </a:p>
        </p:txBody>
      </p:sp>
      <p:pic>
        <p:nvPicPr>
          <p:cNvPr id="5" name="Picture 4">
            <a:extLst>
              <a:ext uri="{FF2B5EF4-FFF2-40B4-BE49-F238E27FC236}">
                <a16:creationId xmlns:a16="http://schemas.microsoft.com/office/drawing/2014/main" xmlns="" id="{6B783862-2809-48DB-DC0E-85BFC57708C2}"/>
              </a:ext>
            </a:extLst>
          </p:cNvPr>
          <p:cNvPicPr>
            <a:picLocks noChangeAspect="1"/>
          </p:cNvPicPr>
          <p:nvPr/>
        </p:nvPicPr>
        <p:blipFill>
          <a:blip r:embed="rId2"/>
          <a:stretch>
            <a:fillRect/>
          </a:stretch>
        </p:blipFill>
        <p:spPr>
          <a:xfrm>
            <a:off x="362681" y="1987826"/>
            <a:ext cx="4368345" cy="471515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6" name="Picture 5">
            <a:extLst>
              <a:ext uri="{FF2B5EF4-FFF2-40B4-BE49-F238E27FC236}">
                <a16:creationId xmlns:a16="http://schemas.microsoft.com/office/drawing/2014/main" xmlns="" id="{9A5A7030-AD84-4EC6-0D57-2C0EEE8933A4}"/>
              </a:ext>
            </a:extLst>
          </p:cNvPr>
          <p:cNvPicPr>
            <a:picLocks noChangeAspect="1"/>
          </p:cNvPicPr>
          <p:nvPr/>
        </p:nvPicPr>
        <p:blipFill>
          <a:blip r:embed="rId3"/>
          <a:stretch>
            <a:fillRect/>
          </a:stretch>
        </p:blipFill>
        <p:spPr>
          <a:xfrm>
            <a:off x="3122580" y="2937993"/>
            <a:ext cx="1444877" cy="579170"/>
          </a:xfrm>
          <a:prstGeom prst="rect">
            <a:avLst/>
          </a:prstGeom>
        </p:spPr>
      </p:pic>
      <p:sp>
        <p:nvSpPr>
          <p:cNvPr id="2" name="TextBox 1">
            <a:extLst>
              <a:ext uri="{FF2B5EF4-FFF2-40B4-BE49-F238E27FC236}">
                <a16:creationId xmlns:a16="http://schemas.microsoft.com/office/drawing/2014/main" xmlns="" id="{6D5BC644-6848-3C56-F6DB-22A31A962583}"/>
              </a:ext>
            </a:extLst>
          </p:cNvPr>
          <p:cNvSpPr txBox="1"/>
          <p:nvPr/>
        </p:nvSpPr>
        <p:spPr>
          <a:xfrm>
            <a:off x="437324" y="573145"/>
            <a:ext cx="10548730" cy="1200329"/>
          </a:xfrm>
          <a:prstGeom prst="rect">
            <a:avLst/>
          </a:prstGeom>
          <a:noFill/>
        </p:spPr>
        <p:txBody>
          <a:bodyPr wrap="square" rtlCol="0">
            <a:spAutoFit/>
          </a:bodyPr>
          <a:lstStyle/>
          <a:p>
            <a:pPr marL="342900" indent="-342900">
              <a:buAutoNum type="arabicPeriod"/>
            </a:pPr>
            <a:r>
              <a:rPr lang="en-US" b="1" i="1" u="sng" dirty="0">
                <a:solidFill>
                  <a:schemeClr val="bg1"/>
                </a:solidFill>
                <a:effectLst/>
                <a:latin typeface="Muli"/>
              </a:rPr>
              <a:t>Based on the ‘review text’ and ‘summary’ of the data, identify how a review can be classified into a particular category (for example, positive, negative and neutral).</a:t>
            </a:r>
          </a:p>
          <a:p>
            <a:r>
              <a:rPr lang="en-US" b="1" i="1" u="sng" dirty="0" err="1">
                <a:solidFill>
                  <a:schemeClr val="bg1"/>
                </a:solidFill>
                <a:effectLst/>
                <a:latin typeface="Muli"/>
              </a:rPr>
              <a:t>Analyse</a:t>
            </a:r>
            <a:r>
              <a:rPr lang="en-US" b="1" i="1" u="sng" dirty="0">
                <a:solidFill>
                  <a:schemeClr val="bg1"/>
                </a:solidFill>
                <a:effectLst/>
                <a:latin typeface="Muli"/>
              </a:rPr>
              <a:t> the text well to build the categories. In case of many negative sentiments associated with a product, try to find out the reasons.</a:t>
            </a:r>
            <a:endParaRPr lang="en-IN" b="1" i="1" u="sng" dirty="0">
              <a:solidFill>
                <a:schemeClr val="bg1"/>
              </a:solidFill>
              <a:latin typeface="Muli"/>
            </a:endParaRPr>
          </a:p>
        </p:txBody>
      </p:sp>
      <p:graphicFrame>
        <p:nvGraphicFramePr>
          <p:cNvPr id="4" name="Table 6">
            <a:extLst>
              <a:ext uri="{FF2B5EF4-FFF2-40B4-BE49-F238E27FC236}">
                <a16:creationId xmlns:a16="http://schemas.microsoft.com/office/drawing/2014/main" xmlns="" id="{4EB2E251-86CE-A164-1663-148EBBD27993}"/>
              </a:ext>
            </a:extLst>
          </p:cNvPr>
          <p:cNvGraphicFramePr>
            <a:graphicFrameLocks noGrp="1"/>
          </p:cNvGraphicFramePr>
          <p:nvPr>
            <p:extLst>
              <p:ext uri="{D42A27DB-BD31-4B8C-83A1-F6EECF244321}">
                <p14:modId xmlns:p14="http://schemas.microsoft.com/office/powerpoint/2010/main" val="65357077"/>
              </p:ext>
            </p:extLst>
          </p:nvPr>
        </p:nvGraphicFramePr>
        <p:xfrm>
          <a:off x="6746244" y="2231455"/>
          <a:ext cx="5260227" cy="4598106"/>
        </p:xfrm>
        <a:graphic>
          <a:graphicData uri="http://schemas.openxmlformats.org/drawingml/2006/table">
            <a:tbl>
              <a:tblPr firstRow="1" bandRow="1">
                <a:tableStyleId>{5C22544A-7EE6-4342-B048-85BDC9FD1C3A}</a:tableStyleId>
              </a:tblPr>
              <a:tblGrid>
                <a:gridCol w="1403843">
                  <a:extLst>
                    <a:ext uri="{9D8B030D-6E8A-4147-A177-3AD203B41FA5}">
                      <a16:colId xmlns:a16="http://schemas.microsoft.com/office/drawing/2014/main" xmlns="" val="3576821861"/>
                    </a:ext>
                  </a:extLst>
                </a:gridCol>
                <a:gridCol w="2716696">
                  <a:extLst>
                    <a:ext uri="{9D8B030D-6E8A-4147-A177-3AD203B41FA5}">
                      <a16:colId xmlns:a16="http://schemas.microsoft.com/office/drawing/2014/main" xmlns="" val="2943363788"/>
                    </a:ext>
                  </a:extLst>
                </a:gridCol>
                <a:gridCol w="1139688">
                  <a:extLst>
                    <a:ext uri="{9D8B030D-6E8A-4147-A177-3AD203B41FA5}">
                      <a16:colId xmlns:a16="http://schemas.microsoft.com/office/drawing/2014/main" xmlns="" val="2361949814"/>
                    </a:ext>
                  </a:extLst>
                </a:gridCol>
              </a:tblGrid>
              <a:tr h="620122">
                <a:tc>
                  <a:txBody>
                    <a:bodyPr/>
                    <a:lstStyle/>
                    <a:p>
                      <a:r>
                        <a:rPr lang="en-US" sz="1400" b="1" dirty="0">
                          <a:latin typeface="Muli"/>
                        </a:rPr>
                        <a:t>PRODUCT CODES</a:t>
                      </a:r>
                      <a:endParaRPr lang="en-IN" sz="1400" b="1" dirty="0">
                        <a:latin typeface="Muli"/>
                      </a:endParaRPr>
                    </a:p>
                  </a:txBody>
                  <a:tcPr anchor="ctr"/>
                </a:tc>
                <a:tc>
                  <a:txBody>
                    <a:bodyPr/>
                    <a:lstStyle/>
                    <a:p>
                      <a:r>
                        <a:rPr lang="en-US" sz="1400" b="1" dirty="0">
                          <a:latin typeface="Muli"/>
                        </a:rPr>
                        <a:t>REVIEW TEXT</a:t>
                      </a:r>
                      <a:endParaRPr lang="en-IN" sz="1400" b="1" dirty="0">
                        <a:latin typeface="Muli"/>
                      </a:endParaRPr>
                    </a:p>
                  </a:txBody>
                  <a:tcPr anchor="ctr"/>
                </a:tc>
                <a:tc>
                  <a:txBody>
                    <a:bodyPr/>
                    <a:lstStyle/>
                    <a:p>
                      <a:r>
                        <a:rPr lang="en-US" sz="1400" b="1" dirty="0">
                          <a:latin typeface="Muli"/>
                        </a:rPr>
                        <a:t>SENTIMENT</a:t>
                      </a:r>
                      <a:endParaRPr lang="en-IN" sz="1400" b="1" dirty="0">
                        <a:latin typeface="Muli"/>
                      </a:endParaRPr>
                    </a:p>
                  </a:txBody>
                  <a:tcPr anchor="ctr"/>
                </a:tc>
                <a:extLst>
                  <a:ext uri="{0D108BD9-81ED-4DB2-BD59-A6C34878D82A}">
                    <a16:rowId xmlns:a16="http://schemas.microsoft.com/office/drawing/2014/main" xmlns="" val="2950989191"/>
                  </a:ext>
                </a:extLst>
              </a:tr>
              <a:tr h="681469">
                <a:tc>
                  <a:txBody>
                    <a:bodyPr/>
                    <a:lstStyle/>
                    <a:p>
                      <a:r>
                        <a:rPr lang="en-IN" sz="1400" b="1" i="0" kern="1200" dirty="0">
                          <a:solidFill>
                            <a:schemeClr val="dk1"/>
                          </a:solidFill>
                          <a:effectLst/>
                          <a:latin typeface="Muli"/>
                          <a:ea typeface="+mn-ea"/>
                          <a:cs typeface="+mn-cs"/>
                        </a:rPr>
                        <a:t>5555991584</a:t>
                      </a:r>
                      <a:endParaRPr lang="en-IN" sz="1400" b="1" dirty="0">
                        <a:latin typeface="Muli"/>
                      </a:endParaRPr>
                    </a:p>
                  </a:txBody>
                  <a:tcPr/>
                </a:tc>
                <a:tc>
                  <a:txBody>
                    <a:bodyPr/>
                    <a:lstStyle/>
                    <a:p>
                      <a:r>
                        <a:rPr lang="en-US" sz="1400" b="1" i="0" kern="1200" dirty="0">
                          <a:solidFill>
                            <a:schemeClr val="dk1"/>
                          </a:solidFill>
                          <a:effectLst/>
                          <a:latin typeface="Muli"/>
                          <a:ea typeface="+mn-ea"/>
                          <a:cs typeface="+mn-cs"/>
                        </a:rPr>
                        <a:t>I just recently purchased her ''Paint The Sky, New Enya Fan. Simply </a:t>
                      </a:r>
                      <a:r>
                        <a:rPr lang="en-US" sz="1400" b="1" i="0" u="sng" kern="1200" dirty="0">
                          <a:solidFill>
                            <a:schemeClr val="dk1"/>
                          </a:solidFill>
                          <a:effectLst/>
                          <a:latin typeface="Muli"/>
                          <a:ea typeface="+mn-ea"/>
                          <a:cs typeface="+mn-cs"/>
                        </a:rPr>
                        <a:t>beautiful</a:t>
                      </a:r>
                      <a:r>
                        <a:rPr lang="en-US" sz="1400" b="1" i="0" kern="1200" dirty="0">
                          <a:solidFill>
                            <a:schemeClr val="dk1"/>
                          </a:solidFill>
                          <a:effectLst/>
                          <a:latin typeface="Muli"/>
                          <a:ea typeface="+mn-ea"/>
                          <a:cs typeface="+mn-cs"/>
                        </a:rPr>
                        <a:t>”.</a:t>
                      </a:r>
                      <a:endParaRPr lang="en-IN" sz="1400" b="1" dirty="0">
                        <a:latin typeface="Muli"/>
                      </a:endParaRPr>
                    </a:p>
                  </a:txBody>
                  <a:tcPr/>
                </a:tc>
                <a:tc>
                  <a:txBody>
                    <a:bodyPr/>
                    <a:lstStyle/>
                    <a:p>
                      <a:r>
                        <a:rPr lang="en-US" sz="1400" b="1" dirty="0">
                          <a:latin typeface="Muli"/>
                        </a:rPr>
                        <a:t>POSITIVE</a:t>
                      </a:r>
                      <a:endParaRPr lang="en-IN" sz="1400" b="1" dirty="0">
                        <a:latin typeface="Muli"/>
                      </a:endParaRPr>
                    </a:p>
                  </a:txBody>
                  <a:tcPr/>
                </a:tc>
                <a:extLst>
                  <a:ext uri="{0D108BD9-81ED-4DB2-BD59-A6C34878D82A}">
                    <a16:rowId xmlns:a16="http://schemas.microsoft.com/office/drawing/2014/main" xmlns="" val="573524516"/>
                  </a:ext>
                </a:extLst>
              </a:tr>
              <a:tr h="681469">
                <a:tc>
                  <a:txBody>
                    <a:bodyPr/>
                    <a:lstStyle/>
                    <a:p>
                      <a:r>
                        <a:rPr lang="en-IN" sz="1400" b="1" i="0" kern="1200" dirty="0">
                          <a:solidFill>
                            <a:schemeClr val="dk1"/>
                          </a:solidFill>
                          <a:effectLst/>
                          <a:latin typeface="Muli"/>
                          <a:ea typeface="+mn-ea"/>
                          <a:cs typeface="+mn-cs"/>
                        </a:rPr>
                        <a:t>5555991584</a:t>
                      </a:r>
                      <a:endParaRPr lang="en-IN" sz="1400" b="1" dirty="0">
                        <a:latin typeface="Muli"/>
                      </a:endParaRPr>
                    </a:p>
                  </a:txBody>
                  <a:tcPr/>
                </a:tc>
                <a:tc>
                  <a:txBody>
                    <a:bodyPr/>
                    <a:lstStyle/>
                    <a:p>
                      <a:r>
                        <a:rPr lang="en-US" sz="1400" b="1" i="0" kern="1200" dirty="0">
                          <a:solidFill>
                            <a:schemeClr val="dk1"/>
                          </a:solidFill>
                          <a:effectLst/>
                          <a:latin typeface="Muli"/>
                          <a:ea typeface="+mn-ea"/>
                          <a:cs typeface="+mn-cs"/>
                        </a:rPr>
                        <a:t>Over the past twenty-odd years, Enya Brennan has Definitely One of Her </a:t>
                      </a:r>
                      <a:r>
                        <a:rPr lang="en-US" sz="1400" b="1" i="0" u="sng" kern="1200" dirty="0">
                          <a:solidFill>
                            <a:schemeClr val="dk1"/>
                          </a:solidFill>
                          <a:effectLst/>
                          <a:latin typeface="Muli"/>
                          <a:ea typeface="+mn-ea"/>
                          <a:cs typeface="+mn-cs"/>
                        </a:rPr>
                        <a:t>Best</a:t>
                      </a:r>
                      <a:r>
                        <a:rPr lang="en-US" sz="1400" b="1" i="0" kern="1200" dirty="0">
                          <a:solidFill>
                            <a:schemeClr val="dk1"/>
                          </a:solidFill>
                          <a:effectLst/>
                          <a:latin typeface="Muli"/>
                          <a:ea typeface="+mn-ea"/>
                          <a:cs typeface="+mn-cs"/>
                        </a:rPr>
                        <a:t>.</a:t>
                      </a:r>
                      <a:endParaRPr lang="en-IN" sz="1400" b="1" dirty="0">
                        <a:latin typeface="Muli"/>
                      </a:endParaRPr>
                    </a:p>
                  </a:txBody>
                  <a:tcPr/>
                </a:tc>
                <a:tc>
                  <a:txBody>
                    <a:bodyPr/>
                    <a:lstStyle/>
                    <a:p>
                      <a:r>
                        <a:rPr lang="en-US" sz="1400" b="1" dirty="0">
                          <a:latin typeface="Muli"/>
                        </a:rPr>
                        <a:t>POSITIVE</a:t>
                      </a:r>
                      <a:endParaRPr lang="en-IN" sz="1400" b="1" dirty="0">
                        <a:latin typeface="Muli"/>
                      </a:endParaRPr>
                    </a:p>
                  </a:txBody>
                  <a:tcPr/>
                </a:tc>
                <a:extLst>
                  <a:ext uri="{0D108BD9-81ED-4DB2-BD59-A6C34878D82A}">
                    <a16:rowId xmlns:a16="http://schemas.microsoft.com/office/drawing/2014/main" xmlns="" val="3117573751"/>
                  </a:ext>
                </a:extLst>
              </a:tr>
              <a:tr h="628736">
                <a:tc>
                  <a:txBody>
                    <a:bodyPr/>
                    <a:lstStyle/>
                    <a:p>
                      <a:r>
                        <a:rPr lang="en-IN" sz="1400" b="1" i="0" kern="1200" dirty="0">
                          <a:solidFill>
                            <a:schemeClr val="dk1"/>
                          </a:solidFill>
                          <a:effectLst/>
                          <a:latin typeface="Muli"/>
                          <a:ea typeface="+mn-ea"/>
                          <a:cs typeface="+mn-cs"/>
                        </a:rPr>
                        <a:t>B00000016W</a:t>
                      </a:r>
                      <a:endParaRPr lang="en-IN" sz="1400" b="1" dirty="0">
                        <a:latin typeface="Muli"/>
                      </a:endParaRPr>
                    </a:p>
                  </a:txBody>
                  <a:tcPr/>
                </a:tc>
                <a:tc>
                  <a:txBody>
                    <a:bodyPr/>
                    <a:lstStyle/>
                    <a:p>
                      <a:r>
                        <a:rPr lang="en-US" sz="1400" b="1" i="0" kern="1200" dirty="0">
                          <a:solidFill>
                            <a:schemeClr val="dk1"/>
                          </a:solidFill>
                          <a:effectLst/>
                          <a:latin typeface="Muli"/>
                          <a:ea typeface="+mn-ea"/>
                          <a:cs typeface="+mn-cs"/>
                        </a:rPr>
                        <a:t>You simply </a:t>
                      </a:r>
                      <a:r>
                        <a:rPr lang="en-US" sz="1400" b="1" i="0" u="sng" kern="1200" dirty="0">
                          <a:solidFill>
                            <a:schemeClr val="dk1"/>
                          </a:solidFill>
                          <a:effectLst/>
                          <a:latin typeface="Muli"/>
                          <a:ea typeface="+mn-ea"/>
                          <a:cs typeface="+mn-cs"/>
                        </a:rPr>
                        <a:t>can't not</a:t>
                      </a:r>
                      <a:r>
                        <a:rPr lang="en-US" sz="1400" b="1" i="0" kern="1200" dirty="0">
                          <a:solidFill>
                            <a:schemeClr val="dk1"/>
                          </a:solidFill>
                          <a:effectLst/>
                          <a:latin typeface="Muli"/>
                          <a:ea typeface="+mn-ea"/>
                          <a:cs typeface="+mn-cs"/>
                        </a:rPr>
                        <a:t> have this album. It's </a:t>
                      </a:r>
                      <a:r>
                        <a:rPr lang="en-US" sz="1400" b="1" i="0" u="sng" kern="1200" dirty="0">
                          <a:solidFill>
                            <a:schemeClr val="dk1"/>
                          </a:solidFill>
                          <a:effectLst/>
                          <a:latin typeface="Muli"/>
                          <a:ea typeface="+mn-ea"/>
                          <a:cs typeface="+mn-cs"/>
                        </a:rPr>
                        <a:t>ridiculous</a:t>
                      </a:r>
                      <a:r>
                        <a:rPr lang="en-US" sz="1400" b="1" i="0" kern="1200" dirty="0">
                          <a:solidFill>
                            <a:schemeClr val="dk1"/>
                          </a:solidFill>
                          <a:effectLst/>
                          <a:latin typeface="Muli"/>
                          <a:ea typeface="+mn-ea"/>
                          <a:cs typeface="+mn-cs"/>
                        </a:rPr>
                        <a:t> album. </a:t>
                      </a:r>
                      <a:endParaRPr lang="en-IN" sz="1400" b="1" dirty="0">
                        <a:latin typeface="Muli"/>
                      </a:endParaRPr>
                    </a:p>
                  </a:txBody>
                  <a:tcPr/>
                </a:tc>
                <a:tc>
                  <a:txBody>
                    <a:bodyPr/>
                    <a:lstStyle/>
                    <a:p>
                      <a:r>
                        <a:rPr lang="en-US" sz="1400" b="1" dirty="0">
                          <a:latin typeface="Muli"/>
                        </a:rPr>
                        <a:t>NEGATIVE</a:t>
                      </a:r>
                      <a:endParaRPr lang="en-IN" sz="1400" b="1" dirty="0">
                        <a:latin typeface="Muli"/>
                      </a:endParaRPr>
                    </a:p>
                  </a:txBody>
                  <a:tcPr/>
                </a:tc>
                <a:extLst>
                  <a:ext uri="{0D108BD9-81ED-4DB2-BD59-A6C34878D82A}">
                    <a16:rowId xmlns:a16="http://schemas.microsoft.com/office/drawing/2014/main" xmlns="" val="723465577"/>
                  </a:ext>
                </a:extLst>
              </a:tr>
              <a:tr h="628736">
                <a:tc>
                  <a:txBody>
                    <a:bodyPr/>
                    <a:lstStyle/>
                    <a:p>
                      <a:r>
                        <a:rPr lang="en-IN" sz="1400" b="1" i="0" kern="1200" dirty="0">
                          <a:solidFill>
                            <a:schemeClr val="dk1"/>
                          </a:solidFill>
                          <a:effectLst/>
                          <a:latin typeface="Muli"/>
                          <a:ea typeface="+mn-ea"/>
                          <a:cs typeface="+mn-cs"/>
                        </a:rPr>
                        <a:t>B00HUAP0NK</a:t>
                      </a:r>
                      <a:endParaRPr lang="en-IN" sz="1400" b="1" dirty="0">
                        <a:latin typeface="Muli"/>
                      </a:endParaRPr>
                    </a:p>
                  </a:txBody>
                  <a:tcPr/>
                </a:tc>
                <a:tc>
                  <a:txBody>
                    <a:bodyPr/>
                    <a:lstStyle/>
                    <a:p>
                      <a:r>
                        <a:rPr lang="en-US" sz="1400" b="1" i="0" u="sng" kern="1200" dirty="0">
                          <a:solidFill>
                            <a:schemeClr val="dk1"/>
                          </a:solidFill>
                          <a:effectLst/>
                          <a:latin typeface="Muli"/>
                          <a:ea typeface="+mn-ea"/>
                          <a:cs typeface="+mn-cs"/>
                        </a:rPr>
                        <a:t>Horrible</a:t>
                      </a:r>
                      <a:r>
                        <a:rPr lang="en-US" sz="1400" b="1" i="0" kern="1200" dirty="0">
                          <a:solidFill>
                            <a:schemeClr val="dk1"/>
                          </a:solidFill>
                          <a:effectLst/>
                          <a:latin typeface="Muli"/>
                          <a:ea typeface="+mn-ea"/>
                          <a:cs typeface="+mn-cs"/>
                        </a:rPr>
                        <a:t> Quality can hardy hear it !!!!!</a:t>
                      </a:r>
                      <a:r>
                        <a:rPr lang="en-IN" sz="1400" b="1" i="0" kern="1200" dirty="0">
                          <a:solidFill>
                            <a:schemeClr val="dk1"/>
                          </a:solidFill>
                          <a:effectLst/>
                          <a:latin typeface="Muli"/>
                          <a:ea typeface="+mn-ea"/>
                          <a:cs typeface="+mn-cs"/>
                        </a:rPr>
                        <a:t> </a:t>
                      </a:r>
                      <a:r>
                        <a:rPr lang="en-IN" sz="1400" b="1" i="0" u="sng" kern="1200" dirty="0">
                          <a:solidFill>
                            <a:schemeClr val="dk1"/>
                          </a:solidFill>
                          <a:effectLst/>
                          <a:latin typeface="Muli"/>
                          <a:ea typeface="+mn-ea"/>
                          <a:cs typeface="+mn-cs"/>
                        </a:rPr>
                        <a:t>Stinks</a:t>
                      </a:r>
                      <a:r>
                        <a:rPr lang="en-IN" sz="1400" b="1" i="0" kern="1200" dirty="0">
                          <a:solidFill>
                            <a:schemeClr val="dk1"/>
                          </a:solidFill>
                          <a:effectLst/>
                          <a:latin typeface="Muli"/>
                          <a:ea typeface="+mn-ea"/>
                          <a:cs typeface="+mn-cs"/>
                        </a:rPr>
                        <a:t>.........</a:t>
                      </a:r>
                      <a:endParaRPr lang="en-IN" sz="1400" b="1" dirty="0">
                        <a:latin typeface="Muli"/>
                      </a:endParaRPr>
                    </a:p>
                  </a:txBody>
                  <a:tcPr/>
                </a:tc>
                <a:tc>
                  <a:txBody>
                    <a:bodyPr/>
                    <a:lstStyle/>
                    <a:p>
                      <a:r>
                        <a:rPr lang="en-US" sz="1400" b="1" dirty="0">
                          <a:latin typeface="Muli"/>
                        </a:rPr>
                        <a:t>NEGATIVE</a:t>
                      </a:r>
                      <a:endParaRPr lang="en-IN" sz="1400" b="1" dirty="0">
                        <a:latin typeface="Muli"/>
                      </a:endParaRPr>
                    </a:p>
                  </a:txBody>
                  <a:tcPr/>
                </a:tc>
                <a:extLst>
                  <a:ext uri="{0D108BD9-81ED-4DB2-BD59-A6C34878D82A}">
                    <a16:rowId xmlns:a16="http://schemas.microsoft.com/office/drawing/2014/main" xmlns="" val="3744577085"/>
                  </a:ext>
                </a:extLst>
              </a:tr>
              <a:tr h="628736">
                <a:tc>
                  <a:txBody>
                    <a:bodyPr/>
                    <a:lstStyle/>
                    <a:p>
                      <a:r>
                        <a:rPr lang="en-IN" sz="1400" b="1" i="0" kern="1200" dirty="0">
                          <a:solidFill>
                            <a:schemeClr val="dk1"/>
                          </a:solidFill>
                          <a:effectLst/>
                          <a:latin typeface="Muli"/>
                          <a:ea typeface="+mn-ea"/>
                          <a:cs typeface="+mn-cs"/>
                        </a:rPr>
                        <a:t>B00000053B</a:t>
                      </a:r>
                      <a:endParaRPr lang="en-IN" sz="1400" b="1" dirty="0">
                        <a:latin typeface="Muli"/>
                      </a:endParaRPr>
                    </a:p>
                  </a:txBody>
                  <a:tcPr/>
                </a:tc>
                <a:tc>
                  <a:txBody>
                    <a:bodyPr/>
                    <a:lstStyle/>
                    <a:p>
                      <a:r>
                        <a:rPr lang="en-US" sz="1400" b="1" i="0" kern="1200" dirty="0" err="1">
                          <a:solidFill>
                            <a:schemeClr val="dk1"/>
                          </a:solidFill>
                          <a:effectLst/>
                          <a:latin typeface="Muli"/>
                          <a:ea typeface="+mn-ea"/>
                          <a:cs typeface="+mn-cs"/>
                        </a:rPr>
                        <a:t>i</a:t>
                      </a:r>
                      <a:r>
                        <a:rPr lang="en-US" sz="1400" b="1" i="0" kern="1200" dirty="0">
                          <a:solidFill>
                            <a:schemeClr val="dk1"/>
                          </a:solidFill>
                          <a:effectLst/>
                          <a:latin typeface="Muli"/>
                          <a:ea typeface="+mn-ea"/>
                          <a:cs typeface="+mn-cs"/>
                        </a:rPr>
                        <a:t> </a:t>
                      </a:r>
                      <a:r>
                        <a:rPr lang="en-US" sz="1400" b="1" i="0" u="sng" kern="1200" dirty="0">
                          <a:solidFill>
                            <a:schemeClr val="dk1"/>
                          </a:solidFill>
                          <a:effectLst/>
                          <a:latin typeface="Muli"/>
                          <a:ea typeface="+mn-ea"/>
                          <a:cs typeface="+mn-cs"/>
                        </a:rPr>
                        <a:t>cant get enough</a:t>
                      </a:r>
                      <a:r>
                        <a:rPr lang="en-US" sz="1400" b="1" i="0" kern="1200" dirty="0">
                          <a:solidFill>
                            <a:schemeClr val="dk1"/>
                          </a:solidFill>
                          <a:effectLst/>
                          <a:latin typeface="Muli"/>
                          <a:ea typeface="+mn-ea"/>
                          <a:cs typeface="+mn-cs"/>
                        </a:rPr>
                        <a:t> of this CD. all the songs. </a:t>
                      </a:r>
                      <a:r>
                        <a:rPr lang="en-IN" sz="1400" b="1" i="0" kern="1200" dirty="0">
                          <a:solidFill>
                            <a:schemeClr val="dk1"/>
                          </a:solidFill>
                          <a:effectLst/>
                          <a:latin typeface="Muli"/>
                          <a:ea typeface="+mn-ea"/>
                          <a:cs typeface="+mn-cs"/>
                        </a:rPr>
                        <a:t>Do Ur Thing.</a:t>
                      </a:r>
                      <a:endParaRPr lang="en-IN" sz="1400" b="1" dirty="0">
                        <a:latin typeface="Muli"/>
                      </a:endParaRPr>
                    </a:p>
                  </a:txBody>
                  <a:tcPr/>
                </a:tc>
                <a:tc>
                  <a:txBody>
                    <a:bodyPr/>
                    <a:lstStyle/>
                    <a:p>
                      <a:r>
                        <a:rPr lang="en-US" sz="1400" b="1" dirty="0">
                          <a:latin typeface="Muli"/>
                        </a:rPr>
                        <a:t>NEUTRAL</a:t>
                      </a:r>
                      <a:endParaRPr lang="en-IN" sz="1400" b="1" dirty="0">
                        <a:latin typeface="Muli"/>
                      </a:endParaRPr>
                    </a:p>
                  </a:txBody>
                  <a:tcPr/>
                </a:tc>
                <a:extLst>
                  <a:ext uri="{0D108BD9-81ED-4DB2-BD59-A6C34878D82A}">
                    <a16:rowId xmlns:a16="http://schemas.microsoft.com/office/drawing/2014/main" xmlns="" val="325316223"/>
                  </a:ext>
                </a:extLst>
              </a:tr>
              <a:tr h="628736">
                <a:tc>
                  <a:txBody>
                    <a:bodyPr/>
                    <a:lstStyle/>
                    <a:p>
                      <a:r>
                        <a:rPr lang="en-IN" sz="1400" b="1" i="0" kern="1200" dirty="0">
                          <a:solidFill>
                            <a:schemeClr val="dk1"/>
                          </a:solidFill>
                          <a:effectLst/>
                          <a:latin typeface="Muli"/>
                          <a:ea typeface="+mn-ea"/>
                          <a:cs typeface="+mn-cs"/>
                        </a:rPr>
                        <a:t>B00FY9KQ9C</a:t>
                      </a:r>
                      <a:endParaRPr lang="en-IN" sz="1400" b="1" dirty="0">
                        <a:latin typeface="Muli"/>
                      </a:endParaRPr>
                    </a:p>
                  </a:txBody>
                  <a:tcPr/>
                </a:tc>
                <a:tc>
                  <a:txBody>
                    <a:bodyPr/>
                    <a:lstStyle/>
                    <a:p>
                      <a:r>
                        <a:rPr lang="en-US" sz="1400" b="1" i="0" kern="1200" dirty="0">
                          <a:solidFill>
                            <a:schemeClr val="dk1"/>
                          </a:solidFill>
                          <a:effectLst/>
                          <a:latin typeface="Muli"/>
                          <a:ea typeface="+mn-ea"/>
                          <a:cs typeface="+mn-cs"/>
                        </a:rPr>
                        <a:t>I felt like they </a:t>
                      </a:r>
                      <a:r>
                        <a:rPr lang="en-US" sz="1400" b="1" i="0" u="sng" kern="1200" dirty="0">
                          <a:solidFill>
                            <a:schemeClr val="dk1"/>
                          </a:solidFill>
                          <a:effectLst/>
                          <a:latin typeface="Muli"/>
                          <a:ea typeface="+mn-ea"/>
                          <a:cs typeface="+mn-cs"/>
                        </a:rPr>
                        <a:t>did not</a:t>
                      </a:r>
                      <a:r>
                        <a:rPr lang="en-US" sz="1400" b="1" i="0" kern="1200" dirty="0">
                          <a:solidFill>
                            <a:schemeClr val="dk1"/>
                          </a:solidFill>
                          <a:effectLst/>
                          <a:latin typeface="Muli"/>
                          <a:ea typeface="+mn-ea"/>
                          <a:cs typeface="+mn-cs"/>
                        </a:rPr>
                        <a:t> know the music, as it</a:t>
                      </a:r>
                      <a:endParaRPr lang="en-IN" sz="1400" b="1" dirty="0">
                        <a:latin typeface="Muli"/>
                      </a:endParaRPr>
                    </a:p>
                  </a:txBody>
                  <a:tcPr/>
                </a:tc>
                <a:tc>
                  <a:txBody>
                    <a:bodyPr/>
                    <a:lstStyle/>
                    <a:p>
                      <a:r>
                        <a:rPr lang="en-US" sz="1400" b="1" dirty="0">
                          <a:latin typeface="Muli"/>
                        </a:rPr>
                        <a:t>NEUTRAL</a:t>
                      </a:r>
                      <a:endParaRPr lang="en-IN" sz="1400" b="1" dirty="0">
                        <a:latin typeface="Muli"/>
                      </a:endParaRPr>
                    </a:p>
                  </a:txBody>
                  <a:tcPr/>
                </a:tc>
                <a:extLst>
                  <a:ext uri="{0D108BD9-81ED-4DB2-BD59-A6C34878D82A}">
                    <a16:rowId xmlns:a16="http://schemas.microsoft.com/office/drawing/2014/main" xmlns="" val="421046628"/>
                  </a:ext>
                </a:extLst>
              </a:tr>
            </a:tbl>
          </a:graphicData>
        </a:graphic>
      </p:graphicFrame>
      <p:sp>
        <p:nvSpPr>
          <p:cNvPr id="7" name="Arrow: Left-Right 6">
            <a:extLst>
              <a:ext uri="{FF2B5EF4-FFF2-40B4-BE49-F238E27FC236}">
                <a16:creationId xmlns:a16="http://schemas.microsoft.com/office/drawing/2014/main" xmlns="" id="{69BE797C-0D7A-29C8-5AC1-B8B10693E265}"/>
              </a:ext>
            </a:extLst>
          </p:cNvPr>
          <p:cNvSpPr/>
          <p:nvPr/>
        </p:nvSpPr>
        <p:spPr>
          <a:xfrm>
            <a:off x="4731025" y="2637183"/>
            <a:ext cx="2015219" cy="164326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effectLst>
                  <a:outerShdw blurRad="38100" dist="38100" dir="2700000" algn="tl">
                    <a:srgbClr val="000000">
                      <a:alpha val="43137"/>
                    </a:srgbClr>
                  </a:outerShdw>
                </a:effectLst>
                <a:latin typeface="Muli"/>
              </a:rPr>
              <a:t>DIGITAL MUSIC</a:t>
            </a:r>
            <a:endParaRPr lang="en-IN" b="1" dirty="0">
              <a:solidFill>
                <a:schemeClr val="bg1"/>
              </a:solidFill>
              <a:effectLst>
                <a:outerShdw blurRad="38100" dist="38100" dir="2700000" algn="tl">
                  <a:srgbClr val="000000">
                    <a:alpha val="43137"/>
                  </a:srgbClr>
                </a:outerShdw>
              </a:effectLst>
              <a:latin typeface="Muli"/>
            </a:endParaRPr>
          </a:p>
        </p:txBody>
      </p:sp>
      <p:sp>
        <p:nvSpPr>
          <p:cNvPr id="10" name="Rectangle: Rounded Corners 9">
            <a:extLst>
              <a:ext uri="{FF2B5EF4-FFF2-40B4-BE49-F238E27FC236}">
                <a16:creationId xmlns:a16="http://schemas.microsoft.com/office/drawing/2014/main" xmlns="" id="{24A3C0DB-E810-4CA9-9F38-1EFE3B11977E}"/>
              </a:ext>
            </a:extLst>
          </p:cNvPr>
          <p:cNvSpPr/>
          <p:nvPr/>
        </p:nvSpPr>
        <p:spPr>
          <a:xfrm>
            <a:off x="6746243" y="1797439"/>
            <a:ext cx="5260227" cy="4204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u="sng" dirty="0">
                <a:solidFill>
                  <a:schemeClr val="bg1"/>
                </a:solidFill>
                <a:latin typeface="Muli"/>
              </a:rPr>
              <a:t>FEW EXAMPLES OF REVIEW TEXT FROM EACH SENTIMENT TYPE.</a:t>
            </a:r>
            <a:endParaRPr lang="en-IN" sz="1400" b="1" u="sng" dirty="0">
              <a:solidFill>
                <a:schemeClr val="bg1"/>
              </a:solidFill>
              <a:latin typeface="Muli"/>
            </a:endParaRPr>
          </a:p>
        </p:txBody>
      </p:sp>
    </p:spTree>
    <p:extLst>
      <p:ext uri="{BB962C8B-B14F-4D97-AF65-F5344CB8AC3E}">
        <p14:creationId xmlns:p14="http://schemas.microsoft.com/office/powerpoint/2010/main" val="2555337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xmlns="" id="{D1F4F36F-06BC-D488-E013-324EC930287A}"/>
              </a:ext>
            </a:extLst>
          </p:cNvPr>
          <p:cNvPicPr>
            <a:picLocks noChangeAspect="1"/>
          </p:cNvPicPr>
          <p:nvPr/>
        </p:nvPicPr>
        <p:blipFill>
          <a:blip r:embed="rId2"/>
          <a:stretch>
            <a:fillRect/>
          </a:stretch>
        </p:blipFill>
        <p:spPr>
          <a:xfrm>
            <a:off x="242553" y="942477"/>
            <a:ext cx="4634248" cy="524628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1" name="Picture 10">
            <a:extLst>
              <a:ext uri="{FF2B5EF4-FFF2-40B4-BE49-F238E27FC236}">
                <a16:creationId xmlns:a16="http://schemas.microsoft.com/office/drawing/2014/main" xmlns="" id="{D73F7E11-18BF-6CED-55F7-89604C39C488}"/>
              </a:ext>
            </a:extLst>
          </p:cNvPr>
          <p:cNvPicPr>
            <a:picLocks noChangeAspect="1"/>
          </p:cNvPicPr>
          <p:nvPr/>
        </p:nvPicPr>
        <p:blipFill>
          <a:blip r:embed="rId3"/>
          <a:stretch>
            <a:fillRect/>
          </a:stretch>
        </p:blipFill>
        <p:spPr>
          <a:xfrm>
            <a:off x="3123235" y="2002723"/>
            <a:ext cx="1274174" cy="542591"/>
          </a:xfrm>
          <a:prstGeom prst="rect">
            <a:avLst/>
          </a:prstGeom>
        </p:spPr>
      </p:pic>
      <p:graphicFrame>
        <p:nvGraphicFramePr>
          <p:cNvPr id="4" name="Table 6">
            <a:extLst>
              <a:ext uri="{FF2B5EF4-FFF2-40B4-BE49-F238E27FC236}">
                <a16:creationId xmlns:a16="http://schemas.microsoft.com/office/drawing/2014/main" xmlns="" id="{4EB2E251-86CE-A164-1663-148EBBD27993}"/>
              </a:ext>
            </a:extLst>
          </p:cNvPr>
          <p:cNvGraphicFramePr>
            <a:graphicFrameLocks noGrp="1"/>
          </p:cNvGraphicFramePr>
          <p:nvPr>
            <p:extLst>
              <p:ext uri="{D42A27DB-BD31-4B8C-83A1-F6EECF244321}">
                <p14:modId xmlns:p14="http://schemas.microsoft.com/office/powerpoint/2010/main" val="1618090737"/>
              </p:ext>
            </p:extLst>
          </p:nvPr>
        </p:nvGraphicFramePr>
        <p:xfrm>
          <a:off x="7278090" y="942477"/>
          <a:ext cx="4809526" cy="5584323"/>
        </p:xfrm>
        <a:graphic>
          <a:graphicData uri="http://schemas.openxmlformats.org/drawingml/2006/table">
            <a:tbl>
              <a:tblPr firstRow="1" bandRow="1">
                <a:tableStyleId>{5C22544A-7EE6-4342-B048-85BDC9FD1C3A}</a:tableStyleId>
              </a:tblPr>
              <a:tblGrid>
                <a:gridCol w="1320757">
                  <a:extLst>
                    <a:ext uri="{9D8B030D-6E8A-4147-A177-3AD203B41FA5}">
                      <a16:colId xmlns:a16="http://schemas.microsoft.com/office/drawing/2014/main" xmlns="" val="3576821861"/>
                    </a:ext>
                  </a:extLst>
                </a:gridCol>
                <a:gridCol w="2376805">
                  <a:extLst>
                    <a:ext uri="{9D8B030D-6E8A-4147-A177-3AD203B41FA5}">
                      <a16:colId xmlns:a16="http://schemas.microsoft.com/office/drawing/2014/main" xmlns="" val="1651450082"/>
                    </a:ext>
                  </a:extLst>
                </a:gridCol>
                <a:gridCol w="1111964">
                  <a:extLst>
                    <a:ext uri="{9D8B030D-6E8A-4147-A177-3AD203B41FA5}">
                      <a16:colId xmlns:a16="http://schemas.microsoft.com/office/drawing/2014/main" xmlns="" val="2943363788"/>
                    </a:ext>
                  </a:extLst>
                </a:gridCol>
              </a:tblGrid>
              <a:tr h="742851">
                <a:tc>
                  <a:txBody>
                    <a:bodyPr/>
                    <a:lstStyle/>
                    <a:p>
                      <a:pPr algn="l"/>
                      <a:r>
                        <a:rPr lang="en-US" sz="1200" b="1" dirty="0">
                          <a:latin typeface="Muli"/>
                        </a:rPr>
                        <a:t>PRODUCT CODE</a:t>
                      </a:r>
                      <a:endParaRPr lang="en-IN" sz="1200" b="1" dirty="0">
                        <a:latin typeface="Muli"/>
                      </a:endParaRPr>
                    </a:p>
                  </a:txBody>
                  <a:tcPr anchor="ctr"/>
                </a:tc>
                <a:tc>
                  <a:txBody>
                    <a:bodyPr/>
                    <a:lstStyle/>
                    <a:p>
                      <a:pPr algn="l"/>
                      <a:r>
                        <a:rPr lang="en-US" sz="1200" b="1" dirty="0">
                          <a:latin typeface="Muli"/>
                        </a:rPr>
                        <a:t>REVIEW TEXT</a:t>
                      </a:r>
                      <a:endParaRPr lang="en-IN" sz="1200" b="1" dirty="0">
                        <a:latin typeface="Muli"/>
                      </a:endParaRPr>
                    </a:p>
                  </a:txBody>
                  <a:tcPr anchor="ctr"/>
                </a:tc>
                <a:tc>
                  <a:txBody>
                    <a:bodyPr/>
                    <a:lstStyle/>
                    <a:p>
                      <a:pPr algn="l"/>
                      <a:r>
                        <a:rPr lang="en-US" sz="1200" b="1" dirty="0">
                          <a:latin typeface="Muli"/>
                        </a:rPr>
                        <a:t>SENTIMENT</a:t>
                      </a:r>
                      <a:endParaRPr lang="en-IN" sz="1200" b="1" dirty="0">
                        <a:latin typeface="Muli"/>
                      </a:endParaRPr>
                    </a:p>
                  </a:txBody>
                  <a:tcPr anchor="ctr"/>
                </a:tc>
                <a:extLst>
                  <a:ext uri="{0D108BD9-81ED-4DB2-BD59-A6C34878D82A}">
                    <a16:rowId xmlns:a16="http://schemas.microsoft.com/office/drawing/2014/main" xmlns="" val="2950989191"/>
                  </a:ext>
                </a:extLst>
              </a:tr>
              <a:tr h="855558">
                <a:tc>
                  <a:txBody>
                    <a:bodyPr/>
                    <a:lstStyle/>
                    <a:p>
                      <a:pPr algn="l"/>
                      <a:r>
                        <a:rPr lang="en-IN" sz="1200" b="1" i="0" kern="1200" dirty="0">
                          <a:solidFill>
                            <a:schemeClr val="dk1"/>
                          </a:solidFill>
                          <a:effectLst/>
                          <a:latin typeface="Muli"/>
                          <a:ea typeface="+mn-ea"/>
                          <a:cs typeface="+mn-cs"/>
                        </a:rPr>
                        <a:t>1384719342</a:t>
                      </a:r>
                      <a:endParaRPr lang="en-IN" sz="1200" b="1" dirty="0">
                        <a:latin typeface="Muli"/>
                      </a:endParaRPr>
                    </a:p>
                  </a:txBody>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sz="1200" b="1" u="sng" dirty="0">
                          <a:effectLst/>
                          <a:latin typeface="Muli"/>
                        </a:rPr>
                        <a:t>Nice</a:t>
                      </a:r>
                      <a:r>
                        <a:rPr lang="en-US" sz="1200" b="1" dirty="0">
                          <a:effectLst/>
                          <a:latin typeface="Muli"/>
                        </a:rPr>
                        <a:t> windscreen protects my MXL mic and prevent. </a:t>
                      </a:r>
                      <a:r>
                        <a:rPr lang="en-US" sz="1200" b="1" u="sng" dirty="0">
                          <a:effectLst/>
                          <a:latin typeface="Muli"/>
                        </a:rPr>
                        <a:t>GOOD</a:t>
                      </a:r>
                      <a:r>
                        <a:rPr lang="en-US" sz="1200" b="1" dirty="0">
                          <a:effectLst/>
                          <a:latin typeface="Muli"/>
                        </a:rPr>
                        <a:t> WINDSCREEN FOR THE MONEY</a:t>
                      </a:r>
                    </a:p>
                    <a:p>
                      <a:pPr algn="l" fontAlgn="ctr"/>
                      <a:endParaRPr lang="en-US" sz="1200" b="1" dirty="0">
                        <a:effectLst/>
                        <a:latin typeface="Muli"/>
                      </a:endParaRPr>
                    </a:p>
                  </a:txBody>
                  <a:tcPr anchor="ctr"/>
                </a:tc>
                <a:tc>
                  <a:txBody>
                    <a:bodyPr/>
                    <a:lstStyle/>
                    <a:p>
                      <a:pPr algn="l"/>
                      <a:r>
                        <a:rPr lang="en-US" sz="1200" b="1" dirty="0">
                          <a:latin typeface="Muli"/>
                        </a:rPr>
                        <a:t>POSITIVE</a:t>
                      </a:r>
                      <a:endParaRPr lang="en-IN" sz="1200" b="1" dirty="0">
                        <a:latin typeface="Muli"/>
                      </a:endParaRPr>
                    </a:p>
                  </a:txBody>
                  <a:tcPr/>
                </a:tc>
                <a:extLst>
                  <a:ext uri="{0D108BD9-81ED-4DB2-BD59-A6C34878D82A}">
                    <a16:rowId xmlns:a16="http://schemas.microsoft.com/office/drawing/2014/main" xmlns="" val="573524516"/>
                  </a:ext>
                </a:extLst>
              </a:tr>
              <a:tr h="753168">
                <a:tc>
                  <a:txBody>
                    <a:bodyPr/>
                    <a:lstStyle/>
                    <a:p>
                      <a:pPr algn="l"/>
                      <a:r>
                        <a:rPr lang="en-IN" sz="1200" b="1" i="0" kern="1200" dirty="0">
                          <a:solidFill>
                            <a:schemeClr val="dk1"/>
                          </a:solidFill>
                          <a:effectLst/>
                          <a:latin typeface="Muli"/>
                          <a:ea typeface="+mn-ea"/>
                          <a:cs typeface="+mn-cs"/>
                        </a:rPr>
                        <a:t>B00JBIVXGC</a:t>
                      </a:r>
                      <a:endParaRPr lang="en-IN" sz="1200" b="1" dirty="0">
                        <a:latin typeface="Muli"/>
                      </a:endParaRPr>
                    </a:p>
                  </a:txBody>
                  <a:tcPr/>
                </a:tc>
                <a:tc>
                  <a:txBody>
                    <a:bodyPr/>
                    <a:lstStyle/>
                    <a:p>
                      <a:pPr algn="l" fontAlgn="ctr"/>
                      <a:r>
                        <a:rPr lang="en-US" sz="1200" b="1" i="0" u="sng" kern="1200" dirty="0">
                          <a:solidFill>
                            <a:schemeClr val="dk1"/>
                          </a:solidFill>
                          <a:effectLst/>
                          <a:latin typeface="Muli"/>
                          <a:ea typeface="+mn-ea"/>
                          <a:cs typeface="+mn-cs"/>
                        </a:rPr>
                        <a:t>Great</a:t>
                      </a:r>
                      <a:r>
                        <a:rPr lang="en-US" sz="1200" b="1" i="0" kern="1200" dirty="0">
                          <a:solidFill>
                            <a:schemeClr val="dk1"/>
                          </a:solidFill>
                          <a:effectLst/>
                          <a:latin typeface="Muli"/>
                          <a:ea typeface="+mn-ea"/>
                          <a:cs typeface="+mn-cs"/>
                        </a:rPr>
                        <a:t>, just as expected. Thank to all. </a:t>
                      </a:r>
                      <a:r>
                        <a:rPr lang="en-US" sz="1200" b="1" i="0" u="sng" kern="1200" dirty="0">
                          <a:solidFill>
                            <a:schemeClr val="dk1"/>
                          </a:solidFill>
                          <a:effectLst/>
                          <a:latin typeface="Muli"/>
                          <a:ea typeface="+mn-ea"/>
                          <a:cs typeface="+mn-cs"/>
                        </a:rPr>
                        <a:t>Five star.</a:t>
                      </a:r>
                      <a:endParaRPr lang="en-US" sz="1200" b="1" u="sng" dirty="0">
                        <a:effectLst/>
                        <a:latin typeface="Muli"/>
                      </a:endParaRPr>
                    </a:p>
                  </a:txBody>
                  <a:tcPr anchor="ctr"/>
                </a:tc>
                <a:tc>
                  <a:txBody>
                    <a:bodyPr/>
                    <a:lstStyle/>
                    <a:p>
                      <a:pPr algn="l"/>
                      <a:r>
                        <a:rPr lang="en-US" sz="1200" b="1" dirty="0">
                          <a:latin typeface="Muli"/>
                        </a:rPr>
                        <a:t>POSITIVE</a:t>
                      </a:r>
                      <a:endParaRPr lang="en-IN" sz="1200" b="1" dirty="0">
                        <a:latin typeface="Muli"/>
                      </a:endParaRPr>
                    </a:p>
                  </a:txBody>
                  <a:tcPr/>
                </a:tc>
                <a:extLst>
                  <a:ext uri="{0D108BD9-81ED-4DB2-BD59-A6C34878D82A}">
                    <a16:rowId xmlns:a16="http://schemas.microsoft.com/office/drawing/2014/main" xmlns="" val="3117573751"/>
                  </a:ext>
                </a:extLst>
              </a:tr>
              <a:tr h="753168">
                <a:tc>
                  <a:txBody>
                    <a:bodyPr/>
                    <a:lstStyle/>
                    <a:p>
                      <a:pPr algn="l"/>
                      <a:r>
                        <a:rPr lang="en-IN" sz="1200" b="1" i="0" kern="1200" dirty="0">
                          <a:solidFill>
                            <a:schemeClr val="dk1"/>
                          </a:solidFill>
                          <a:effectLst/>
                          <a:latin typeface="Muli"/>
                          <a:ea typeface="+mn-ea"/>
                          <a:cs typeface="+mn-cs"/>
                        </a:rPr>
                        <a:t>B000068NW5</a:t>
                      </a:r>
                      <a:endParaRPr lang="en-IN" sz="1200" b="1" dirty="0">
                        <a:latin typeface="Muli"/>
                      </a:endParaRPr>
                    </a:p>
                  </a:txBody>
                  <a:tcPr/>
                </a:tc>
                <a:tc>
                  <a:txBody>
                    <a:bodyPr/>
                    <a:lstStyle/>
                    <a:p>
                      <a:pPr algn="l"/>
                      <a:r>
                        <a:rPr lang="en-US" sz="1200" b="1" i="0" kern="1200" dirty="0">
                          <a:solidFill>
                            <a:schemeClr val="dk1"/>
                          </a:solidFill>
                          <a:effectLst/>
                          <a:latin typeface="Muli"/>
                          <a:ea typeface="+mn-ea"/>
                          <a:cs typeface="+mn-cs"/>
                        </a:rPr>
                        <a:t>I </a:t>
                      </a:r>
                      <a:r>
                        <a:rPr lang="en-US" sz="1200" b="1" i="0" u="sng" kern="1200" dirty="0">
                          <a:solidFill>
                            <a:schemeClr val="dk1"/>
                          </a:solidFill>
                          <a:effectLst/>
                          <a:latin typeface="Muli"/>
                          <a:ea typeface="+mn-ea"/>
                          <a:cs typeface="+mn-cs"/>
                        </a:rPr>
                        <a:t>didn't expect</a:t>
                      </a:r>
                      <a:r>
                        <a:rPr lang="en-US" sz="1200" b="1" i="0" kern="1200" dirty="0">
                          <a:solidFill>
                            <a:schemeClr val="dk1"/>
                          </a:solidFill>
                          <a:effectLst/>
                          <a:latin typeface="Muli"/>
                          <a:ea typeface="+mn-ea"/>
                          <a:cs typeface="+mn-cs"/>
                        </a:rPr>
                        <a:t> this cable to be so thin. </a:t>
                      </a:r>
                      <a:r>
                        <a:rPr lang="en-US" sz="1200" b="1" i="0" u="sng" kern="1200" dirty="0">
                          <a:solidFill>
                            <a:schemeClr val="dk1"/>
                          </a:solidFill>
                          <a:effectLst/>
                          <a:latin typeface="Muli"/>
                          <a:ea typeface="+mn-ea"/>
                          <a:cs typeface="+mn-cs"/>
                        </a:rPr>
                        <a:t>Cannot recommend</a:t>
                      </a:r>
                      <a:r>
                        <a:rPr lang="en-US" sz="1200" b="1" i="0" kern="1200" dirty="0">
                          <a:solidFill>
                            <a:schemeClr val="dk1"/>
                          </a:solidFill>
                          <a:effectLst/>
                          <a:latin typeface="Muli"/>
                          <a:ea typeface="+mn-ea"/>
                          <a:cs typeface="+mn-cs"/>
                        </a:rPr>
                        <a:t>.</a:t>
                      </a:r>
                      <a:endParaRPr lang="en-IN" sz="1200" b="1" dirty="0">
                        <a:latin typeface="Muli"/>
                      </a:endParaRPr>
                    </a:p>
                  </a:txBody>
                  <a:tcPr/>
                </a:tc>
                <a:tc>
                  <a:txBody>
                    <a:bodyPr/>
                    <a:lstStyle/>
                    <a:p>
                      <a:pPr algn="l"/>
                      <a:r>
                        <a:rPr lang="en-US" sz="1200" b="1" dirty="0">
                          <a:latin typeface="Muli"/>
                        </a:rPr>
                        <a:t>NEGATIVE</a:t>
                      </a:r>
                      <a:endParaRPr lang="en-IN" sz="1200" b="1" dirty="0">
                        <a:latin typeface="Muli"/>
                      </a:endParaRPr>
                    </a:p>
                  </a:txBody>
                  <a:tcPr/>
                </a:tc>
                <a:extLst>
                  <a:ext uri="{0D108BD9-81ED-4DB2-BD59-A6C34878D82A}">
                    <a16:rowId xmlns:a16="http://schemas.microsoft.com/office/drawing/2014/main" xmlns="" val="723465577"/>
                  </a:ext>
                </a:extLst>
              </a:tr>
              <a:tr h="753168">
                <a:tc>
                  <a:txBody>
                    <a:bodyPr/>
                    <a:lstStyle/>
                    <a:p>
                      <a:pPr algn="l"/>
                      <a:r>
                        <a:rPr lang="en-IN" sz="1200" b="1" i="0" kern="1200" dirty="0">
                          <a:solidFill>
                            <a:schemeClr val="dk1"/>
                          </a:solidFill>
                          <a:effectLst/>
                          <a:latin typeface="Muli"/>
                          <a:ea typeface="+mn-ea"/>
                          <a:cs typeface="+mn-cs"/>
                        </a:rPr>
                        <a:t>B00FXKIG5I</a:t>
                      </a:r>
                      <a:endParaRPr lang="en-IN" sz="1200" b="1" dirty="0">
                        <a:latin typeface="Muli"/>
                      </a:endParaRPr>
                    </a:p>
                  </a:txBody>
                  <a:tcPr/>
                </a:tc>
                <a:tc>
                  <a:txBody>
                    <a:bodyPr/>
                    <a:lstStyle/>
                    <a:p>
                      <a:pPr algn="l"/>
                      <a:r>
                        <a:rPr lang="en-US" sz="1200" b="1" i="0" kern="1200" dirty="0">
                          <a:solidFill>
                            <a:schemeClr val="dk1"/>
                          </a:solidFill>
                          <a:effectLst/>
                          <a:latin typeface="Muli"/>
                          <a:ea typeface="+mn-ea"/>
                          <a:cs typeface="+mn-cs"/>
                        </a:rPr>
                        <a:t>Added December 5:Has yet to fall off the fiddle. Has there ever been a </a:t>
                      </a:r>
                      <a:r>
                        <a:rPr lang="en-US" sz="1200" b="1" i="0" u="sng" kern="1200" dirty="0">
                          <a:solidFill>
                            <a:schemeClr val="dk1"/>
                          </a:solidFill>
                          <a:effectLst/>
                          <a:latin typeface="Muli"/>
                          <a:ea typeface="+mn-ea"/>
                          <a:cs typeface="+mn-cs"/>
                        </a:rPr>
                        <a:t>bad</a:t>
                      </a:r>
                      <a:r>
                        <a:rPr lang="en-US" sz="1200" b="1" i="0" kern="1200" dirty="0">
                          <a:solidFill>
                            <a:schemeClr val="dk1"/>
                          </a:solidFill>
                          <a:effectLst/>
                          <a:latin typeface="Muli"/>
                          <a:ea typeface="+mn-ea"/>
                          <a:cs typeface="+mn-cs"/>
                        </a:rPr>
                        <a:t> Snark tuner with this</a:t>
                      </a:r>
                      <a:endParaRPr lang="en-IN" sz="1200" b="1" dirty="0">
                        <a:latin typeface="Muli"/>
                      </a:endParaRPr>
                    </a:p>
                  </a:txBody>
                  <a:tcPr/>
                </a:tc>
                <a:tc>
                  <a:txBody>
                    <a:bodyPr/>
                    <a:lstStyle/>
                    <a:p>
                      <a:pPr algn="l"/>
                      <a:r>
                        <a:rPr lang="en-US" sz="1200" b="1" dirty="0">
                          <a:latin typeface="Muli"/>
                        </a:rPr>
                        <a:t>NEGATIVE</a:t>
                      </a:r>
                      <a:endParaRPr lang="en-IN" sz="1200" b="1" dirty="0">
                        <a:latin typeface="Muli"/>
                      </a:endParaRPr>
                    </a:p>
                  </a:txBody>
                  <a:tcPr/>
                </a:tc>
                <a:extLst>
                  <a:ext uri="{0D108BD9-81ED-4DB2-BD59-A6C34878D82A}">
                    <a16:rowId xmlns:a16="http://schemas.microsoft.com/office/drawing/2014/main" xmlns="" val="3744577085"/>
                  </a:ext>
                </a:extLst>
              </a:tr>
              <a:tr h="753168">
                <a:tc>
                  <a:txBody>
                    <a:bodyPr/>
                    <a:lstStyle/>
                    <a:p>
                      <a:pPr algn="l"/>
                      <a:r>
                        <a:rPr lang="en-IN" sz="1200" b="1" i="0" kern="1200" dirty="0">
                          <a:solidFill>
                            <a:schemeClr val="dk1"/>
                          </a:solidFill>
                          <a:effectLst/>
                          <a:latin typeface="Muli"/>
                          <a:ea typeface="+mn-ea"/>
                          <a:cs typeface="+mn-cs"/>
                        </a:rPr>
                        <a:t>B000068O4H</a:t>
                      </a:r>
                      <a:endParaRPr lang="en-IN" sz="1200" b="1" dirty="0">
                        <a:latin typeface="Muli"/>
                      </a:endParaRPr>
                    </a:p>
                  </a:txBody>
                  <a:tcPr/>
                </a:tc>
                <a:tc>
                  <a:txBody>
                    <a:bodyPr/>
                    <a:lstStyle/>
                    <a:p>
                      <a:pPr algn="l"/>
                      <a:r>
                        <a:rPr lang="en-US" sz="1200" b="1" i="0" kern="1200" dirty="0">
                          <a:solidFill>
                            <a:schemeClr val="dk1"/>
                          </a:solidFill>
                          <a:effectLst/>
                          <a:latin typeface="Muli"/>
                          <a:ea typeface="+mn-ea"/>
                          <a:cs typeface="+mn-cs"/>
                        </a:rPr>
                        <a:t>Just a </a:t>
                      </a:r>
                      <a:r>
                        <a:rPr lang="en-US" sz="1200" b="1" i="0" u="sng" kern="1200" dirty="0">
                          <a:solidFill>
                            <a:schemeClr val="dk1"/>
                          </a:solidFill>
                          <a:effectLst/>
                          <a:latin typeface="Muli"/>
                          <a:ea typeface="+mn-ea"/>
                          <a:cs typeface="+mn-cs"/>
                        </a:rPr>
                        <a:t>basic</a:t>
                      </a:r>
                      <a:r>
                        <a:rPr lang="en-US" sz="1200" b="1" i="0" kern="1200" dirty="0">
                          <a:solidFill>
                            <a:schemeClr val="dk1"/>
                          </a:solidFill>
                          <a:effectLst/>
                          <a:latin typeface="Muli"/>
                          <a:ea typeface="+mn-ea"/>
                          <a:cs typeface="+mn-cs"/>
                        </a:rPr>
                        <a:t> female XLR to 1/4 inch male adapt. </a:t>
                      </a:r>
                      <a:r>
                        <a:rPr lang="en-IN" sz="1200" b="1" i="0" kern="1200" dirty="0">
                          <a:solidFill>
                            <a:schemeClr val="dk1"/>
                          </a:solidFill>
                          <a:effectLst/>
                          <a:latin typeface="Muli"/>
                          <a:ea typeface="+mn-ea"/>
                          <a:cs typeface="+mn-cs"/>
                        </a:rPr>
                        <a:t>Works as intended</a:t>
                      </a:r>
                      <a:endParaRPr lang="en-IN" sz="1200" b="1" dirty="0">
                        <a:latin typeface="Muli"/>
                      </a:endParaRPr>
                    </a:p>
                  </a:txBody>
                  <a:tcPr/>
                </a:tc>
                <a:tc>
                  <a:txBody>
                    <a:bodyPr/>
                    <a:lstStyle/>
                    <a:p>
                      <a:pPr algn="l"/>
                      <a:r>
                        <a:rPr lang="en-US" sz="1200" b="1" dirty="0">
                          <a:latin typeface="Muli"/>
                        </a:rPr>
                        <a:t>NEUTRAL</a:t>
                      </a:r>
                      <a:endParaRPr lang="en-IN" sz="1200" b="1" dirty="0">
                        <a:latin typeface="Muli"/>
                      </a:endParaRPr>
                    </a:p>
                  </a:txBody>
                  <a:tcPr/>
                </a:tc>
                <a:extLst>
                  <a:ext uri="{0D108BD9-81ED-4DB2-BD59-A6C34878D82A}">
                    <a16:rowId xmlns:a16="http://schemas.microsoft.com/office/drawing/2014/main" xmlns="" val="325316223"/>
                  </a:ext>
                </a:extLst>
              </a:tr>
              <a:tr h="753168">
                <a:tc>
                  <a:txBody>
                    <a:bodyPr/>
                    <a:lstStyle/>
                    <a:p>
                      <a:pPr algn="l"/>
                      <a:r>
                        <a:rPr lang="en-IN" sz="1200" b="1" i="0" kern="1200" dirty="0">
                          <a:solidFill>
                            <a:schemeClr val="dk1"/>
                          </a:solidFill>
                          <a:effectLst/>
                          <a:latin typeface="Muli"/>
                          <a:ea typeface="+mn-ea"/>
                          <a:cs typeface="+mn-cs"/>
                        </a:rPr>
                        <a:t>B00005ML71</a:t>
                      </a:r>
                      <a:endParaRPr lang="en-IN" sz="1200" b="1" dirty="0">
                        <a:latin typeface="Muli"/>
                      </a:endParaRPr>
                    </a:p>
                  </a:txBody>
                  <a:tcPr/>
                </a:tc>
                <a:tc>
                  <a:txBody>
                    <a:bodyPr/>
                    <a:lstStyle/>
                    <a:p>
                      <a:pPr algn="l"/>
                      <a:r>
                        <a:rPr lang="en-US" sz="1200" b="1" i="0" kern="1200" dirty="0">
                          <a:solidFill>
                            <a:schemeClr val="dk1"/>
                          </a:solidFill>
                          <a:effectLst/>
                          <a:latin typeface="Muli"/>
                          <a:ea typeface="+mn-ea"/>
                          <a:cs typeface="+mn-cs"/>
                        </a:rPr>
                        <a:t>I bought this to use in my home studio to cont. </a:t>
                      </a:r>
                      <a:r>
                        <a:rPr lang="en-IN" sz="1200" b="1" i="0" u="sng" kern="1200" dirty="0">
                          <a:solidFill>
                            <a:schemeClr val="dk1"/>
                          </a:solidFill>
                          <a:effectLst/>
                          <a:latin typeface="Muli"/>
                          <a:ea typeface="+mn-ea"/>
                          <a:cs typeface="+mn-cs"/>
                        </a:rPr>
                        <a:t>It works</a:t>
                      </a:r>
                      <a:r>
                        <a:rPr lang="en-IN" sz="1200" b="1" i="0" kern="1200" dirty="0">
                          <a:solidFill>
                            <a:schemeClr val="dk1"/>
                          </a:solidFill>
                          <a:effectLst/>
                          <a:latin typeface="Muli"/>
                          <a:ea typeface="+mn-ea"/>
                          <a:cs typeface="+mn-cs"/>
                        </a:rPr>
                        <a:t>!</a:t>
                      </a:r>
                      <a:endParaRPr lang="en-IN" sz="1200" b="1" dirty="0">
                        <a:latin typeface="Muli"/>
                      </a:endParaRPr>
                    </a:p>
                  </a:txBody>
                  <a:tcPr/>
                </a:tc>
                <a:tc>
                  <a:txBody>
                    <a:bodyPr/>
                    <a:lstStyle/>
                    <a:p>
                      <a:pPr algn="l"/>
                      <a:r>
                        <a:rPr lang="en-US" sz="1200" b="1" dirty="0">
                          <a:latin typeface="Muli"/>
                        </a:rPr>
                        <a:t>NEUTRAL</a:t>
                      </a:r>
                      <a:endParaRPr lang="en-IN" sz="1200" b="1" dirty="0">
                        <a:latin typeface="Muli"/>
                      </a:endParaRPr>
                    </a:p>
                  </a:txBody>
                  <a:tcPr/>
                </a:tc>
                <a:extLst>
                  <a:ext uri="{0D108BD9-81ED-4DB2-BD59-A6C34878D82A}">
                    <a16:rowId xmlns:a16="http://schemas.microsoft.com/office/drawing/2014/main" xmlns="" val="421046628"/>
                  </a:ext>
                </a:extLst>
              </a:tr>
            </a:tbl>
          </a:graphicData>
        </a:graphic>
      </p:graphicFrame>
      <p:sp>
        <p:nvSpPr>
          <p:cNvPr id="12" name="Arrow: Left-Right 11">
            <a:extLst>
              <a:ext uri="{FF2B5EF4-FFF2-40B4-BE49-F238E27FC236}">
                <a16:creationId xmlns:a16="http://schemas.microsoft.com/office/drawing/2014/main" xmlns="" id="{79857E57-5DFE-5388-8D16-1FF1BE638ADC}"/>
              </a:ext>
            </a:extLst>
          </p:cNvPr>
          <p:cNvSpPr/>
          <p:nvPr/>
        </p:nvSpPr>
        <p:spPr>
          <a:xfrm>
            <a:off x="4781006" y="2556434"/>
            <a:ext cx="2536274" cy="164326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effectLst>
                  <a:outerShdw blurRad="38100" dist="38100" dir="2700000" algn="tl">
                    <a:srgbClr val="000000">
                      <a:alpha val="43137"/>
                    </a:srgbClr>
                  </a:outerShdw>
                </a:effectLst>
                <a:latin typeface="Muli"/>
              </a:rPr>
              <a:t>MUSICAL INSTRUMENT</a:t>
            </a:r>
            <a:endParaRPr lang="en-IN" b="1" dirty="0">
              <a:solidFill>
                <a:schemeClr val="bg1"/>
              </a:solidFill>
              <a:effectLst>
                <a:outerShdw blurRad="38100" dist="38100" dir="2700000" algn="tl">
                  <a:srgbClr val="000000">
                    <a:alpha val="43137"/>
                  </a:srgbClr>
                </a:outerShdw>
              </a:effectLst>
              <a:latin typeface="Muli"/>
            </a:endParaRPr>
          </a:p>
        </p:txBody>
      </p:sp>
      <p:sp>
        <p:nvSpPr>
          <p:cNvPr id="13" name="Rectangle: Rounded Corners 12">
            <a:extLst>
              <a:ext uri="{FF2B5EF4-FFF2-40B4-BE49-F238E27FC236}">
                <a16:creationId xmlns:a16="http://schemas.microsoft.com/office/drawing/2014/main" xmlns="" id="{ACD51885-3CB7-1298-DE97-BC70730D562F}"/>
              </a:ext>
            </a:extLst>
          </p:cNvPr>
          <p:cNvSpPr/>
          <p:nvPr/>
        </p:nvSpPr>
        <p:spPr>
          <a:xfrm>
            <a:off x="7189940" y="326571"/>
            <a:ext cx="5002060" cy="5993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u="sng" dirty="0">
                <a:solidFill>
                  <a:schemeClr val="bg1"/>
                </a:solidFill>
                <a:latin typeface="Muli"/>
              </a:rPr>
              <a:t>FEW EXAMPLES OF REVIEW TEXT FROM EACH SENTIMENT TYPE.</a:t>
            </a:r>
            <a:endParaRPr lang="en-IN" sz="1400" b="1" u="sng" dirty="0">
              <a:solidFill>
                <a:schemeClr val="bg1"/>
              </a:solidFill>
              <a:latin typeface="Muli"/>
            </a:endParaRPr>
          </a:p>
        </p:txBody>
      </p:sp>
    </p:spTree>
    <p:extLst>
      <p:ext uri="{BB962C8B-B14F-4D97-AF65-F5344CB8AC3E}">
        <p14:creationId xmlns:p14="http://schemas.microsoft.com/office/powerpoint/2010/main" val="6778436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FEC4CB58-F9FA-E376-0685-98E66C18B788}"/>
              </a:ext>
            </a:extLst>
          </p:cNvPr>
          <p:cNvSpPr txBox="1"/>
          <p:nvPr/>
        </p:nvSpPr>
        <p:spPr>
          <a:xfrm>
            <a:off x="200417" y="5597369"/>
            <a:ext cx="5123452" cy="923330"/>
          </a:xfrm>
          <a:prstGeom prst="rect">
            <a:avLst/>
          </a:prstGeom>
          <a:noFill/>
        </p:spPr>
        <p:txBody>
          <a:bodyPr wrap="square" rtlCol="0">
            <a:spAutoFit/>
          </a:bodyPr>
          <a:lstStyle/>
          <a:p>
            <a:r>
              <a:rPr lang="en-US" dirty="0">
                <a:solidFill>
                  <a:schemeClr val="bg1"/>
                </a:solidFill>
                <a:latin typeface="Muli"/>
              </a:rPr>
              <a:t>The word clouds show why the reviews have been selected as negative. </a:t>
            </a:r>
            <a:r>
              <a:rPr lang="en-US" dirty="0" err="1">
                <a:solidFill>
                  <a:schemeClr val="bg1"/>
                </a:solidFill>
                <a:latin typeface="Muli"/>
              </a:rPr>
              <a:t>Eg</a:t>
            </a:r>
            <a:r>
              <a:rPr lang="en-US" dirty="0">
                <a:solidFill>
                  <a:schemeClr val="bg1"/>
                </a:solidFill>
                <a:latin typeface="Muli"/>
              </a:rPr>
              <a:t> the biggest word in word cloud is ‘not’, which is a negative word.</a:t>
            </a:r>
            <a:endParaRPr lang="en-IN" dirty="0">
              <a:solidFill>
                <a:schemeClr val="bg1"/>
              </a:solidFill>
              <a:latin typeface="Muli"/>
            </a:endParaRPr>
          </a:p>
        </p:txBody>
      </p:sp>
      <p:pic>
        <p:nvPicPr>
          <p:cNvPr id="2" name="Picture 1">
            <a:extLst>
              <a:ext uri="{FF2B5EF4-FFF2-40B4-BE49-F238E27FC236}">
                <a16:creationId xmlns:a16="http://schemas.microsoft.com/office/drawing/2014/main" xmlns="" id="{21E7842E-9035-5F35-4278-437836F30E3A}"/>
              </a:ext>
            </a:extLst>
          </p:cNvPr>
          <p:cNvPicPr>
            <a:picLocks noChangeAspect="1"/>
          </p:cNvPicPr>
          <p:nvPr/>
        </p:nvPicPr>
        <p:blipFill>
          <a:blip r:embed="rId2"/>
          <a:stretch>
            <a:fillRect/>
          </a:stretch>
        </p:blipFill>
        <p:spPr>
          <a:xfrm>
            <a:off x="401065" y="2460960"/>
            <a:ext cx="4391624" cy="3136409"/>
          </a:xfrm>
          <a:prstGeom prst="rect">
            <a:avLst/>
          </a:prstGeom>
          <a:ln>
            <a:noFill/>
          </a:ln>
          <a:effectLst>
            <a:outerShdw blurRad="190500" algn="tl" rotWithShape="0">
              <a:srgbClr val="000000">
                <a:alpha val="70000"/>
              </a:srgbClr>
            </a:outerShdw>
          </a:effectLst>
        </p:spPr>
      </p:pic>
      <p:graphicFrame>
        <p:nvGraphicFramePr>
          <p:cNvPr id="9" name="Table 9">
            <a:extLst>
              <a:ext uri="{FF2B5EF4-FFF2-40B4-BE49-F238E27FC236}">
                <a16:creationId xmlns:a16="http://schemas.microsoft.com/office/drawing/2014/main" xmlns="" id="{448D7C6B-4910-0A70-AF6B-17F46945D4E6}"/>
              </a:ext>
            </a:extLst>
          </p:cNvPr>
          <p:cNvGraphicFramePr>
            <a:graphicFrameLocks noGrp="1"/>
          </p:cNvGraphicFramePr>
          <p:nvPr>
            <p:extLst>
              <p:ext uri="{D42A27DB-BD31-4B8C-83A1-F6EECF244321}">
                <p14:modId xmlns:p14="http://schemas.microsoft.com/office/powerpoint/2010/main" val="3222063998"/>
              </p:ext>
            </p:extLst>
          </p:nvPr>
        </p:nvGraphicFramePr>
        <p:xfrm>
          <a:off x="5488017" y="740461"/>
          <a:ext cx="6302918" cy="5620780"/>
        </p:xfrm>
        <a:graphic>
          <a:graphicData uri="http://schemas.openxmlformats.org/drawingml/2006/table">
            <a:tbl>
              <a:tblPr firstRow="1" bandRow="1">
                <a:tableStyleId>{5C22544A-7EE6-4342-B048-85BDC9FD1C3A}</a:tableStyleId>
              </a:tblPr>
              <a:tblGrid>
                <a:gridCol w="2383872">
                  <a:extLst>
                    <a:ext uri="{9D8B030D-6E8A-4147-A177-3AD203B41FA5}">
                      <a16:colId xmlns:a16="http://schemas.microsoft.com/office/drawing/2014/main" xmlns="" val="540878708"/>
                    </a:ext>
                  </a:extLst>
                </a:gridCol>
                <a:gridCol w="3919046">
                  <a:extLst>
                    <a:ext uri="{9D8B030D-6E8A-4147-A177-3AD203B41FA5}">
                      <a16:colId xmlns:a16="http://schemas.microsoft.com/office/drawing/2014/main" xmlns="" val="2439776365"/>
                    </a:ext>
                  </a:extLst>
                </a:gridCol>
              </a:tblGrid>
              <a:tr h="510980">
                <a:tc>
                  <a:txBody>
                    <a:bodyPr/>
                    <a:lstStyle/>
                    <a:p>
                      <a:pPr algn="ctr"/>
                      <a:r>
                        <a:rPr lang="en-US" sz="1600" b="0" dirty="0"/>
                        <a:t>PRODUCT CODE</a:t>
                      </a:r>
                      <a:endParaRPr lang="en-IN" sz="1600" b="0" dirty="0"/>
                    </a:p>
                  </a:txBody>
                  <a:tcPr/>
                </a:tc>
                <a:tc>
                  <a:txBody>
                    <a:bodyPr/>
                    <a:lstStyle/>
                    <a:p>
                      <a:pPr algn="ctr"/>
                      <a:r>
                        <a:rPr lang="en-US" sz="1600" b="0" dirty="0"/>
                        <a:t>REASON FOR NEGATIVE REVIEWS</a:t>
                      </a:r>
                      <a:endParaRPr lang="en-IN" sz="1600" b="0" dirty="0"/>
                    </a:p>
                  </a:txBody>
                  <a:tcPr/>
                </a:tc>
                <a:extLst>
                  <a:ext uri="{0D108BD9-81ED-4DB2-BD59-A6C34878D82A}">
                    <a16:rowId xmlns:a16="http://schemas.microsoft.com/office/drawing/2014/main" xmlns="" val="1058944300"/>
                  </a:ext>
                </a:extLst>
              </a:tr>
              <a:tr h="510980">
                <a:tc>
                  <a:txBody>
                    <a:bodyPr/>
                    <a:lstStyle/>
                    <a:p>
                      <a:pPr algn="ctr"/>
                      <a:r>
                        <a:rPr lang="en-IN" sz="1600" b="0" i="0" kern="1200" dirty="0">
                          <a:solidFill>
                            <a:schemeClr val="dk1"/>
                          </a:solidFill>
                          <a:effectLst/>
                          <a:latin typeface="+mn-lt"/>
                          <a:ea typeface="+mn-ea"/>
                          <a:cs typeface="+mn-cs"/>
                        </a:rPr>
                        <a:t>B00004T9UF</a:t>
                      </a:r>
                      <a:endParaRPr lang="en-IN" sz="1600" b="0" dirty="0"/>
                    </a:p>
                  </a:txBody>
                  <a:tcPr/>
                </a:tc>
                <a:tc>
                  <a:txBody>
                    <a:bodyPr/>
                    <a:lstStyle/>
                    <a:p>
                      <a:pPr algn="ctr" fontAlgn="ctr"/>
                      <a:r>
                        <a:rPr lang="en-US" sz="1600" b="0" dirty="0">
                          <a:effectLst/>
                        </a:rPr>
                        <a:t>eminem rap not good track</a:t>
                      </a:r>
                    </a:p>
                  </a:txBody>
                  <a:tcPr anchor="ctr"/>
                </a:tc>
                <a:extLst>
                  <a:ext uri="{0D108BD9-81ED-4DB2-BD59-A6C34878D82A}">
                    <a16:rowId xmlns:a16="http://schemas.microsoft.com/office/drawing/2014/main" xmlns="" val="1639329009"/>
                  </a:ext>
                </a:extLst>
              </a:tr>
              <a:tr h="510980">
                <a:tc>
                  <a:txBody>
                    <a:bodyPr/>
                    <a:lstStyle/>
                    <a:p>
                      <a:pPr algn="ctr"/>
                      <a:r>
                        <a:rPr lang="en-IN" sz="1600" b="0" i="0" kern="1200" dirty="0">
                          <a:solidFill>
                            <a:schemeClr val="dk1"/>
                          </a:solidFill>
                          <a:effectLst/>
                          <a:latin typeface="+mn-lt"/>
                          <a:ea typeface="+mn-ea"/>
                          <a:cs typeface="+mn-cs"/>
                        </a:rPr>
                        <a:t>B00004XOWM</a:t>
                      </a:r>
                      <a:endParaRPr lang="en-IN" sz="1600" b="0" dirty="0"/>
                    </a:p>
                  </a:txBody>
                  <a:tcPr/>
                </a:tc>
                <a:tc>
                  <a:txBody>
                    <a:bodyPr/>
                    <a:lstStyle/>
                    <a:p>
                      <a:pPr algn="ctr" fontAlgn="ctr"/>
                      <a:r>
                        <a:rPr lang="en-US" sz="1600" b="0" dirty="0">
                          <a:effectLst/>
                        </a:rPr>
                        <a:t>durust band limp bizkit band not good lyric</a:t>
                      </a:r>
                    </a:p>
                  </a:txBody>
                  <a:tcPr anchor="ctr"/>
                </a:tc>
                <a:extLst>
                  <a:ext uri="{0D108BD9-81ED-4DB2-BD59-A6C34878D82A}">
                    <a16:rowId xmlns:a16="http://schemas.microsoft.com/office/drawing/2014/main" xmlns="" val="1270097455"/>
                  </a:ext>
                </a:extLst>
              </a:tr>
              <a:tr h="510980">
                <a:tc>
                  <a:txBody>
                    <a:bodyPr/>
                    <a:lstStyle/>
                    <a:p>
                      <a:pPr algn="ctr"/>
                      <a:r>
                        <a:rPr lang="en-IN" sz="1600" b="0" i="0" kern="1200" dirty="0">
                          <a:solidFill>
                            <a:schemeClr val="dk1"/>
                          </a:solidFill>
                          <a:effectLst/>
                          <a:latin typeface="+mn-lt"/>
                          <a:ea typeface="+mn-ea"/>
                          <a:cs typeface="+mn-cs"/>
                        </a:rPr>
                        <a:t>B00006690F</a:t>
                      </a:r>
                      <a:endParaRPr lang="en-IN" sz="1600" b="0" dirty="0"/>
                    </a:p>
                  </a:txBody>
                  <a:tcPr/>
                </a:tc>
                <a:tc>
                  <a:txBody>
                    <a:bodyPr/>
                    <a:lstStyle/>
                    <a:p>
                      <a:pPr algn="ctr" fontAlgn="ctr"/>
                      <a:r>
                        <a:rPr lang="en-US" sz="1600" b="0" dirty="0">
                          <a:effectLst/>
                        </a:rPr>
                        <a:t>eminem rap track not good lyric</a:t>
                      </a:r>
                    </a:p>
                  </a:txBody>
                  <a:tcPr anchor="ctr"/>
                </a:tc>
                <a:extLst>
                  <a:ext uri="{0D108BD9-81ED-4DB2-BD59-A6C34878D82A}">
                    <a16:rowId xmlns:a16="http://schemas.microsoft.com/office/drawing/2014/main" xmlns="" val="2139681110"/>
                  </a:ext>
                </a:extLst>
              </a:tr>
              <a:tr h="510980">
                <a:tc>
                  <a:txBody>
                    <a:bodyPr/>
                    <a:lstStyle/>
                    <a:p>
                      <a:pPr algn="ctr"/>
                      <a:r>
                        <a:rPr lang="en-IN" sz="1600" b="0" i="0" kern="1200" dirty="0">
                          <a:solidFill>
                            <a:schemeClr val="dk1"/>
                          </a:solidFill>
                          <a:effectLst/>
                          <a:latin typeface="+mn-lt"/>
                          <a:ea typeface="+mn-ea"/>
                          <a:cs typeface="+mn-cs"/>
                        </a:rPr>
                        <a:t>B00006ZCFJ</a:t>
                      </a:r>
                      <a:endParaRPr lang="en-IN" sz="1600" b="0" dirty="0"/>
                    </a:p>
                  </a:txBody>
                  <a:tcPr/>
                </a:tc>
                <a:tc>
                  <a:txBody>
                    <a:bodyPr/>
                    <a:lstStyle/>
                    <a:p>
                      <a:pPr algn="ctr" fontAlgn="ctr"/>
                      <a:r>
                        <a:rPr lang="en-US" sz="1600" b="0" dirty="0">
                          <a:effectLst/>
                        </a:rPr>
                        <a:t>ja rule bad rap pop track</a:t>
                      </a:r>
                    </a:p>
                  </a:txBody>
                  <a:tcPr anchor="ctr"/>
                </a:tc>
                <a:extLst>
                  <a:ext uri="{0D108BD9-81ED-4DB2-BD59-A6C34878D82A}">
                    <a16:rowId xmlns:a16="http://schemas.microsoft.com/office/drawing/2014/main" xmlns="" val="601019265"/>
                  </a:ext>
                </a:extLst>
              </a:tr>
              <a:tr h="510980">
                <a:tc>
                  <a:txBody>
                    <a:bodyPr/>
                    <a:lstStyle/>
                    <a:p>
                      <a:pPr algn="ctr"/>
                      <a:r>
                        <a:rPr lang="en-IN" sz="1600" b="0" i="0" kern="1200" dirty="0">
                          <a:solidFill>
                            <a:schemeClr val="dk1"/>
                          </a:solidFill>
                          <a:effectLst/>
                          <a:latin typeface="+mn-lt"/>
                          <a:ea typeface="+mn-ea"/>
                          <a:cs typeface="+mn-cs"/>
                        </a:rPr>
                        <a:t>B000084T18</a:t>
                      </a:r>
                      <a:endParaRPr lang="en-IN" sz="1600" b="0" dirty="0"/>
                    </a:p>
                  </a:txBody>
                  <a:tcPr/>
                </a:tc>
                <a:tc>
                  <a:txBody>
                    <a:bodyPr/>
                    <a:lstStyle/>
                    <a:p>
                      <a:pPr algn="ctr" fontAlgn="ctr"/>
                      <a:r>
                        <a:rPr lang="en-US" sz="1600" b="0" dirty="0">
                          <a:effectLst/>
                        </a:rPr>
                        <a:t>cent rap not good beat</a:t>
                      </a:r>
                    </a:p>
                  </a:txBody>
                  <a:tcPr anchor="ctr"/>
                </a:tc>
                <a:extLst>
                  <a:ext uri="{0D108BD9-81ED-4DB2-BD59-A6C34878D82A}">
                    <a16:rowId xmlns:a16="http://schemas.microsoft.com/office/drawing/2014/main" xmlns="" val="3033135978"/>
                  </a:ext>
                </a:extLst>
              </a:tr>
              <a:tr h="510980">
                <a:tc>
                  <a:txBody>
                    <a:bodyPr/>
                    <a:lstStyle/>
                    <a:p>
                      <a:pPr algn="ctr"/>
                      <a:r>
                        <a:rPr lang="en-IN" sz="1600" b="0" i="0" kern="1200" dirty="0">
                          <a:solidFill>
                            <a:schemeClr val="dk1"/>
                          </a:solidFill>
                          <a:effectLst/>
                          <a:latin typeface="+mn-lt"/>
                          <a:ea typeface="+mn-ea"/>
                          <a:cs typeface="+mn-cs"/>
                        </a:rPr>
                        <a:t>B0000TAZS8</a:t>
                      </a:r>
                      <a:endParaRPr lang="en-IN" sz="1600" b="0" dirty="0"/>
                    </a:p>
                  </a:txBody>
                  <a:tcPr/>
                </a:tc>
                <a:tc>
                  <a:txBody>
                    <a:bodyPr/>
                    <a:lstStyle/>
                    <a:p>
                      <a:pPr algn="ctr" fontAlgn="ctr"/>
                      <a:r>
                        <a:rPr lang="en-US" sz="1600" b="0" dirty="0">
                          <a:effectLst/>
                        </a:rPr>
                        <a:t>gunit llyod cent track beat not good</a:t>
                      </a:r>
                    </a:p>
                  </a:txBody>
                  <a:tcPr anchor="ctr"/>
                </a:tc>
                <a:extLst>
                  <a:ext uri="{0D108BD9-81ED-4DB2-BD59-A6C34878D82A}">
                    <a16:rowId xmlns:a16="http://schemas.microsoft.com/office/drawing/2014/main" xmlns="" val="394004047"/>
                  </a:ext>
                </a:extLst>
              </a:tr>
              <a:tr h="510980">
                <a:tc>
                  <a:txBody>
                    <a:bodyPr/>
                    <a:lstStyle/>
                    <a:p>
                      <a:pPr algn="ctr"/>
                      <a:r>
                        <a:rPr lang="en-IN" sz="1600" b="0" i="0" kern="1200" dirty="0">
                          <a:solidFill>
                            <a:schemeClr val="dk1"/>
                          </a:solidFill>
                          <a:effectLst/>
                          <a:latin typeface="+mn-lt"/>
                          <a:ea typeface="+mn-ea"/>
                          <a:cs typeface="+mn-cs"/>
                        </a:rPr>
                        <a:t>B00065XJ52</a:t>
                      </a:r>
                      <a:endParaRPr lang="en-IN" sz="1600" b="0" dirty="0"/>
                    </a:p>
                  </a:txBody>
                  <a:tcPr/>
                </a:tc>
                <a:tc>
                  <a:txBody>
                    <a:bodyPr/>
                    <a:lstStyle/>
                    <a:p>
                      <a:pPr algn="ctr" fontAlgn="ctr"/>
                      <a:r>
                        <a:rPr lang="en-IN" sz="1600" dirty="0">
                          <a:effectLst/>
                        </a:rPr>
                        <a:t>not like eminem</a:t>
                      </a:r>
                    </a:p>
                  </a:txBody>
                  <a:tcPr anchor="ctr"/>
                </a:tc>
                <a:extLst>
                  <a:ext uri="{0D108BD9-81ED-4DB2-BD59-A6C34878D82A}">
                    <a16:rowId xmlns:a16="http://schemas.microsoft.com/office/drawing/2014/main" xmlns="" val="166394144"/>
                  </a:ext>
                </a:extLst>
              </a:tr>
              <a:tr h="510980">
                <a:tc>
                  <a:txBody>
                    <a:bodyPr/>
                    <a:lstStyle/>
                    <a:p>
                      <a:pPr algn="ctr"/>
                      <a:r>
                        <a:rPr lang="en-IN" sz="1600" b="0" i="0" kern="1200" dirty="0">
                          <a:solidFill>
                            <a:schemeClr val="dk1"/>
                          </a:solidFill>
                          <a:effectLst/>
                          <a:latin typeface="+mn-lt"/>
                          <a:ea typeface="+mn-ea"/>
                          <a:cs typeface="+mn-cs"/>
                        </a:rPr>
                        <a:t>B0006ZQ9BS</a:t>
                      </a:r>
                      <a:endParaRPr lang="en-IN" sz="1600" b="0" dirty="0"/>
                    </a:p>
                  </a:txBody>
                  <a:tcPr/>
                </a:tc>
                <a:tc>
                  <a:txBody>
                    <a:bodyPr/>
                    <a:lstStyle/>
                    <a:p>
                      <a:pPr algn="ctr" fontAlgn="ctr"/>
                      <a:r>
                        <a:rPr lang="en-IN" sz="1600" dirty="0">
                          <a:effectLst/>
                        </a:rPr>
                        <a:t>game not like rap</a:t>
                      </a:r>
                    </a:p>
                  </a:txBody>
                  <a:tcPr anchor="ctr"/>
                </a:tc>
                <a:extLst>
                  <a:ext uri="{0D108BD9-81ED-4DB2-BD59-A6C34878D82A}">
                    <a16:rowId xmlns:a16="http://schemas.microsoft.com/office/drawing/2014/main" xmlns="" val="655678690"/>
                  </a:ext>
                </a:extLst>
              </a:tr>
              <a:tr h="510980">
                <a:tc>
                  <a:txBody>
                    <a:bodyPr/>
                    <a:lstStyle/>
                    <a:p>
                      <a:pPr algn="ctr"/>
                      <a:r>
                        <a:rPr lang="en-IN" sz="1600" b="0" i="0" kern="1200" dirty="0">
                          <a:solidFill>
                            <a:schemeClr val="dk1"/>
                          </a:solidFill>
                          <a:effectLst/>
                          <a:latin typeface="+mn-lt"/>
                          <a:ea typeface="+mn-ea"/>
                          <a:cs typeface="+mn-cs"/>
                        </a:rPr>
                        <a:t>B0007NFL18</a:t>
                      </a:r>
                      <a:endParaRPr lang="en-IN" sz="1600" b="0" dirty="0"/>
                    </a:p>
                  </a:txBody>
                  <a:tcPr/>
                </a:tc>
                <a:tc>
                  <a:txBody>
                    <a:bodyPr/>
                    <a:lstStyle/>
                    <a:p>
                      <a:pPr algn="ctr" fontAlgn="ctr"/>
                      <a:r>
                        <a:rPr lang="en-US" sz="1600" dirty="0">
                          <a:effectLst/>
                        </a:rPr>
                        <a:t>song beat not like cent track</a:t>
                      </a:r>
                    </a:p>
                  </a:txBody>
                  <a:tcPr anchor="ctr"/>
                </a:tc>
                <a:extLst>
                  <a:ext uri="{0D108BD9-81ED-4DB2-BD59-A6C34878D82A}">
                    <a16:rowId xmlns:a16="http://schemas.microsoft.com/office/drawing/2014/main" xmlns="" val="3693643416"/>
                  </a:ext>
                </a:extLst>
              </a:tr>
              <a:tr h="510980">
                <a:tc>
                  <a:txBody>
                    <a:bodyPr/>
                    <a:lstStyle/>
                    <a:p>
                      <a:pPr algn="ctr"/>
                      <a:r>
                        <a:rPr lang="en-IN" sz="1600" b="0" i="0" kern="1200" dirty="0">
                          <a:solidFill>
                            <a:schemeClr val="dk1"/>
                          </a:solidFill>
                          <a:effectLst/>
                          <a:latin typeface="+mn-lt"/>
                          <a:ea typeface="+mn-ea"/>
                          <a:cs typeface="+mn-cs"/>
                        </a:rPr>
                        <a:t>B0009SCVTG</a:t>
                      </a:r>
                      <a:endParaRPr lang="en-IN" sz="1600" b="0" dirty="0"/>
                    </a:p>
                  </a:txBody>
                  <a:tcPr/>
                </a:tc>
                <a:tc>
                  <a:txBody>
                    <a:bodyPr/>
                    <a:lstStyle/>
                    <a:p>
                      <a:pPr algn="ctr" fontAlgn="ctr"/>
                      <a:r>
                        <a:rPr lang="en-US" sz="1600" dirty="0">
                          <a:effectLst/>
                        </a:rPr>
                        <a:t>gunit tony yayo not good</a:t>
                      </a:r>
                    </a:p>
                  </a:txBody>
                  <a:tcPr anchor="ctr"/>
                </a:tc>
                <a:extLst>
                  <a:ext uri="{0D108BD9-81ED-4DB2-BD59-A6C34878D82A}">
                    <a16:rowId xmlns:a16="http://schemas.microsoft.com/office/drawing/2014/main" xmlns="" val="3337676738"/>
                  </a:ext>
                </a:extLst>
              </a:tr>
            </a:tbl>
          </a:graphicData>
        </a:graphic>
      </p:graphicFrame>
      <p:sp>
        <p:nvSpPr>
          <p:cNvPr id="6" name="Rectangle: Rounded Corners 5">
            <a:extLst>
              <a:ext uri="{FF2B5EF4-FFF2-40B4-BE49-F238E27FC236}">
                <a16:creationId xmlns:a16="http://schemas.microsoft.com/office/drawing/2014/main" xmlns="" id="{D4155904-158F-F495-2883-BE2A34425EB0}"/>
              </a:ext>
            </a:extLst>
          </p:cNvPr>
          <p:cNvSpPr/>
          <p:nvPr/>
        </p:nvSpPr>
        <p:spPr>
          <a:xfrm>
            <a:off x="401065" y="395870"/>
            <a:ext cx="2470159" cy="6891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effectLst>
                  <a:outerShdw blurRad="38100" dist="38100" dir="2700000" algn="tl">
                    <a:srgbClr val="000000">
                      <a:alpha val="43137"/>
                    </a:srgbClr>
                  </a:outerShdw>
                </a:effectLst>
                <a:latin typeface="Muli"/>
              </a:rPr>
              <a:t>DIGITAL MUSIC</a:t>
            </a:r>
            <a:endParaRPr lang="en-IN" b="1" dirty="0">
              <a:solidFill>
                <a:schemeClr val="bg1"/>
              </a:solidFill>
              <a:effectLst>
                <a:outerShdw blurRad="38100" dist="38100" dir="2700000" algn="tl">
                  <a:srgbClr val="000000">
                    <a:alpha val="43137"/>
                  </a:srgbClr>
                </a:outerShdw>
              </a:effectLst>
              <a:latin typeface="Muli"/>
            </a:endParaRPr>
          </a:p>
        </p:txBody>
      </p:sp>
      <p:sp>
        <p:nvSpPr>
          <p:cNvPr id="8" name="TextBox 7">
            <a:extLst>
              <a:ext uri="{FF2B5EF4-FFF2-40B4-BE49-F238E27FC236}">
                <a16:creationId xmlns:a16="http://schemas.microsoft.com/office/drawing/2014/main" xmlns="" id="{F16DC303-975B-2158-9EDD-2C1B7DF303BE}"/>
              </a:ext>
            </a:extLst>
          </p:cNvPr>
          <p:cNvSpPr txBox="1"/>
          <p:nvPr/>
        </p:nvSpPr>
        <p:spPr>
          <a:xfrm>
            <a:off x="363255" y="1260631"/>
            <a:ext cx="4797776" cy="1200329"/>
          </a:xfrm>
          <a:prstGeom prst="rect">
            <a:avLst/>
          </a:prstGeom>
          <a:noFill/>
        </p:spPr>
        <p:txBody>
          <a:bodyPr wrap="square" rtlCol="0">
            <a:spAutoFit/>
          </a:bodyPr>
          <a:lstStyle/>
          <a:p>
            <a:r>
              <a:rPr lang="en-US" b="1" dirty="0">
                <a:solidFill>
                  <a:schemeClr val="bg1"/>
                </a:solidFill>
                <a:latin typeface="Muli"/>
              </a:rPr>
              <a:t>Here are few examples of top negative rated products, by the help of word cloud for each record, we tried to find out the reason for a product being negative.</a:t>
            </a:r>
            <a:endParaRPr lang="en-IN" b="1" dirty="0">
              <a:solidFill>
                <a:schemeClr val="bg1"/>
              </a:solidFill>
              <a:latin typeface="Muli"/>
            </a:endParaRPr>
          </a:p>
        </p:txBody>
      </p:sp>
    </p:spTree>
    <p:extLst>
      <p:ext uri="{BB962C8B-B14F-4D97-AF65-F5344CB8AC3E}">
        <p14:creationId xmlns:p14="http://schemas.microsoft.com/office/powerpoint/2010/main" val="8152679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FEC4CB58-F9FA-E376-0685-98E66C18B788}"/>
              </a:ext>
            </a:extLst>
          </p:cNvPr>
          <p:cNvSpPr txBox="1"/>
          <p:nvPr/>
        </p:nvSpPr>
        <p:spPr>
          <a:xfrm>
            <a:off x="285926" y="5768052"/>
            <a:ext cx="4599525" cy="830997"/>
          </a:xfrm>
          <a:prstGeom prst="rect">
            <a:avLst/>
          </a:prstGeom>
          <a:noFill/>
        </p:spPr>
        <p:txBody>
          <a:bodyPr wrap="square" rtlCol="0">
            <a:spAutoFit/>
          </a:bodyPr>
          <a:lstStyle/>
          <a:p>
            <a:r>
              <a:rPr lang="en-US" sz="1600" dirty="0">
                <a:solidFill>
                  <a:schemeClr val="bg1"/>
                </a:solidFill>
                <a:latin typeface="Muli"/>
              </a:rPr>
              <a:t>The word clouds show why the reviews have been selected as negative. </a:t>
            </a:r>
            <a:r>
              <a:rPr lang="en-US" sz="1600" dirty="0" err="1">
                <a:solidFill>
                  <a:schemeClr val="bg1"/>
                </a:solidFill>
                <a:latin typeface="Muli"/>
              </a:rPr>
              <a:t>Eg</a:t>
            </a:r>
            <a:r>
              <a:rPr lang="en-US" sz="1600" dirty="0">
                <a:solidFill>
                  <a:schemeClr val="bg1"/>
                </a:solidFill>
                <a:latin typeface="Muli"/>
              </a:rPr>
              <a:t> the biggest word in word cloud is ‘not’, which is a negative word.</a:t>
            </a:r>
            <a:endParaRPr lang="en-IN" sz="1600" dirty="0">
              <a:solidFill>
                <a:schemeClr val="bg1"/>
              </a:solidFill>
              <a:latin typeface="Muli"/>
            </a:endParaRPr>
          </a:p>
        </p:txBody>
      </p:sp>
      <p:pic>
        <p:nvPicPr>
          <p:cNvPr id="7" name="Picture 6">
            <a:extLst>
              <a:ext uri="{FF2B5EF4-FFF2-40B4-BE49-F238E27FC236}">
                <a16:creationId xmlns:a16="http://schemas.microsoft.com/office/drawing/2014/main" xmlns="" id="{86B00310-6D20-6D28-ADB4-E2D9AD36D1CC}"/>
              </a:ext>
            </a:extLst>
          </p:cNvPr>
          <p:cNvPicPr>
            <a:picLocks noChangeAspect="1"/>
          </p:cNvPicPr>
          <p:nvPr/>
        </p:nvPicPr>
        <p:blipFill>
          <a:blip r:embed="rId2"/>
          <a:stretch>
            <a:fillRect/>
          </a:stretch>
        </p:blipFill>
        <p:spPr>
          <a:xfrm>
            <a:off x="285926" y="2609640"/>
            <a:ext cx="4532811" cy="3011790"/>
          </a:xfrm>
          <a:prstGeom prst="rect">
            <a:avLst/>
          </a:prstGeom>
          <a:ln>
            <a:noFill/>
          </a:ln>
          <a:effectLst>
            <a:outerShdw blurRad="292100" dist="139700" dir="2700000" algn="tl" rotWithShape="0">
              <a:srgbClr val="333333">
                <a:alpha val="65000"/>
              </a:srgbClr>
            </a:outerShdw>
          </a:effectLst>
        </p:spPr>
      </p:pic>
      <p:graphicFrame>
        <p:nvGraphicFramePr>
          <p:cNvPr id="14" name="Table 14">
            <a:extLst>
              <a:ext uri="{FF2B5EF4-FFF2-40B4-BE49-F238E27FC236}">
                <a16:creationId xmlns:a16="http://schemas.microsoft.com/office/drawing/2014/main" xmlns="" id="{CE537C21-32DD-0FA5-DD83-82C299030097}"/>
              </a:ext>
            </a:extLst>
          </p:cNvPr>
          <p:cNvGraphicFramePr>
            <a:graphicFrameLocks noGrp="1"/>
          </p:cNvGraphicFramePr>
          <p:nvPr>
            <p:extLst>
              <p:ext uri="{D42A27DB-BD31-4B8C-83A1-F6EECF244321}">
                <p14:modId xmlns:p14="http://schemas.microsoft.com/office/powerpoint/2010/main" val="434359275"/>
              </p:ext>
            </p:extLst>
          </p:nvPr>
        </p:nvGraphicFramePr>
        <p:xfrm>
          <a:off x="5891348" y="578271"/>
          <a:ext cx="5473336" cy="5738340"/>
        </p:xfrm>
        <a:graphic>
          <a:graphicData uri="http://schemas.openxmlformats.org/drawingml/2006/table">
            <a:tbl>
              <a:tblPr firstRow="1" bandRow="1">
                <a:tableStyleId>{5C22544A-7EE6-4342-B048-85BDC9FD1C3A}</a:tableStyleId>
              </a:tblPr>
              <a:tblGrid>
                <a:gridCol w="2736668">
                  <a:extLst>
                    <a:ext uri="{9D8B030D-6E8A-4147-A177-3AD203B41FA5}">
                      <a16:colId xmlns:a16="http://schemas.microsoft.com/office/drawing/2014/main" xmlns="" val="3787516894"/>
                    </a:ext>
                  </a:extLst>
                </a:gridCol>
                <a:gridCol w="2736668">
                  <a:extLst>
                    <a:ext uri="{9D8B030D-6E8A-4147-A177-3AD203B41FA5}">
                      <a16:colId xmlns:a16="http://schemas.microsoft.com/office/drawing/2014/main" xmlns="" val="1497786307"/>
                    </a:ext>
                  </a:extLst>
                </a:gridCol>
              </a:tblGrid>
              <a:tr h="848994">
                <a:tc>
                  <a:txBody>
                    <a:bodyPr/>
                    <a:lstStyle/>
                    <a:p>
                      <a:pPr algn="ctr"/>
                      <a:r>
                        <a:rPr lang="en-US" sz="1600" b="0" dirty="0"/>
                        <a:t>PRODUCT CODE</a:t>
                      </a:r>
                      <a:endParaRPr lang="en-IN" sz="1600" b="0" dirty="0"/>
                    </a:p>
                  </a:txBody>
                  <a:tcPr/>
                </a:tc>
                <a:tc>
                  <a:txBody>
                    <a:bodyPr/>
                    <a:lstStyle/>
                    <a:p>
                      <a:pPr algn="ctr"/>
                      <a:r>
                        <a:rPr lang="en-US" sz="1600" b="0" dirty="0"/>
                        <a:t>REASON FOR NEGATIVE REVIEWS</a:t>
                      </a:r>
                      <a:endParaRPr lang="en-IN" sz="1600" b="0" dirty="0"/>
                    </a:p>
                  </a:txBody>
                  <a:tcPr/>
                </a:tc>
                <a:extLst>
                  <a:ext uri="{0D108BD9-81ED-4DB2-BD59-A6C34878D82A}">
                    <a16:rowId xmlns:a16="http://schemas.microsoft.com/office/drawing/2014/main" xmlns="" val="2328701468"/>
                  </a:ext>
                </a:extLst>
              </a:tr>
              <a:tr h="491523">
                <a:tc>
                  <a:txBody>
                    <a:bodyPr/>
                    <a:lstStyle/>
                    <a:p>
                      <a:pPr algn="ctr"/>
                      <a:r>
                        <a:rPr lang="en-IN" sz="1600" b="0" i="0" kern="1200" dirty="0">
                          <a:solidFill>
                            <a:schemeClr val="dk1"/>
                          </a:solidFill>
                          <a:effectLst/>
                          <a:latin typeface="+mn-lt"/>
                          <a:ea typeface="+mn-ea"/>
                          <a:cs typeface="+mn-cs"/>
                        </a:rPr>
                        <a:t>B0002CZW0Y</a:t>
                      </a:r>
                      <a:endParaRPr lang="en-IN" sz="1600" b="0" dirty="0"/>
                    </a:p>
                  </a:txBody>
                  <a:tcPr/>
                </a:tc>
                <a:tc>
                  <a:txBody>
                    <a:bodyPr/>
                    <a:lstStyle/>
                    <a:p>
                      <a:pPr algn="ctr" fontAlgn="ctr"/>
                      <a:r>
                        <a:rPr lang="en-IN" sz="1600" b="0" dirty="0">
                          <a:effectLst/>
                        </a:rPr>
                        <a:t>mic filter not work</a:t>
                      </a:r>
                    </a:p>
                  </a:txBody>
                  <a:tcPr anchor="ctr"/>
                </a:tc>
                <a:extLst>
                  <a:ext uri="{0D108BD9-81ED-4DB2-BD59-A6C34878D82A}">
                    <a16:rowId xmlns:a16="http://schemas.microsoft.com/office/drawing/2014/main" xmlns="" val="1154477497"/>
                  </a:ext>
                </a:extLst>
              </a:tr>
              <a:tr h="491523">
                <a:tc>
                  <a:txBody>
                    <a:bodyPr/>
                    <a:lstStyle/>
                    <a:p>
                      <a:pPr algn="ctr"/>
                      <a:r>
                        <a:rPr lang="en-IN" sz="1600" b="0" i="0" kern="1200" dirty="0">
                          <a:solidFill>
                            <a:schemeClr val="dk1"/>
                          </a:solidFill>
                          <a:effectLst/>
                          <a:latin typeface="+mn-lt"/>
                          <a:ea typeface="+mn-ea"/>
                          <a:cs typeface="+mn-cs"/>
                        </a:rPr>
                        <a:t>B0002D0CEO</a:t>
                      </a:r>
                      <a:endParaRPr lang="en-IN" sz="1600" b="0" dirty="0"/>
                    </a:p>
                  </a:txBody>
                  <a:tcPr/>
                </a:tc>
                <a:tc>
                  <a:txBody>
                    <a:bodyPr/>
                    <a:lstStyle/>
                    <a:p>
                      <a:pPr algn="ctr" fontAlgn="ctr"/>
                      <a:r>
                        <a:rPr lang="en-IN" sz="1600" b="0" dirty="0">
                          <a:effectLst/>
                        </a:rPr>
                        <a:t>tortex not good</a:t>
                      </a:r>
                    </a:p>
                  </a:txBody>
                  <a:tcPr anchor="ctr"/>
                </a:tc>
                <a:extLst>
                  <a:ext uri="{0D108BD9-81ED-4DB2-BD59-A6C34878D82A}">
                    <a16:rowId xmlns:a16="http://schemas.microsoft.com/office/drawing/2014/main" xmlns="" val="2655442043"/>
                  </a:ext>
                </a:extLst>
              </a:tr>
              <a:tr h="491523">
                <a:tc>
                  <a:txBody>
                    <a:bodyPr/>
                    <a:lstStyle/>
                    <a:p>
                      <a:pPr algn="ctr"/>
                      <a:r>
                        <a:rPr lang="en-IN" sz="1600" b="0" i="0" kern="1200" dirty="0">
                          <a:solidFill>
                            <a:schemeClr val="dk1"/>
                          </a:solidFill>
                          <a:effectLst/>
                          <a:latin typeface="+mn-lt"/>
                          <a:ea typeface="+mn-ea"/>
                          <a:cs typeface="+mn-cs"/>
                        </a:rPr>
                        <a:t>B0002D0CQC</a:t>
                      </a:r>
                      <a:endParaRPr lang="en-IN" sz="1600" b="0" dirty="0"/>
                    </a:p>
                  </a:txBody>
                  <a:tcPr/>
                </a:tc>
                <a:tc>
                  <a:txBody>
                    <a:bodyPr/>
                    <a:lstStyle/>
                    <a:p>
                      <a:pPr algn="ctr" fontAlgn="ctr"/>
                      <a:r>
                        <a:rPr lang="en-IN" sz="1600" b="0" dirty="0">
                          <a:effectLst/>
                        </a:rPr>
                        <a:t>guitar string oil fret</a:t>
                      </a:r>
                    </a:p>
                  </a:txBody>
                  <a:tcPr anchor="ctr"/>
                </a:tc>
                <a:extLst>
                  <a:ext uri="{0D108BD9-81ED-4DB2-BD59-A6C34878D82A}">
                    <a16:rowId xmlns:a16="http://schemas.microsoft.com/office/drawing/2014/main" xmlns="" val="715041894"/>
                  </a:ext>
                </a:extLst>
              </a:tr>
              <a:tr h="465639">
                <a:tc>
                  <a:txBody>
                    <a:bodyPr/>
                    <a:lstStyle/>
                    <a:p>
                      <a:pPr algn="ctr"/>
                      <a:r>
                        <a:rPr lang="en-IN" sz="1600" b="0" i="0" kern="1200" dirty="0">
                          <a:solidFill>
                            <a:schemeClr val="dk1"/>
                          </a:solidFill>
                          <a:effectLst/>
                          <a:latin typeface="+mn-lt"/>
                          <a:ea typeface="+mn-ea"/>
                          <a:cs typeface="+mn-cs"/>
                        </a:rPr>
                        <a:t>B0002E1G5C</a:t>
                      </a:r>
                      <a:endParaRPr lang="en-IN" sz="1600" b="0" dirty="0"/>
                    </a:p>
                  </a:txBody>
                  <a:tcPr/>
                </a:tc>
                <a:tc>
                  <a:txBody>
                    <a:bodyPr/>
                    <a:lstStyle/>
                    <a:p>
                      <a:pPr algn="ctr" fontAlgn="ctr"/>
                      <a:r>
                        <a:rPr lang="en-US" sz="1600" b="0" dirty="0">
                          <a:effectLst/>
                        </a:rPr>
                        <a:t>guitar winder string not work</a:t>
                      </a:r>
                    </a:p>
                  </a:txBody>
                  <a:tcPr anchor="ctr"/>
                </a:tc>
                <a:extLst>
                  <a:ext uri="{0D108BD9-81ED-4DB2-BD59-A6C34878D82A}">
                    <a16:rowId xmlns:a16="http://schemas.microsoft.com/office/drawing/2014/main" xmlns="" val="2135440387"/>
                  </a:ext>
                </a:extLst>
              </a:tr>
              <a:tr h="491523">
                <a:tc>
                  <a:txBody>
                    <a:bodyPr/>
                    <a:lstStyle/>
                    <a:p>
                      <a:pPr algn="ctr"/>
                      <a:r>
                        <a:rPr lang="en-IN" sz="1600" b="0" i="0" kern="1200" dirty="0">
                          <a:solidFill>
                            <a:schemeClr val="dk1"/>
                          </a:solidFill>
                          <a:effectLst/>
                          <a:latin typeface="+mn-lt"/>
                          <a:ea typeface="+mn-ea"/>
                          <a:cs typeface="+mn-cs"/>
                        </a:rPr>
                        <a:t>B0002GLDQM</a:t>
                      </a:r>
                      <a:endParaRPr lang="en-IN" sz="1600" b="0" dirty="0"/>
                    </a:p>
                  </a:txBody>
                  <a:tcPr/>
                </a:tc>
                <a:tc>
                  <a:txBody>
                    <a:bodyPr/>
                    <a:lstStyle/>
                    <a:p>
                      <a:pPr algn="ctr" fontAlgn="ctr"/>
                      <a:r>
                        <a:rPr lang="en-IN" sz="1600" b="0" dirty="0">
                          <a:effectLst/>
                        </a:rPr>
                        <a:t>guitar holder not work</a:t>
                      </a:r>
                    </a:p>
                  </a:txBody>
                  <a:tcPr anchor="ctr"/>
                </a:tc>
                <a:extLst>
                  <a:ext uri="{0D108BD9-81ED-4DB2-BD59-A6C34878D82A}">
                    <a16:rowId xmlns:a16="http://schemas.microsoft.com/office/drawing/2014/main" xmlns="" val="274896401"/>
                  </a:ext>
                </a:extLst>
              </a:tr>
              <a:tr h="491523">
                <a:tc>
                  <a:txBody>
                    <a:bodyPr/>
                    <a:lstStyle/>
                    <a:p>
                      <a:pPr algn="ctr" fontAlgn="ctr"/>
                      <a:r>
                        <a:rPr lang="en-IN" sz="1600" b="0" dirty="0">
                          <a:effectLst/>
                        </a:rPr>
                        <a:t>B0002GMGYA</a:t>
                      </a:r>
                    </a:p>
                  </a:txBody>
                  <a:tcPr anchor="ctr"/>
                </a:tc>
                <a:tc>
                  <a:txBody>
                    <a:bodyPr/>
                    <a:lstStyle/>
                    <a:p>
                      <a:pPr algn="ctr" fontAlgn="ctr"/>
                      <a:r>
                        <a:rPr lang="en-IN" sz="1600" b="0" dirty="0">
                          <a:effectLst/>
                        </a:rPr>
                        <a:t>cable quality not fit</a:t>
                      </a:r>
                    </a:p>
                  </a:txBody>
                  <a:tcPr anchor="ctr"/>
                </a:tc>
                <a:extLst>
                  <a:ext uri="{0D108BD9-81ED-4DB2-BD59-A6C34878D82A}">
                    <a16:rowId xmlns:a16="http://schemas.microsoft.com/office/drawing/2014/main" xmlns="" val="4083978024"/>
                  </a:ext>
                </a:extLst>
              </a:tr>
              <a:tr h="491523">
                <a:tc>
                  <a:txBody>
                    <a:bodyPr/>
                    <a:lstStyle/>
                    <a:p>
                      <a:pPr algn="ctr"/>
                      <a:r>
                        <a:rPr lang="en-IN" sz="1600" b="0" i="0" kern="1200" dirty="0">
                          <a:solidFill>
                            <a:schemeClr val="dk1"/>
                          </a:solidFill>
                          <a:effectLst/>
                          <a:latin typeface="+mn-lt"/>
                          <a:ea typeface="+mn-ea"/>
                          <a:cs typeface="+mn-cs"/>
                        </a:rPr>
                        <a:t>B0002IHFVM</a:t>
                      </a:r>
                      <a:endParaRPr lang="en-IN" sz="1600" b="0" dirty="0"/>
                    </a:p>
                  </a:txBody>
                  <a:tcPr/>
                </a:tc>
                <a:tc>
                  <a:txBody>
                    <a:bodyPr/>
                    <a:lstStyle/>
                    <a:p>
                      <a:pPr algn="ctr" fontAlgn="ctr"/>
                      <a:r>
                        <a:rPr lang="en-IN" sz="1600" b="0" dirty="0">
                          <a:effectLst/>
                        </a:rPr>
                        <a:t>guitar strap cheap</a:t>
                      </a:r>
                    </a:p>
                  </a:txBody>
                  <a:tcPr anchor="ctr"/>
                </a:tc>
                <a:extLst>
                  <a:ext uri="{0D108BD9-81ED-4DB2-BD59-A6C34878D82A}">
                    <a16:rowId xmlns:a16="http://schemas.microsoft.com/office/drawing/2014/main" xmlns="" val="1950454500"/>
                  </a:ext>
                </a:extLst>
              </a:tr>
              <a:tr h="491523">
                <a:tc>
                  <a:txBody>
                    <a:bodyPr/>
                    <a:lstStyle/>
                    <a:p>
                      <a:pPr algn="ctr"/>
                      <a:r>
                        <a:rPr lang="en-IN" sz="1600" b="0" i="0" kern="1200" dirty="0">
                          <a:solidFill>
                            <a:schemeClr val="dk1"/>
                          </a:solidFill>
                          <a:effectLst/>
                          <a:latin typeface="+mn-lt"/>
                          <a:ea typeface="+mn-ea"/>
                          <a:cs typeface="+mn-cs"/>
                        </a:rPr>
                        <a:t>B0009G1E0K</a:t>
                      </a:r>
                      <a:endParaRPr lang="en-IN" sz="1600" b="0" dirty="0"/>
                    </a:p>
                  </a:txBody>
                  <a:tcPr/>
                </a:tc>
                <a:tc>
                  <a:txBody>
                    <a:bodyPr/>
                    <a:lstStyle/>
                    <a:p>
                      <a:pPr algn="ctr" fontAlgn="ctr"/>
                      <a:r>
                        <a:rPr lang="en-IN" sz="1600" b="0" dirty="0">
                          <a:effectLst/>
                        </a:rPr>
                        <a:t>leather strap not great</a:t>
                      </a:r>
                    </a:p>
                  </a:txBody>
                  <a:tcPr anchor="ctr"/>
                </a:tc>
                <a:extLst>
                  <a:ext uri="{0D108BD9-81ED-4DB2-BD59-A6C34878D82A}">
                    <a16:rowId xmlns:a16="http://schemas.microsoft.com/office/drawing/2014/main" xmlns="" val="2188461627"/>
                  </a:ext>
                </a:extLst>
              </a:tr>
              <a:tr h="491523">
                <a:tc>
                  <a:txBody>
                    <a:bodyPr/>
                    <a:lstStyle/>
                    <a:p>
                      <a:pPr algn="ctr"/>
                      <a:r>
                        <a:rPr lang="en-IN" sz="1600" b="0" i="0" kern="1200" dirty="0">
                          <a:solidFill>
                            <a:schemeClr val="dk1"/>
                          </a:solidFill>
                          <a:effectLst/>
                          <a:latin typeface="+mn-lt"/>
                          <a:ea typeface="+mn-ea"/>
                          <a:cs typeface="+mn-cs"/>
                        </a:rPr>
                        <a:t>B0018TAITA</a:t>
                      </a:r>
                      <a:endParaRPr lang="en-IN" sz="1600" b="0" dirty="0"/>
                    </a:p>
                  </a:txBody>
                  <a:tcPr/>
                </a:tc>
                <a:tc>
                  <a:txBody>
                    <a:bodyPr/>
                    <a:lstStyle/>
                    <a:p>
                      <a:pPr algn="ctr" fontAlgn="ctr"/>
                      <a:r>
                        <a:rPr lang="en-IN" sz="1600" b="0" dirty="0">
                          <a:effectLst/>
                        </a:rPr>
                        <a:t>mic stand not good</a:t>
                      </a:r>
                    </a:p>
                  </a:txBody>
                  <a:tcPr anchor="ctr"/>
                </a:tc>
                <a:extLst>
                  <a:ext uri="{0D108BD9-81ED-4DB2-BD59-A6C34878D82A}">
                    <a16:rowId xmlns:a16="http://schemas.microsoft.com/office/drawing/2014/main" xmlns="" val="2046736658"/>
                  </a:ext>
                </a:extLst>
              </a:tr>
              <a:tr h="491523">
                <a:tc>
                  <a:txBody>
                    <a:bodyPr/>
                    <a:lstStyle/>
                    <a:p>
                      <a:pPr algn="ctr"/>
                      <a:r>
                        <a:rPr lang="en-IN" sz="1600" b="0" i="0" kern="1200" dirty="0">
                          <a:solidFill>
                            <a:schemeClr val="dk1"/>
                          </a:solidFill>
                          <a:effectLst/>
                          <a:latin typeface="+mn-lt"/>
                          <a:ea typeface="+mn-ea"/>
                          <a:cs typeface="+mn-cs"/>
                        </a:rPr>
                        <a:t>B003VWJ2K8</a:t>
                      </a:r>
                      <a:endParaRPr lang="en-IN" sz="1600" b="0" dirty="0"/>
                    </a:p>
                  </a:txBody>
                  <a:tcPr/>
                </a:tc>
                <a:tc>
                  <a:txBody>
                    <a:bodyPr/>
                    <a:lstStyle/>
                    <a:p>
                      <a:pPr algn="ctr" fontAlgn="ctr"/>
                      <a:r>
                        <a:rPr lang="en-US" sz="1600" b="0" dirty="0">
                          <a:effectLst/>
                        </a:rPr>
                        <a:t>guitar tuner not easy use</a:t>
                      </a:r>
                    </a:p>
                  </a:txBody>
                  <a:tcPr anchor="ctr"/>
                </a:tc>
                <a:extLst>
                  <a:ext uri="{0D108BD9-81ED-4DB2-BD59-A6C34878D82A}">
                    <a16:rowId xmlns:a16="http://schemas.microsoft.com/office/drawing/2014/main" xmlns="" val="865265804"/>
                  </a:ext>
                </a:extLst>
              </a:tr>
            </a:tbl>
          </a:graphicData>
        </a:graphic>
      </p:graphicFrame>
      <p:sp>
        <p:nvSpPr>
          <p:cNvPr id="6" name="Rectangle: Rounded Corners 5">
            <a:extLst>
              <a:ext uri="{FF2B5EF4-FFF2-40B4-BE49-F238E27FC236}">
                <a16:creationId xmlns:a16="http://schemas.microsoft.com/office/drawing/2014/main" xmlns="" id="{9508A6A4-DB10-FA95-3331-8DD14D15D721}"/>
              </a:ext>
            </a:extLst>
          </p:cNvPr>
          <p:cNvSpPr/>
          <p:nvPr/>
        </p:nvSpPr>
        <p:spPr>
          <a:xfrm>
            <a:off x="285926" y="270075"/>
            <a:ext cx="2823411" cy="6163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effectLst>
                  <a:outerShdw blurRad="38100" dist="38100" dir="2700000" algn="tl">
                    <a:srgbClr val="000000">
                      <a:alpha val="43137"/>
                    </a:srgbClr>
                  </a:outerShdw>
                </a:effectLst>
                <a:latin typeface="Muli"/>
              </a:rPr>
              <a:t>MUSICAL INSTRUMENT</a:t>
            </a:r>
            <a:endParaRPr lang="en-IN" b="1" dirty="0">
              <a:solidFill>
                <a:schemeClr val="bg1"/>
              </a:solidFill>
              <a:effectLst>
                <a:outerShdw blurRad="38100" dist="38100" dir="2700000" algn="tl">
                  <a:srgbClr val="000000">
                    <a:alpha val="43137"/>
                  </a:srgbClr>
                </a:outerShdw>
              </a:effectLst>
              <a:latin typeface="Muli"/>
            </a:endParaRPr>
          </a:p>
        </p:txBody>
      </p:sp>
      <p:sp>
        <p:nvSpPr>
          <p:cNvPr id="8" name="TextBox 7">
            <a:extLst>
              <a:ext uri="{FF2B5EF4-FFF2-40B4-BE49-F238E27FC236}">
                <a16:creationId xmlns:a16="http://schemas.microsoft.com/office/drawing/2014/main" xmlns="" id="{D94CFE71-5192-E430-8261-63451AF69BEE}"/>
              </a:ext>
            </a:extLst>
          </p:cNvPr>
          <p:cNvSpPr txBox="1"/>
          <p:nvPr/>
        </p:nvSpPr>
        <p:spPr>
          <a:xfrm>
            <a:off x="285926" y="1132312"/>
            <a:ext cx="4599525" cy="1477328"/>
          </a:xfrm>
          <a:prstGeom prst="rect">
            <a:avLst/>
          </a:prstGeom>
          <a:noFill/>
        </p:spPr>
        <p:txBody>
          <a:bodyPr wrap="square" rtlCol="0">
            <a:spAutoFit/>
          </a:bodyPr>
          <a:lstStyle/>
          <a:p>
            <a:r>
              <a:rPr lang="en-US" b="1" dirty="0">
                <a:solidFill>
                  <a:schemeClr val="bg1"/>
                </a:solidFill>
                <a:latin typeface="Muli"/>
              </a:rPr>
              <a:t>Here are few examples of top negative rated products, by the help of word cloud for each record, we tried to find out the reason for a product being negative.</a:t>
            </a:r>
            <a:endParaRPr lang="en-IN" b="1" dirty="0">
              <a:solidFill>
                <a:schemeClr val="bg1"/>
              </a:solidFill>
              <a:latin typeface="Muli"/>
            </a:endParaRPr>
          </a:p>
          <a:p>
            <a:endParaRPr lang="en-IN" dirty="0"/>
          </a:p>
        </p:txBody>
      </p:sp>
    </p:spTree>
    <p:extLst>
      <p:ext uri="{BB962C8B-B14F-4D97-AF65-F5344CB8AC3E}">
        <p14:creationId xmlns:p14="http://schemas.microsoft.com/office/powerpoint/2010/main" val="28539512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435F0751-6077-C4CF-EE6D-9B1843B0F238}"/>
              </a:ext>
            </a:extLst>
          </p:cNvPr>
          <p:cNvSpPr txBox="1"/>
          <p:nvPr/>
        </p:nvSpPr>
        <p:spPr>
          <a:xfrm>
            <a:off x="3693598" y="739438"/>
            <a:ext cx="4885233" cy="584775"/>
          </a:xfrm>
          <a:prstGeom prst="rect">
            <a:avLst/>
          </a:prstGeom>
          <a:noFill/>
        </p:spPr>
        <p:txBody>
          <a:bodyPr wrap="square">
            <a:spAutoFit/>
          </a:bodyPr>
          <a:lstStyle/>
          <a:p>
            <a:pPr algn="ctr"/>
            <a:r>
              <a:rPr lang="en-US" sz="3200" b="1" dirty="0">
                <a:solidFill>
                  <a:schemeClr val="bg1"/>
                </a:solidFill>
                <a:effectLst>
                  <a:outerShdw blurRad="38100" dist="38100" dir="2700000" algn="tl">
                    <a:srgbClr val="000000">
                      <a:alpha val="43137"/>
                    </a:srgbClr>
                  </a:outerShdw>
                </a:effectLst>
                <a:latin typeface="Muli"/>
              </a:rPr>
              <a:t>PREDICTIVE ANALYSIS</a:t>
            </a:r>
            <a:endParaRPr lang="en-IN" sz="3200" b="1" dirty="0">
              <a:solidFill>
                <a:schemeClr val="bg1"/>
              </a:solidFill>
              <a:effectLst>
                <a:outerShdw blurRad="38100" dist="38100" dir="2700000" algn="tl">
                  <a:srgbClr val="000000">
                    <a:alpha val="43137"/>
                  </a:srgbClr>
                </a:outerShdw>
              </a:effectLst>
              <a:latin typeface="Muli"/>
            </a:endParaRPr>
          </a:p>
        </p:txBody>
      </p:sp>
      <p:graphicFrame>
        <p:nvGraphicFramePr>
          <p:cNvPr id="13" name="Table 13">
            <a:extLst>
              <a:ext uri="{FF2B5EF4-FFF2-40B4-BE49-F238E27FC236}">
                <a16:creationId xmlns:a16="http://schemas.microsoft.com/office/drawing/2014/main" xmlns="" id="{65BBAF5B-EF7A-D355-0236-A670A26D01AB}"/>
              </a:ext>
            </a:extLst>
          </p:cNvPr>
          <p:cNvGraphicFramePr>
            <a:graphicFrameLocks noGrp="1"/>
          </p:cNvGraphicFramePr>
          <p:nvPr>
            <p:extLst>
              <p:ext uri="{D42A27DB-BD31-4B8C-83A1-F6EECF244321}">
                <p14:modId xmlns:p14="http://schemas.microsoft.com/office/powerpoint/2010/main" val="2145390947"/>
              </p:ext>
            </p:extLst>
          </p:nvPr>
        </p:nvGraphicFramePr>
        <p:xfrm>
          <a:off x="135710" y="2691357"/>
          <a:ext cx="5648384" cy="3688080"/>
        </p:xfrm>
        <a:graphic>
          <a:graphicData uri="http://schemas.openxmlformats.org/drawingml/2006/table">
            <a:tbl>
              <a:tblPr firstRow="1" bandRow="1">
                <a:tableStyleId>{5C22544A-7EE6-4342-B048-85BDC9FD1C3A}</a:tableStyleId>
              </a:tblPr>
              <a:tblGrid>
                <a:gridCol w="1527909">
                  <a:extLst>
                    <a:ext uri="{9D8B030D-6E8A-4147-A177-3AD203B41FA5}">
                      <a16:colId xmlns:a16="http://schemas.microsoft.com/office/drawing/2014/main" xmlns="" val="2172178575"/>
                    </a:ext>
                  </a:extLst>
                </a:gridCol>
                <a:gridCol w="4120475">
                  <a:extLst>
                    <a:ext uri="{9D8B030D-6E8A-4147-A177-3AD203B41FA5}">
                      <a16:colId xmlns:a16="http://schemas.microsoft.com/office/drawing/2014/main" xmlns="" val="3017319054"/>
                    </a:ext>
                  </a:extLst>
                </a:gridCol>
              </a:tblGrid>
              <a:tr h="298314">
                <a:tc>
                  <a:txBody>
                    <a:bodyPr/>
                    <a:lstStyle/>
                    <a:p>
                      <a:pPr algn="ctr"/>
                      <a:r>
                        <a:rPr lang="en-US" sz="1600" b="0" dirty="0"/>
                        <a:t>PRODUCT CODE</a:t>
                      </a:r>
                      <a:endParaRPr lang="en-IN" sz="1600" b="0" dirty="0"/>
                    </a:p>
                  </a:txBody>
                  <a:tcPr/>
                </a:tc>
                <a:tc>
                  <a:txBody>
                    <a:bodyPr/>
                    <a:lstStyle/>
                    <a:p>
                      <a:pPr algn="ctr"/>
                      <a:r>
                        <a:rPr lang="en-US" sz="1600" b="0" dirty="0"/>
                        <a:t>MUSIC ALBUM NAME</a:t>
                      </a:r>
                      <a:endParaRPr lang="en-IN" sz="1600" b="0" dirty="0"/>
                    </a:p>
                  </a:txBody>
                  <a:tcPr/>
                </a:tc>
                <a:extLst>
                  <a:ext uri="{0D108BD9-81ED-4DB2-BD59-A6C34878D82A}">
                    <a16:rowId xmlns:a16="http://schemas.microsoft.com/office/drawing/2014/main" xmlns="" val="71684676"/>
                  </a:ext>
                </a:extLst>
              </a:tr>
              <a:tr h="298314">
                <a:tc>
                  <a:txBody>
                    <a:bodyPr/>
                    <a:lstStyle/>
                    <a:p>
                      <a:pPr algn="ctr"/>
                      <a:r>
                        <a:rPr lang="en-IN" sz="1600" b="0" i="0" kern="1200" dirty="0">
                          <a:solidFill>
                            <a:schemeClr val="dk1"/>
                          </a:solidFill>
                          <a:effectLst/>
                          <a:latin typeface="+mn-lt"/>
                          <a:ea typeface="+mn-ea"/>
                          <a:cs typeface="+mn-cs"/>
                        </a:rPr>
                        <a:t>B00000163G</a:t>
                      </a:r>
                      <a:endParaRPr lang="en-IN" sz="1600" b="0" dirty="0"/>
                    </a:p>
                  </a:txBody>
                  <a:tcPr/>
                </a:tc>
                <a:tc>
                  <a:txBody>
                    <a:bodyPr/>
                    <a:lstStyle/>
                    <a:p>
                      <a:pPr algn="ctr"/>
                      <a:r>
                        <a:rPr lang="en-IN" sz="1600" b="0" i="0" kern="1200" dirty="0">
                          <a:solidFill>
                            <a:schemeClr val="dk1"/>
                          </a:solidFill>
                          <a:effectLst/>
                          <a:latin typeface="+mn-lt"/>
                          <a:ea typeface="+mn-ea"/>
                          <a:cs typeface="+mn-cs"/>
                        </a:rPr>
                        <a:t>classic_song_album</a:t>
                      </a:r>
                      <a:endParaRPr lang="en-IN" sz="1600" b="0" dirty="0"/>
                    </a:p>
                  </a:txBody>
                  <a:tcPr/>
                </a:tc>
                <a:extLst>
                  <a:ext uri="{0D108BD9-81ED-4DB2-BD59-A6C34878D82A}">
                    <a16:rowId xmlns:a16="http://schemas.microsoft.com/office/drawing/2014/main" xmlns="" val="2780288524"/>
                  </a:ext>
                </a:extLst>
              </a:tr>
              <a:tr h="298314">
                <a:tc>
                  <a:txBody>
                    <a:bodyPr/>
                    <a:lstStyle/>
                    <a:p>
                      <a:pPr algn="ctr"/>
                      <a:r>
                        <a:rPr lang="en-IN" sz="1600" b="0" i="0" kern="1200" dirty="0">
                          <a:solidFill>
                            <a:schemeClr val="dk1"/>
                          </a:solidFill>
                          <a:effectLst/>
                          <a:latin typeface="+mn-lt"/>
                          <a:ea typeface="+mn-ea"/>
                          <a:cs typeface="+mn-cs"/>
                        </a:rPr>
                        <a:t>B0000025RI</a:t>
                      </a:r>
                      <a:endParaRPr lang="en-IN" sz="1600" b="0" dirty="0"/>
                    </a:p>
                  </a:txBody>
                  <a:tcPr/>
                </a:tc>
                <a:tc>
                  <a:txBody>
                    <a:bodyPr/>
                    <a:lstStyle/>
                    <a:p>
                      <a:pPr algn="ctr"/>
                      <a:r>
                        <a:rPr lang="en-IN" sz="1600" b="0" i="0" kern="1200" dirty="0">
                          <a:solidFill>
                            <a:schemeClr val="dk1"/>
                          </a:solidFill>
                          <a:effectLst/>
                          <a:latin typeface="+mn-lt"/>
                          <a:ea typeface="+mn-ea"/>
                          <a:cs typeface="+mn-cs"/>
                        </a:rPr>
                        <a:t>michael_jackson_thriller_song_album</a:t>
                      </a:r>
                      <a:endParaRPr lang="en-IN" sz="1600" b="0" dirty="0"/>
                    </a:p>
                  </a:txBody>
                  <a:tcPr/>
                </a:tc>
                <a:extLst>
                  <a:ext uri="{0D108BD9-81ED-4DB2-BD59-A6C34878D82A}">
                    <a16:rowId xmlns:a16="http://schemas.microsoft.com/office/drawing/2014/main" xmlns="" val="2341797414"/>
                  </a:ext>
                </a:extLst>
              </a:tr>
              <a:tr h="298314">
                <a:tc>
                  <a:txBody>
                    <a:bodyPr/>
                    <a:lstStyle/>
                    <a:p>
                      <a:pPr algn="ctr"/>
                      <a:r>
                        <a:rPr lang="en-IN" sz="1600" b="0" i="0" kern="1200" dirty="0">
                          <a:solidFill>
                            <a:schemeClr val="dk1"/>
                          </a:solidFill>
                          <a:effectLst/>
                          <a:latin typeface="+mn-lt"/>
                          <a:ea typeface="+mn-ea"/>
                          <a:cs typeface="+mn-cs"/>
                        </a:rPr>
                        <a:t>B000023VR6</a:t>
                      </a:r>
                      <a:endParaRPr lang="en-IN" sz="1600" b="0" dirty="0"/>
                    </a:p>
                  </a:txBody>
                  <a:tcPr/>
                </a:tc>
                <a:tc>
                  <a:txBody>
                    <a:bodyPr/>
                    <a:lstStyle/>
                    <a:p>
                      <a:pPr algn="ctr"/>
                      <a:r>
                        <a:rPr lang="en-US" sz="1600" b="0" i="0" kern="1200" dirty="0">
                          <a:solidFill>
                            <a:schemeClr val="dk1"/>
                          </a:solidFill>
                          <a:effectLst/>
                          <a:latin typeface="+mn-lt"/>
                          <a:ea typeface="+mn-ea"/>
                          <a:cs typeface="+mn-cs"/>
                        </a:rPr>
                        <a:t>dr_dre_rap</a:t>
                      </a:r>
                      <a:r>
                        <a:rPr lang="en-US" sz="1600" b="0" i="0" kern="1200">
                          <a:solidFill>
                            <a:schemeClr val="dk1"/>
                          </a:solidFill>
                          <a:effectLst/>
                          <a:latin typeface="+mn-lt"/>
                          <a:ea typeface="+mn-ea"/>
                          <a:cs typeface="+mn-cs"/>
                        </a:rPr>
                        <a:t>_beat_</a:t>
                      </a:r>
                      <a:r>
                        <a:rPr lang="en-US" sz="1600" b="0" i="0" kern="1200" dirty="0">
                          <a:solidFill>
                            <a:schemeClr val="dk1"/>
                          </a:solidFill>
                          <a:effectLst/>
                          <a:latin typeface="+mn-lt"/>
                          <a:ea typeface="+mn-ea"/>
                          <a:cs typeface="+mn-cs"/>
                        </a:rPr>
                        <a:t>classic_song_album</a:t>
                      </a:r>
                      <a:endParaRPr lang="en-IN" sz="1600" b="0" dirty="0"/>
                    </a:p>
                  </a:txBody>
                  <a:tcPr/>
                </a:tc>
                <a:extLst>
                  <a:ext uri="{0D108BD9-81ED-4DB2-BD59-A6C34878D82A}">
                    <a16:rowId xmlns:a16="http://schemas.microsoft.com/office/drawing/2014/main" xmlns="" val="1118184923"/>
                  </a:ext>
                </a:extLst>
              </a:tr>
              <a:tr h="298314">
                <a:tc>
                  <a:txBody>
                    <a:bodyPr/>
                    <a:lstStyle/>
                    <a:p>
                      <a:pPr algn="ctr"/>
                      <a:r>
                        <a:rPr lang="en-IN" sz="1600" b="0" i="0" kern="1200" dirty="0">
                          <a:solidFill>
                            <a:schemeClr val="dk1"/>
                          </a:solidFill>
                          <a:effectLst/>
                          <a:latin typeface="+mn-lt"/>
                          <a:ea typeface="+mn-ea"/>
                          <a:cs typeface="+mn-cs"/>
                        </a:rPr>
                        <a:t>B00004T9UF</a:t>
                      </a:r>
                      <a:endParaRPr lang="en-IN" sz="1600" b="0" dirty="0"/>
                    </a:p>
                  </a:txBody>
                  <a:tcPr/>
                </a:tc>
                <a:tc>
                  <a:txBody>
                    <a:bodyPr/>
                    <a:lstStyle/>
                    <a:p>
                      <a:pPr algn="ctr"/>
                      <a:r>
                        <a:rPr lang="en-IN" sz="1600" b="0" i="0" kern="1200" dirty="0">
                          <a:solidFill>
                            <a:schemeClr val="dk1"/>
                          </a:solidFill>
                          <a:effectLst/>
                          <a:latin typeface="+mn-lt"/>
                          <a:ea typeface="+mn-ea"/>
                          <a:cs typeface="+mn-cs"/>
                        </a:rPr>
                        <a:t>eminem_song_album_1</a:t>
                      </a:r>
                      <a:endParaRPr lang="en-IN" sz="1600" b="0" dirty="0"/>
                    </a:p>
                  </a:txBody>
                  <a:tcPr/>
                </a:tc>
                <a:extLst>
                  <a:ext uri="{0D108BD9-81ED-4DB2-BD59-A6C34878D82A}">
                    <a16:rowId xmlns:a16="http://schemas.microsoft.com/office/drawing/2014/main" xmlns="" val="4105855434"/>
                  </a:ext>
                </a:extLst>
              </a:tr>
              <a:tr h="298314">
                <a:tc>
                  <a:txBody>
                    <a:bodyPr/>
                    <a:lstStyle/>
                    <a:p>
                      <a:pPr algn="ctr"/>
                      <a:r>
                        <a:rPr lang="en-IN" sz="1600" b="0" i="0" kern="1200" dirty="0">
                          <a:solidFill>
                            <a:schemeClr val="dk1"/>
                          </a:solidFill>
                          <a:effectLst/>
                          <a:latin typeface="+mn-lt"/>
                          <a:ea typeface="+mn-ea"/>
                          <a:cs typeface="+mn-cs"/>
                        </a:rPr>
                        <a:t>B00005O54Q</a:t>
                      </a:r>
                      <a:endParaRPr lang="en-IN" sz="1600" b="0" dirty="0"/>
                    </a:p>
                  </a:txBody>
                  <a:tcPr/>
                </a:tc>
                <a:tc>
                  <a:txBody>
                    <a:bodyPr/>
                    <a:lstStyle/>
                    <a:p>
                      <a:pPr algn="ctr"/>
                      <a:r>
                        <a:rPr lang="en-IN" sz="1600" b="0" i="0" kern="1200" dirty="0">
                          <a:solidFill>
                            <a:schemeClr val="dk1"/>
                          </a:solidFill>
                          <a:effectLst/>
                          <a:latin typeface="+mn-lt"/>
                          <a:ea typeface="+mn-ea"/>
                          <a:cs typeface="+mn-cs"/>
                        </a:rPr>
                        <a:t>jayz_classic_song_album</a:t>
                      </a:r>
                      <a:endParaRPr lang="en-IN" sz="1600" b="0" dirty="0"/>
                    </a:p>
                  </a:txBody>
                  <a:tcPr/>
                </a:tc>
                <a:extLst>
                  <a:ext uri="{0D108BD9-81ED-4DB2-BD59-A6C34878D82A}">
                    <a16:rowId xmlns:a16="http://schemas.microsoft.com/office/drawing/2014/main" xmlns="" val="2496421338"/>
                  </a:ext>
                </a:extLst>
              </a:tr>
              <a:tr h="298314">
                <a:tc>
                  <a:txBody>
                    <a:bodyPr/>
                    <a:lstStyle/>
                    <a:p>
                      <a:pPr algn="ctr"/>
                      <a:r>
                        <a:rPr lang="en-IN" sz="1600" b="0" i="0" kern="1200" dirty="0">
                          <a:solidFill>
                            <a:schemeClr val="dk1"/>
                          </a:solidFill>
                          <a:effectLst/>
                          <a:latin typeface="+mn-lt"/>
                          <a:ea typeface="+mn-ea"/>
                          <a:cs typeface="+mn-cs"/>
                        </a:rPr>
                        <a:t>B00005YW4H</a:t>
                      </a:r>
                      <a:endParaRPr lang="en-IN" sz="1600" b="0" dirty="0"/>
                    </a:p>
                  </a:txBody>
                  <a:tcPr/>
                </a:tc>
                <a:tc>
                  <a:txBody>
                    <a:bodyPr/>
                    <a:lstStyle/>
                    <a:p>
                      <a:pPr algn="ctr"/>
                      <a:r>
                        <a:rPr lang="en-IN" sz="1600" b="0" i="0" kern="1200" dirty="0">
                          <a:solidFill>
                            <a:schemeClr val="dk1"/>
                          </a:solidFill>
                          <a:effectLst/>
                          <a:latin typeface="+mn-lt"/>
                          <a:ea typeface="+mn-ea"/>
                          <a:cs typeface="+mn-cs"/>
                        </a:rPr>
                        <a:t>norah_jones_song_album</a:t>
                      </a:r>
                      <a:endParaRPr lang="en-IN" sz="1600" b="0" dirty="0"/>
                    </a:p>
                  </a:txBody>
                  <a:tcPr/>
                </a:tc>
                <a:extLst>
                  <a:ext uri="{0D108BD9-81ED-4DB2-BD59-A6C34878D82A}">
                    <a16:rowId xmlns:a16="http://schemas.microsoft.com/office/drawing/2014/main" xmlns="" val="3114436267"/>
                  </a:ext>
                </a:extLst>
              </a:tr>
              <a:tr h="298314">
                <a:tc>
                  <a:txBody>
                    <a:bodyPr/>
                    <a:lstStyle/>
                    <a:p>
                      <a:pPr algn="ctr"/>
                      <a:r>
                        <a:rPr lang="en-IN" sz="1600" b="0" i="0" kern="1200" dirty="0">
                          <a:solidFill>
                            <a:schemeClr val="dk1"/>
                          </a:solidFill>
                          <a:effectLst/>
                          <a:latin typeface="+mn-lt"/>
                          <a:ea typeface="+mn-ea"/>
                          <a:cs typeface="+mn-cs"/>
                        </a:rPr>
                        <a:t>B00006690F</a:t>
                      </a:r>
                      <a:endParaRPr lang="en-IN" sz="1600" b="0" dirty="0"/>
                    </a:p>
                  </a:txBody>
                  <a:tcPr/>
                </a:tc>
                <a:tc>
                  <a:txBody>
                    <a:bodyPr/>
                    <a:lstStyle/>
                    <a:p>
                      <a:pPr algn="ctr"/>
                      <a:r>
                        <a:rPr lang="en-IN" sz="1600" b="0" i="0" kern="1200" dirty="0">
                          <a:solidFill>
                            <a:schemeClr val="dk1"/>
                          </a:solidFill>
                          <a:effectLst/>
                          <a:latin typeface="+mn-lt"/>
                          <a:ea typeface="+mn-ea"/>
                          <a:cs typeface="+mn-cs"/>
                        </a:rPr>
                        <a:t>eminem_song_album_2</a:t>
                      </a:r>
                      <a:endParaRPr lang="en-IN" sz="1600" b="0" dirty="0"/>
                    </a:p>
                  </a:txBody>
                  <a:tcPr/>
                </a:tc>
                <a:extLst>
                  <a:ext uri="{0D108BD9-81ED-4DB2-BD59-A6C34878D82A}">
                    <a16:rowId xmlns:a16="http://schemas.microsoft.com/office/drawing/2014/main" xmlns="" val="3598063777"/>
                  </a:ext>
                </a:extLst>
              </a:tr>
              <a:tr h="298314">
                <a:tc>
                  <a:txBody>
                    <a:bodyPr/>
                    <a:lstStyle/>
                    <a:p>
                      <a:pPr algn="ctr"/>
                      <a:r>
                        <a:rPr lang="en-IN" sz="1600" b="0" i="0" kern="1200" dirty="0">
                          <a:solidFill>
                            <a:schemeClr val="dk1"/>
                          </a:solidFill>
                          <a:effectLst/>
                          <a:latin typeface="+mn-lt"/>
                          <a:ea typeface="+mn-ea"/>
                          <a:cs typeface="+mn-cs"/>
                        </a:rPr>
                        <a:t>B000084T18</a:t>
                      </a:r>
                      <a:endParaRPr lang="en-IN" sz="1600" b="0" dirty="0"/>
                    </a:p>
                  </a:txBody>
                  <a:tcPr/>
                </a:tc>
                <a:tc>
                  <a:txBody>
                    <a:bodyPr/>
                    <a:lstStyle/>
                    <a:p>
                      <a:pPr algn="ctr"/>
                      <a:r>
                        <a:rPr lang="en-IN" sz="1600" b="0" i="0" kern="1200" dirty="0">
                          <a:solidFill>
                            <a:schemeClr val="dk1"/>
                          </a:solidFill>
                          <a:effectLst/>
                          <a:latin typeface="+mn-lt"/>
                          <a:ea typeface="+mn-ea"/>
                          <a:cs typeface="+mn-cs"/>
                        </a:rPr>
                        <a:t>cent_eminem_rap_beat_song_album</a:t>
                      </a:r>
                      <a:endParaRPr lang="en-IN" sz="1600" b="0" dirty="0"/>
                    </a:p>
                  </a:txBody>
                  <a:tcPr/>
                </a:tc>
                <a:extLst>
                  <a:ext uri="{0D108BD9-81ED-4DB2-BD59-A6C34878D82A}">
                    <a16:rowId xmlns:a16="http://schemas.microsoft.com/office/drawing/2014/main" xmlns="" val="3686146952"/>
                  </a:ext>
                </a:extLst>
              </a:tr>
              <a:tr h="298314">
                <a:tc>
                  <a:txBody>
                    <a:bodyPr/>
                    <a:lstStyle/>
                    <a:p>
                      <a:pPr algn="ctr"/>
                      <a:r>
                        <a:rPr lang="en-IN" sz="1600" b="0" i="0" kern="1200" dirty="0">
                          <a:solidFill>
                            <a:schemeClr val="dk1"/>
                          </a:solidFill>
                          <a:effectLst/>
                          <a:latin typeface="+mn-lt"/>
                          <a:ea typeface="+mn-ea"/>
                          <a:cs typeface="+mn-cs"/>
                        </a:rPr>
                        <a:t>B0000AGWFX</a:t>
                      </a:r>
                      <a:endParaRPr lang="en-IN" sz="1600" b="0" dirty="0"/>
                    </a:p>
                  </a:txBody>
                  <a:tcPr/>
                </a:tc>
                <a:tc>
                  <a:txBody>
                    <a:bodyPr/>
                    <a:lstStyle/>
                    <a:p>
                      <a:pPr algn="ctr"/>
                      <a:r>
                        <a:rPr lang="en-IN" sz="1600" b="0" i="0" kern="1200" dirty="0">
                          <a:solidFill>
                            <a:schemeClr val="dk1"/>
                          </a:solidFill>
                          <a:effectLst/>
                          <a:latin typeface="+mn-lt"/>
                          <a:ea typeface="+mn-ea"/>
                          <a:cs typeface="+mn-cs"/>
                        </a:rPr>
                        <a:t>andre_love_song_album</a:t>
                      </a:r>
                      <a:endParaRPr lang="en-IN" sz="1600" b="0" dirty="0"/>
                    </a:p>
                  </a:txBody>
                  <a:tcPr/>
                </a:tc>
                <a:extLst>
                  <a:ext uri="{0D108BD9-81ED-4DB2-BD59-A6C34878D82A}">
                    <a16:rowId xmlns:a16="http://schemas.microsoft.com/office/drawing/2014/main" xmlns="" val="1659944842"/>
                  </a:ext>
                </a:extLst>
              </a:tr>
              <a:tr h="298314">
                <a:tc>
                  <a:txBody>
                    <a:bodyPr/>
                    <a:lstStyle/>
                    <a:p>
                      <a:pPr algn="ctr"/>
                      <a:r>
                        <a:rPr lang="en-IN" sz="1600" b="0" i="0" kern="1200" dirty="0">
                          <a:solidFill>
                            <a:schemeClr val="dk1"/>
                          </a:solidFill>
                          <a:effectLst/>
                          <a:latin typeface="+mn-lt"/>
                          <a:ea typeface="+mn-ea"/>
                          <a:cs typeface="+mn-cs"/>
                        </a:rPr>
                        <a:t>B0007NFL18</a:t>
                      </a:r>
                      <a:endParaRPr lang="en-IN" sz="1600" b="0" dirty="0"/>
                    </a:p>
                  </a:txBody>
                  <a:tcPr/>
                </a:tc>
                <a:tc>
                  <a:txBody>
                    <a:bodyPr/>
                    <a:lstStyle/>
                    <a:p>
                      <a:pPr algn="ctr"/>
                      <a:r>
                        <a:rPr lang="en-US" sz="1600" b="0" i="0" kern="1200" dirty="0">
                          <a:solidFill>
                            <a:schemeClr val="dk1"/>
                          </a:solidFill>
                          <a:effectLst/>
                          <a:latin typeface="+mn-lt"/>
                          <a:ea typeface="+mn-ea"/>
                          <a:cs typeface="+mn-cs"/>
                        </a:rPr>
                        <a:t>dre_eminem_cent_good_beat_song_album</a:t>
                      </a:r>
                      <a:endParaRPr lang="en-IN" sz="1600" b="0" dirty="0"/>
                    </a:p>
                  </a:txBody>
                  <a:tcPr/>
                </a:tc>
                <a:extLst>
                  <a:ext uri="{0D108BD9-81ED-4DB2-BD59-A6C34878D82A}">
                    <a16:rowId xmlns:a16="http://schemas.microsoft.com/office/drawing/2014/main" xmlns="" val="2379936025"/>
                  </a:ext>
                </a:extLst>
              </a:tr>
            </a:tbl>
          </a:graphicData>
        </a:graphic>
      </p:graphicFrame>
      <p:graphicFrame>
        <p:nvGraphicFramePr>
          <p:cNvPr id="24" name="Table 24">
            <a:extLst>
              <a:ext uri="{FF2B5EF4-FFF2-40B4-BE49-F238E27FC236}">
                <a16:creationId xmlns:a16="http://schemas.microsoft.com/office/drawing/2014/main" xmlns="" id="{EAEB85A8-883C-94E5-B027-752321F3596C}"/>
              </a:ext>
            </a:extLst>
          </p:cNvPr>
          <p:cNvGraphicFramePr>
            <a:graphicFrameLocks noGrp="1"/>
          </p:cNvGraphicFramePr>
          <p:nvPr>
            <p:extLst>
              <p:ext uri="{D42A27DB-BD31-4B8C-83A1-F6EECF244321}">
                <p14:modId xmlns:p14="http://schemas.microsoft.com/office/powerpoint/2010/main" val="3074292667"/>
              </p:ext>
            </p:extLst>
          </p:nvPr>
        </p:nvGraphicFramePr>
        <p:xfrm>
          <a:off x="6095999" y="2691358"/>
          <a:ext cx="5999112" cy="3688080"/>
        </p:xfrm>
        <a:graphic>
          <a:graphicData uri="http://schemas.openxmlformats.org/drawingml/2006/table">
            <a:tbl>
              <a:tblPr firstRow="1" bandRow="1">
                <a:tableStyleId>{5C22544A-7EE6-4342-B048-85BDC9FD1C3A}</a:tableStyleId>
              </a:tblPr>
              <a:tblGrid>
                <a:gridCol w="2006991">
                  <a:extLst>
                    <a:ext uri="{9D8B030D-6E8A-4147-A177-3AD203B41FA5}">
                      <a16:colId xmlns:a16="http://schemas.microsoft.com/office/drawing/2014/main" xmlns="" val="3616054440"/>
                    </a:ext>
                  </a:extLst>
                </a:gridCol>
                <a:gridCol w="3992121">
                  <a:extLst>
                    <a:ext uri="{9D8B030D-6E8A-4147-A177-3AD203B41FA5}">
                      <a16:colId xmlns:a16="http://schemas.microsoft.com/office/drawing/2014/main" xmlns="" val="612797135"/>
                    </a:ext>
                  </a:extLst>
                </a:gridCol>
              </a:tblGrid>
              <a:tr h="334091">
                <a:tc>
                  <a:txBody>
                    <a:bodyPr/>
                    <a:lstStyle/>
                    <a:p>
                      <a:pPr algn="ctr"/>
                      <a:r>
                        <a:rPr lang="en-US" sz="1600" b="0" dirty="0"/>
                        <a:t>PRODUCT CODE</a:t>
                      </a:r>
                      <a:endParaRPr lang="en-IN" sz="1600" b="0" dirty="0"/>
                    </a:p>
                  </a:txBody>
                  <a:tcPr/>
                </a:tc>
                <a:tc>
                  <a:txBody>
                    <a:bodyPr/>
                    <a:lstStyle/>
                    <a:p>
                      <a:pPr algn="ctr"/>
                      <a:r>
                        <a:rPr lang="en-US" sz="1600" b="0" dirty="0"/>
                        <a:t>MUSIC INSTRUMENT NAME</a:t>
                      </a:r>
                      <a:endParaRPr lang="en-IN" sz="1600" b="0" dirty="0"/>
                    </a:p>
                  </a:txBody>
                  <a:tcPr/>
                </a:tc>
                <a:extLst>
                  <a:ext uri="{0D108BD9-81ED-4DB2-BD59-A6C34878D82A}">
                    <a16:rowId xmlns:a16="http://schemas.microsoft.com/office/drawing/2014/main" xmlns="" val="455477811"/>
                  </a:ext>
                </a:extLst>
              </a:tr>
              <a:tr h="334091">
                <a:tc>
                  <a:txBody>
                    <a:bodyPr/>
                    <a:lstStyle/>
                    <a:p>
                      <a:pPr algn="ctr"/>
                      <a:r>
                        <a:rPr lang="en-IN" sz="1600" b="0" i="0" kern="1200" dirty="0">
                          <a:solidFill>
                            <a:schemeClr val="dk1"/>
                          </a:solidFill>
                          <a:effectLst/>
                          <a:latin typeface="+mn-lt"/>
                          <a:ea typeface="+mn-ea"/>
                          <a:cs typeface="+mn-cs"/>
                        </a:rPr>
                        <a:t>B0002CZVXM</a:t>
                      </a:r>
                      <a:endParaRPr lang="en-IN" sz="1600" b="0" dirty="0"/>
                    </a:p>
                  </a:txBody>
                  <a:tcPr/>
                </a:tc>
                <a:tc>
                  <a:txBody>
                    <a:bodyPr/>
                    <a:lstStyle/>
                    <a:p>
                      <a:pPr algn="ctr"/>
                      <a:r>
                        <a:rPr lang="en-IN" sz="1600" b="0" i="0" kern="1200" dirty="0">
                          <a:solidFill>
                            <a:schemeClr val="dk1"/>
                          </a:solidFill>
                          <a:effectLst/>
                          <a:latin typeface="+mn-lt"/>
                          <a:ea typeface="+mn-ea"/>
                          <a:cs typeface="+mn-cs"/>
                        </a:rPr>
                        <a:t>guitar_strap_lock_screw</a:t>
                      </a:r>
                      <a:endParaRPr lang="en-IN" sz="1600" b="0" dirty="0"/>
                    </a:p>
                  </a:txBody>
                  <a:tcPr/>
                </a:tc>
                <a:extLst>
                  <a:ext uri="{0D108BD9-81ED-4DB2-BD59-A6C34878D82A}">
                    <a16:rowId xmlns:a16="http://schemas.microsoft.com/office/drawing/2014/main" xmlns="" val="2363723495"/>
                  </a:ext>
                </a:extLst>
              </a:tr>
              <a:tr h="334091">
                <a:tc>
                  <a:txBody>
                    <a:bodyPr/>
                    <a:lstStyle/>
                    <a:p>
                      <a:pPr algn="ctr"/>
                      <a:r>
                        <a:rPr lang="en-IN" sz="1600" b="0" i="0" kern="1200" dirty="0">
                          <a:solidFill>
                            <a:schemeClr val="dk1"/>
                          </a:solidFill>
                          <a:effectLst/>
                          <a:latin typeface="+mn-lt"/>
                          <a:ea typeface="+mn-ea"/>
                          <a:cs typeface="+mn-cs"/>
                        </a:rPr>
                        <a:t>B0002E1G5C</a:t>
                      </a:r>
                      <a:endParaRPr lang="en-IN" sz="1600" b="0" dirty="0"/>
                    </a:p>
                  </a:txBody>
                  <a:tcPr/>
                </a:tc>
                <a:tc>
                  <a:txBody>
                    <a:bodyPr/>
                    <a:lstStyle/>
                    <a:p>
                      <a:pPr algn="ctr"/>
                      <a:r>
                        <a:rPr lang="en-IN" sz="1600" b="0" i="0" kern="1200" dirty="0">
                          <a:solidFill>
                            <a:schemeClr val="dk1"/>
                          </a:solidFill>
                          <a:effectLst/>
                          <a:latin typeface="+mn-lt"/>
                          <a:ea typeface="+mn-ea"/>
                          <a:cs typeface="+mn-cs"/>
                        </a:rPr>
                        <a:t>guitar_string_winder_pin</a:t>
                      </a:r>
                      <a:endParaRPr lang="en-IN" sz="1600" b="0" dirty="0"/>
                    </a:p>
                  </a:txBody>
                  <a:tcPr/>
                </a:tc>
                <a:extLst>
                  <a:ext uri="{0D108BD9-81ED-4DB2-BD59-A6C34878D82A}">
                    <a16:rowId xmlns:a16="http://schemas.microsoft.com/office/drawing/2014/main" xmlns="" val="361027109"/>
                  </a:ext>
                </a:extLst>
              </a:tr>
              <a:tr h="334091">
                <a:tc>
                  <a:txBody>
                    <a:bodyPr/>
                    <a:lstStyle/>
                    <a:p>
                      <a:pPr algn="ctr"/>
                      <a:r>
                        <a:rPr lang="en-IN" sz="1600" b="0" i="0" kern="1200" dirty="0">
                          <a:solidFill>
                            <a:schemeClr val="dk1"/>
                          </a:solidFill>
                          <a:effectLst/>
                          <a:latin typeface="+mn-lt"/>
                          <a:ea typeface="+mn-ea"/>
                          <a:cs typeface="+mn-cs"/>
                        </a:rPr>
                        <a:t>B0002E2KPC</a:t>
                      </a:r>
                      <a:endParaRPr lang="en-IN" sz="1600" b="0" dirty="0"/>
                    </a:p>
                  </a:txBody>
                  <a:tcPr/>
                </a:tc>
                <a:tc>
                  <a:txBody>
                    <a:bodyPr/>
                    <a:lstStyle/>
                    <a:p>
                      <a:pPr algn="ctr"/>
                      <a:r>
                        <a:rPr lang="en-IN" sz="1600" b="0" i="0" kern="1200" dirty="0">
                          <a:solidFill>
                            <a:schemeClr val="dk1"/>
                          </a:solidFill>
                          <a:effectLst/>
                          <a:latin typeface="+mn-lt"/>
                          <a:ea typeface="+mn-ea"/>
                          <a:cs typeface="+mn-cs"/>
                        </a:rPr>
                        <a:t>guitar_capo_string</a:t>
                      </a:r>
                      <a:endParaRPr lang="en-IN" sz="1600" b="0" dirty="0"/>
                    </a:p>
                  </a:txBody>
                  <a:tcPr/>
                </a:tc>
                <a:extLst>
                  <a:ext uri="{0D108BD9-81ED-4DB2-BD59-A6C34878D82A}">
                    <a16:rowId xmlns:a16="http://schemas.microsoft.com/office/drawing/2014/main" xmlns="" val="82924861"/>
                  </a:ext>
                </a:extLst>
              </a:tr>
              <a:tr h="334091">
                <a:tc>
                  <a:txBody>
                    <a:bodyPr/>
                    <a:lstStyle/>
                    <a:p>
                      <a:pPr algn="ctr"/>
                      <a:r>
                        <a:rPr lang="en-IN" sz="1600" b="0" i="0" kern="1200" dirty="0">
                          <a:solidFill>
                            <a:schemeClr val="dk1"/>
                          </a:solidFill>
                          <a:effectLst/>
                          <a:latin typeface="+mn-lt"/>
                          <a:ea typeface="+mn-ea"/>
                          <a:cs typeface="+mn-cs"/>
                        </a:rPr>
                        <a:t>B0002F7K7Y</a:t>
                      </a:r>
                      <a:endParaRPr lang="en-IN" sz="1600" b="0" dirty="0"/>
                    </a:p>
                  </a:txBody>
                  <a:tcPr/>
                </a:tc>
                <a:tc>
                  <a:txBody>
                    <a:bodyPr/>
                    <a:lstStyle/>
                    <a:p>
                      <a:pPr algn="ctr"/>
                      <a:r>
                        <a:rPr lang="en-IN" sz="1600" b="0" i="0" kern="1200" dirty="0">
                          <a:solidFill>
                            <a:schemeClr val="dk1"/>
                          </a:solidFill>
                          <a:effectLst/>
                          <a:latin typeface="+mn-lt"/>
                          <a:ea typeface="+mn-ea"/>
                          <a:cs typeface="+mn-cs"/>
                        </a:rPr>
                        <a:t>daddario_electric_guitar_string</a:t>
                      </a:r>
                      <a:endParaRPr lang="en-IN" sz="1600" b="0" dirty="0"/>
                    </a:p>
                  </a:txBody>
                  <a:tcPr/>
                </a:tc>
                <a:extLst>
                  <a:ext uri="{0D108BD9-81ED-4DB2-BD59-A6C34878D82A}">
                    <a16:rowId xmlns:a16="http://schemas.microsoft.com/office/drawing/2014/main" xmlns="" val="552934101"/>
                  </a:ext>
                </a:extLst>
              </a:tr>
              <a:tr h="334091">
                <a:tc>
                  <a:txBody>
                    <a:bodyPr/>
                    <a:lstStyle/>
                    <a:p>
                      <a:pPr algn="ctr"/>
                      <a:r>
                        <a:rPr lang="en-IN" sz="1600" b="0" i="0" kern="1200" dirty="0">
                          <a:solidFill>
                            <a:schemeClr val="dk1"/>
                          </a:solidFill>
                          <a:effectLst/>
                          <a:latin typeface="+mn-lt"/>
                          <a:ea typeface="+mn-ea"/>
                          <a:cs typeface="+mn-cs"/>
                        </a:rPr>
                        <a:t>B0002H0A3S</a:t>
                      </a:r>
                      <a:endParaRPr lang="en-IN" sz="1600" b="0" dirty="0"/>
                    </a:p>
                  </a:txBody>
                  <a:tcPr/>
                </a:tc>
                <a:tc>
                  <a:txBody>
                    <a:bodyPr/>
                    <a:lstStyle/>
                    <a:p>
                      <a:pPr algn="ctr"/>
                      <a:r>
                        <a:rPr lang="en-IN" sz="1600" b="0" i="0" kern="1200" dirty="0">
                          <a:solidFill>
                            <a:schemeClr val="dk1"/>
                          </a:solidFill>
                          <a:effectLst/>
                          <a:latin typeface="+mn-lt"/>
                          <a:ea typeface="+mn-ea"/>
                          <a:cs typeface="+mn-cs"/>
                        </a:rPr>
                        <a:t>acoustic_daddario_guitar_tring</a:t>
                      </a:r>
                      <a:endParaRPr lang="en-IN" sz="1600" b="0" dirty="0"/>
                    </a:p>
                  </a:txBody>
                  <a:tcPr/>
                </a:tc>
                <a:extLst>
                  <a:ext uri="{0D108BD9-81ED-4DB2-BD59-A6C34878D82A}">
                    <a16:rowId xmlns:a16="http://schemas.microsoft.com/office/drawing/2014/main" xmlns="" val="3976774902"/>
                  </a:ext>
                </a:extLst>
              </a:tr>
              <a:tr h="334091">
                <a:tc>
                  <a:txBody>
                    <a:bodyPr/>
                    <a:lstStyle/>
                    <a:p>
                      <a:pPr algn="ctr"/>
                      <a:r>
                        <a:rPr lang="en-IN" sz="1600" b="0" i="0" kern="1200" dirty="0">
                          <a:solidFill>
                            <a:schemeClr val="dk1"/>
                          </a:solidFill>
                          <a:effectLst/>
                          <a:latin typeface="+mn-lt"/>
                          <a:ea typeface="+mn-ea"/>
                          <a:cs typeface="+mn-cs"/>
                        </a:rPr>
                        <a:t>B0006NDF8A</a:t>
                      </a:r>
                      <a:endParaRPr lang="en-IN" sz="1600" b="0" dirty="0"/>
                    </a:p>
                  </a:txBody>
                  <a:tcPr/>
                </a:tc>
                <a:tc>
                  <a:txBody>
                    <a:bodyPr/>
                    <a:lstStyle/>
                    <a:p>
                      <a:pPr algn="ctr"/>
                      <a:r>
                        <a:rPr lang="en-IN" sz="1600" b="0" i="0" kern="1200" dirty="0">
                          <a:solidFill>
                            <a:schemeClr val="dk1"/>
                          </a:solidFill>
                          <a:effectLst/>
                          <a:latin typeface="+mn-lt"/>
                          <a:ea typeface="+mn-ea"/>
                          <a:cs typeface="+mn-cs"/>
                        </a:rPr>
                        <a:t>guitar_stand_strap</a:t>
                      </a:r>
                      <a:endParaRPr lang="en-IN" sz="1600" b="0" dirty="0"/>
                    </a:p>
                  </a:txBody>
                  <a:tcPr/>
                </a:tc>
                <a:extLst>
                  <a:ext uri="{0D108BD9-81ED-4DB2-BD59-A6C34878D82A}">
                    <a16:rowId xmlns:a16="http://schemas.microsoft.com/office/drawing/2014/main" xmlns="" val="1942886490"/>
                  </a:ext>
                </a:extLst>
              </a:tr>
              <a:tr h="334091">
                <a:tc>
                  <a:txBody>
                    <a:bodyPr/>
                    <a:lstStyle/>
                    <a:p>
                      <a:pPr algn="ctr"/>
                      <a:r>
                        <a:rPr lang="en-IN" sz="1600" b="0" i="0" kern="1200" dirty="0">
                          <a:solidFill>
                            <a:schemeClr val="dk1"/>
                          </a:solidFill>
                          <a:effectLst/>
                          <a:latin typeface="+mn-lt"/>
                          <a:ea typeface="+mn-ea"/>
                          <a:cs typeface="+mn-cs"/>
                        </a:rPr>
                        <a:t>B0009G1E0K</a:t>
                      </a:r>
                      <a:endParaRPr lang="en-IN" sz="1600" b="0" dirty="0"/>
                    </a:p>
                  </a:txBody>
                  <a:tcPr/>
                </a:tc>
                <a:tc>
                  <a:txBody>
                    <a:bodyPr/>
                    <a:lstStyle/>
                    <a:p>
                      <a:pPr algn="ctr"/>
                      <a:r>
                        <a:rPr lang="en-IN" sz="1600" b="0" i="0" kern="1200" dirty="0">
                          <a:solidFill>
                            <a:schemeClr val="dk1"/>
                          </a:solidFill>
                          <a:effectLst/>
                          <a:latin typeface="+mn-lt"/>
                          <a:ea typeface="+mn-ea"/>
                          <a:cs typeface="+mn-cs"/>
                        </a:rPr>
                        <a:t>guitar_leather_strap</a:t>
                      </a:r>
                      <a:endParaRPr lang="en-IN" sz="1600" b="0" dirty="0"/>
                    </a:p>
                  </a:txBody>
                  <a:tcPr/>
                </a:tc>
                <a:extLst>
                  <a:ext uri="{0D108BD9-81ED-4DB2-BD59-A6C34878D82A}">
                    <a16:rowId xmlns:a16="http://schemas.microsoft.com/office/drawing/2014/main" xmlns="" val="1913628316"/>
                  </a:ext>
                </a:extLst>
              </a:tr>
              <a:tr h="334091">
                <a:tc>
                  <a:txBody>
                    <a:bodyPr/>
                    <a:lstStyle/>
                    <a:p>
                      <a:pPr algn="ctr"/>
                      <a:r>
                        <a:rPr lang="en-IN" sz="1600" b="0" i="0" kern="1200" dirty="0">
                          <a:solidFill>
                            <a:schemeClr val="dk1"/>
                          </a:solidFill>
                          <a:effectLst/>
                          <a:latin typeface="+mn-lt"/>
                          <a:ea typeface="+mn-ea"/>
                          <a:cs typeface="+mn-cs"/>
                        </a:rPr>
                        <a:t>B003VWJ2K8</a:t>
                      </a:r>
                      <a:endParaRPr lang="en-IN" sz="1600" b="0" dirty="0"/>
                    </a:p>
                  </a:txBody>
                  <a:tcPr/>
                </a:tc>
                <a:tc>
                  <a:txBody>
                    <a:bodyPr/>
                    <a:lstStyle/>
                    <a:p>
                      <a:pPr algn="ctr"/>
                      <a:r>
                        <a:rPr lang="en-IN" sz="1600" b="0" i="0" kern="1200" dirty="0">
                          <a:solidFill>
                            <a:schemeClr val="dk1"/>
                          </a:solidFill>
                          <a:effectLst/>
                          <a:latin typeface="+mn-lt"/>
                          <a:ea typeface="+mn-ea"/>
                          <a:cs typeface="+mn-cs"/>
                        </a:rPr>
                        <a:t>guitar_snark_tuner1</a:t>
                      </a:r>
                      <a:endParaRPr lang="en-IN" sz="1600" b="0" dirty="0"/>
                    </a:p>
                  </a:txBody>
                  <a:tcPr/>
                </a:tc>
                <a:extLst>
                  <a:ext uri="{0D108BD9-81ED-4DB2-BD59-A6C34878D82A}">
                    <a16:rowId xmlns:a16="http://schemas.microsoft.com/office/drawing/2014/main" xmlns="" val="670043981"/>
                  </a:ext>
                </a:extLst>
              </a:tr>
              <a:tr h="334091">
                <a:tc>
                  <a:txBody>
                    <a:bodyPr/>
                    <a:lstStyle/>
                    <a:p>
                      <a:pPr algn="ctr"/>
                      <a:r>
                        <a:rPr lang="en-IN" sz="1600" b="0" i="0" kern="1200" dirty="0">
                          <a:solidFill>
                            <a:schemeClr val="dk1"/>
                          </a:solidFill>
                          <a:effectLst/>
                          <a:latin typeface="+mn-lt"/>
                          <a:ea typeface="+mn-ea"/>
                          <a:cs typeface="+mn-cs"/>
                        </a:rPr>
                        <a:t>B003VWKPHC</a:t>
                      </a:r>
                      <a:endParaRPr lang="en-IN" sz="1600" b="0" dirty="0"/>
                    </a:p>
                  </a:txBody>
                  <a:tcPr/>
                </a:tc>
                <a:tc>
                  <a:txBody>
                    <a:bodyPr/>
                    <a:lstStyle/>
                    <a:p>
                      <a:pPr algn="ctr"/>
                      <a:r>
                        <a:rPr lang="en-IN" sz="1600" b="0" i="0" kern="1200" dirty="0">
                          <a:solidFill>
                            <a:schemeClr val="dk1"/>
                          </a:solidFill>
                          <a:effectLst/>
                          <a:latin typeface="+mn-lt"/>
                          <a:ea typeface="+mn-ea"/>
                          <a:cs typeface="+mn-cs"/>
                        </a:rPr>
                        <a:t>guitar_snark_tuner2</a:t>
                      </a:r>
                      <a:endParaRPr lang="en-IN" sz="1600" b="0" dirty="0"/>
                    </a:p>
                  </a:txBody>
                  <a:tcPr/>
                </a:tc>
                <a:extLst>
                  <a:ext uri="{0D108BD9-81ED-4DB2-BD59-A6C34878D82A}">
                    <a16:rowId xmlns:a16="http://schemas.microsoft.com/office/drawing/2014/main" xmlns="" val="841900455"/>
                  </a:ext>
                </a:extLst>
              </a:tr>
              <a:tr h="334091">
                <a:tc>
                  <a:txBody>
                    <a:bodyPr/>
                    <a:lstStyle/>
                    <a:p>
                      <a:pPr algn="ctr"/>
                      <a:r>
                        <a:rPr lang="en-IN" sz="1600" b="0" i="0" kern="1200" dirty="0">
                          <a:solidFill>
                            <a:schemeClr val="dk1"/>
                          </a:solidFill>
                          <a:effectLst/>
                          <a:latin typeface="+mn-lt"/>
                          <a:ea typeface="+mn-ea"/>
                          <a:cs typeface="+mn-cs"/>
                        </a:rPr>
                        <a:t>B004XNK7AI</a:t>
                      </a:r>
                      <a:endParaRPr lang="en-IN" sz="1600" b="0" dirty="0"/>
                    </a:p>
                  </a:txBody>
                  <a:tcPr/>
                </a:tc>
                <a:tc>
                  <a:txBody>
                    <a:bodyPr/>
                    <a:lstStyle/>
                    <a:p>
                      <a:pPr algn="ctr"/>
                      <a:r>
                        <a:rPr lang="en-IN" sz="1600" b="0" i="0" kern="1200" dirty="0">
                          <a:solidFill>
                            <a:schemeClr val="dk1"/>
                          </a:solidFill>
                          <a:effectLst/>
                          <a:latin typeface="+mn-lt"/>
                          <a:ea typeface="+mn-ea"/>
                          <a:cs typeface="+mn-cs"/>
                        </a:rPr>
                        <a:t>guitar_snark_tuner3</a:t>
                      </a:r>
                      <a:endParaRPr lang="en-IN" sz="1600" b="0" dirty="0"/>
                    </a:p>
                  </a:txBody>
                  <a:tcPr/>
                </a:tc>
                <a:extLst>
                  <a:ext uri="{0D108BD9-81ED-4DB2-BD59-A6C34878D82A}">
                    <a16:rowId xmlns:a16="http://schemas.microsoft.com/office/drawing/2014/main" xmlns="" val="4162395349"/>
                  </a:ext>
                </a:extLst>
              </a:tr>
            </a:tbl>
          </a:graphicData>
        </a:graphic>
      </p:graphicFrame>
      <p:sp>
        <p:nvSpPr>
          <p:cNvPr id="2" name="TextBox 1">
            <a:extLst>
              <a:ext uri="{FF2B5EF4-FFF2-40B4-BE49-F238E27FC236}">
                <a16:creationId xmlns:a16="http://schemas.microsoft.com/office/drawing/2014/main" xmlns="" id="{19EF143E-180A-E8DE-DF0B-D6D5E50F42F7}"/>
              </a:ext>
            </a:extLst>
          </p:cNvPr>
          <p:cNvSpPr txBox="1"/>
          <p:nvPr/>
        </p:nvSpPr>
        <p:spPr>
          <a:xfrm>
            <a:off x="556592" y="293896"/>
            <a:ext cx="7012561" cy="369332"/>
          </a:xfrm>
          <a:prstGeom prst="rect">
            <a:avLst/>
          </a:prstGeom>
          <a:noFill/>
        </p:spPr>
        <p:txBody>
          <a:bodyPr wrap="none" rtlCol="0">
            <a:spAutoFit/>
          </a:bodyPr>
          <a:lstStyle/>
          <a:p>
            <a:r>
              <a:rPr lang="en-US" b="1" i="1" u="sng" dirty="0">
                <a:solidFill>
                  <a:schemeClr val="bg1"/>
                </a:solidFill>
                <a:effectLst>
                  <a:outerShdw blurRad="38100" dist="38100" dir="2700000" algn="tl">
                    <a:srgbClr val="000000">
                      <a:alpha val="43137"/>
                    </a:srgbClr>
                  </a:outerShdw>
                </a:effectLst>
                <a:latin typeface="Muli"/>
              </a:rPr>
              <a:t>2. Identify the names of few products by </a:t>
            </a:r>
            <a:r>
              <a:rPr lang="en-US" b="1" i="1" u="sng" dirty="0" err="1">
                <a:solidFill>
                  <a:schemeClr val="bg1"/>
                </a:solidFill>
                <a:effectLst>
                  <a:outerShdw blurRad="38100" dist="38100" dir="2700000" algn="tl">
                    <a:srgbClr val="000000">
                      <a:alpha val="43137"/>
                    </a:srgbClr>
                  </a:outerShdw>
                </a:effectLst>
                <a:latin typeface="Muli"/>
              </a:rPr>
              <a:t>analysing</a:t>
            </a:r>
            <a:r>
              <a:rPr lang="en-US" b="1" i="1" u="sng" dirty="0">
                <a:solidFill>
                  <a:schemeClr val="bg1"/>
                </a:solidFill>
                <a:effectLst>
                  <a:outerShdw blurRad="38100" dist="38100" dir="2700000" algn="tl">
                    <a:srgbClr val="000000">
                      <a:alpha val="43137"/>
                    </a:srgbClr>
                  </a:outerShdw>
                </a:effectLst>
                <a:latin typeface="Muli"/>
              </a:rPr>
              <a:t> your input text data.</a:t>
            </a:r>
            <a:endParaRPr lang="en-IN" b="1" i="1" u="sng" dirty="0">
              <a:solidFill>
                <a:schemeClr val="bg1"/>
              </a:solidFill>
              <a:effectLst>
                <a:outerShdw blurRad="38100" dist="38100" dir="2700000" algn="tl">
                  <a:srgbClr val="000000">
                    <a:alpha val="43137"/>
                  </a:srgbClr>
                </a:outerShdw>
              </a:effectLst>
              <a:latin typeface="Muli"/>
            </a:endParaRPr>
          </a:p>
        </p:txBody>
      </p:sp>
      <p:sp>
        <p:nvSpPr>
          <p:cNvPr id="4" name="TextBox 3">
            <a:extLst>
              <a:ext uri="{FF2B5EF4-FFF2-40B4-BE49-F238E27FC236}">
                <a16:creationId xmlns:a16="http://schemas.microsoft.com/office/drawing/2014/main" xmlns="" id="{A6EDAA72-0E5B-E6E0-EDE5-FBCA957E42AE}"/>
              </a:ext>
            </a:extLst>
          </p:cNvPr>
          <p:cNvSpPr txBox="1"/>
          <p:nvPr/>
        </p:nvSpPr>
        <p:spPr>
          <a:xfrm>
            <a:off x="292465" y="1354127"/>
            <a:ext cx="11687500" cy="646331"/>
          </a:xfrm>
          <a:prstGeom prst="rect">
            <a:avLst/>
          </a:prstGeom>
          <a:noFill/>
        </p:spPr>
        <p:txBody>
          <a:bodyPr wrap="square" rtlCol="0">
            <a:spAutoFit/>
          </a:bodyPr>
          <a:lstStyle/>
          <a:p>
            <a:r>
              <a:rPr lang="en-US" dirty="0">
                <a:solidFill>
                  <a:schemeClr val="bg1"/>
                </a:solidFill>
                <a:latin typeface="Muli"/>
              </a:rPr>
              <a:t>Names have been assigned to each product code. This has been done by using word cloud for each records to fetch product name. Here are list of top 10 most </a:t>
            </a:r>
            <a:r>
              <a:rPr lang="en-US" b="1" u="sng" dirty="0">
                <a:solidFill>
                  <a:schemeClr val="bg1"/>
                </a:solidFill>
                <a:latin typeface="Muli"/>
              </a:rPr>
              <a:t>positive</a:t>
            </a:r>
            <a:r>
              <a:rPr lang="en-US" dirty="0">
                <a:solidFill>
                  <a:schemeClr val="bg1"/>
                </a:solidFill>
                <a:latin typeface="Muli"/>
              </a:rPr>
              <a:t> rated products.</a:t>
            </a:r>
            <a:endParaRPr lang="en-IN" dirty="0">
              <a:solidFill>
                <a:schemeClr val="bg1"/>
              </a:solidFill>
              <a:latin typeface="Muli"/>
            </a:endParaRPr>
          </a:p>
        </p:txBody>
      </p:sp>
      <p:sp>
        <p:nvSpPr>
          <p:cNvPr id="7" name="TextBox 6">
            <a:extLst>
              <a:ext uri="{FF2B5EF4-FFF2-40B4-BE49-F238E27FC236}">
                <a16:creationId xmlns:a16="http://schemas.microsoft.com/office/drawing/2014/main" xmlns="" id="{48C7FC7E-34D8-7A6E-1104-E07A5E579E8B}"/>
              </a:ext>
            </a:extLst>
          </p:cNvPr>
          <p:cNvSpPr txBox="1"/>
          <p:nvPr/>
        </p:nvSpPr>
        <p:spPr>
          <a:xfrm>
            <a:off x="2063536" y="2322025"/>
            <a:ext cx="1630062" cy="369332"/>
          </a:xfrm>
          <a:prstGeom prst="rect">
            <a:avLst/>
          </a:prstGeom>
          <a:noFill/>
        </p:spPr>
        <p:txBody>
          <a:bodyPr wrap="none" rtlCol="0">
            <a:spAutoFit/>
          </a:bodyPr>
          <a:lstStyle/>
          <a:p>
            <a:r>
              <a:rPr lang="en-US" b="1" dirty="0">
                <a:solidFill>
                  <a:schemeClr val="bg1"/>
                </a:solidFill>
                <a:effectLst>
                  <a:outerShdw blurRad="38100" dist="38100" dir="2700000" algn="tl">
                    <a:srgbClr val="000000">
                      <a:alpha val="43137"/>
                    </a:srgbClr>
                  </a:outerShdw>
                </a:effectLst>
                <a:latin typeface="Muli"/>
              </a:rPr>
              <a:t>DIGITAL MUSIC</a:t>
            </a:r>
            <a:endParaRPr lang="en-IN" b="1" dirty="0">
              <a:solidFill>
                <a:schemeClr val="bg1"/>
              </a:solidFill>
              <a:effectLst>
                <a:outerShdw blurRad="38100" dist="38100" dir="2700000" algn="tl">
                  <a:srgbClr val="000000">
                    <a:alpha val="43137"/>
                  </a:srgbClr>
                </a:outerShdw>
              </a:effectLst>
              <a:latin typeface="Muli"/>
            </a:endParaRPr>
          </a:p>
        </p:txBody>
      </p:sp>
      <p:sp>
        <p:nvSpPr>
          <p:cNvPr id="8" name="TextBox 7">
            <a:extLst>
              <a:ext uri="{FF2B5EF4-FFF2-40B4-BE49-F238E27FC236}">
                <a16:creationId xmlns:a16="http://schemas.microsoft.com/office/drawing/2014/main" xmlns="" id="{3637F38B-2263-A681-9760-DD220246B262}"/>
              </a:ext>
            </a:extLst>
          </p:cNvPr>
          <p:cNvSpPr txBox="1"/>
          <p:nvPr/>
        </p:nvSpPr>
        <p:spPr>
          <a:xfrm>
            <a:off x="8020835" y="2322025"/>
            <a:ext cx="2413802" cy="369332"/>
          </a:xfrm>
          <a:prstGeom prst="rect">
            <a:avLst/>
          </a:prstGeom>
          <a:noFill/>
        </p:spPr>
        <p:txBody>
          <a:bodyPr wrap="none" rtlCol="0">
            <a:spAutoFit/>
          </a:bodyPr>
          <a:lstStyle/>
          <a:p>
            <a:r>
              <a:rPr lang="en-US" b="1" dirty="0">
                <a:solidFill>
                  <a:schemeClr val="bg1"/>
                </a:solidFill>
                <a:effectLst>
                  <a:outerShdw blurRad="38100" dist="38100" dir="2700000" algn="tl">
                    <a:srgbClr val="000000">
                      <a:alpha val="43137"/>
                    </a:srgbClr>
                  </a:outerShdw>
                </a:effectLst>
                <a:latin typeface="Muli"/>
              </a:rPr>
              <a:t>MUSICAL INSTRUMENT</a:t>
            </a:r>
            <a:endParaRPr lang="en-IN" b="1" dirty="0">
              <a:solidFill>
                <a:schemeClr val="bg1"/>
              </a:solidFill>
              <a:effectLst>
                <a:outerShdw blurRad="38100" dist="38100" dir="2700000" algn="tl">
                  <a:srgbClr val="000000">
                    <a:alpha val="43137"/>
                  </a:srgbClr>
                </a:outerShdw>
              </a:effectLst>
              <a:latin typeface="Muli"/>
            </a:endParaRPr>
          </a:p>
        </p:txBody>
      </p:sp>
    </p:spTree>
    <p:extLst>
      <p:ext uri="{BB962C8B-B14F-4D97-AF65-F5344CB8AC3E}">
        <p14:creationId xmlns:p14="http://schemas.microsoft.com/office/powerpoint/2010/main" val="13207452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287457E4-39E5-F9E3-68BA-2D748BB25619}"/>
              </a:ext>
            </a:extLst>
          </p:cNvPr>
          <p:cNvPicPr>
            <a:picLocks noChangeAspect="1"/>
          </p:cNvPicPr>
          <p:nvPr/>
        </p:nvPicPr>
        <p:blipFill>
          <a:blip r:embed="rId2"/>
          <a:stretch>
            <a:fillRect/>
          </a:stretch>
        </p:blipFill>
        <p:spPr>
          <a:xfrm>
            <a:off x="316167" y="2715041"/>
            <a:ext cx="5608312" cy="35681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5" name="Picture 4">
            <a:extLst>
              <a:ext uri="{FF2B5EF4-FFF2-40B4-BE49-F238E27FC236}">
                <a16:creationId xmlns:a16="http://schemas.microsoft.com/office/drawing/2014/main" xmlns="" id="{DA8C0428-7B8A-5CAE-F9FF-87B0EE40D913}"/>
              </a:ext>
            </a:extLst>
          </p:cNvPr>
          <p:cNvPicPr>
            <a:picLocks noChangeAspect="1"/>
          </p:cNvPicPr>
          <p:nvPr/>
        </p:nvPicPr>
        <p:blipFill>
          <a:blip r:embed="rId3"/>
          <a:stretch>
            <a:fillRect/>
          </a:stretch>
        </p:blipFill>
        <p:spPr>
          <a:xfrm>
            <a:off x="6267523" y="2715041"/>
            <a:ext cx="5648854" cy="35681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7" name="Callout: Down Arrow 6">
            <a:extLst>
              <a:ext uri="{FF2B5EF4-FFF2-40B4-BE49-F238E27FC236}">
                <a16:creationId xmlns:a16="http://schemas.microsoft.com/office/drawing/2014/main" xmlns="" id="{9F0DB572-7165-1B1A-1050-F5E6386FD036}"/>
              </a:ext>
            </a:extLst>
          </p:cNvPr>
          <p:cNvSpPr/>
          <p:nvPr/>
        </p:nvSpPr>
        <p:spPr>
          <a:xfrm>
            <a:off x="1886037" y="1800641"/>
            <a:ext cx="2199861" cy="914400"/>
          </a:xfrm>
          <a:prstGeom prst="down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uli"/>
              </a:rPr>
              <a:t>DIGITAL MUSIC</a:t>
            </a:r>
            <a:endParaRPr lang="en-IN" b="1" dirty="0">
              <a:latin typeface="Muli"/>
            </a:endParaRPr>
          </a:p>
        </p:txBody>
      </p:sp>
      <p:sp>
        <p:nvSpPr>
          <p:cNvPr id="8" name="Callout: Down Arrow 7">
            <a:extLst>
              <a:ext uri="{FF2B5EF4-FFF2-40B4-BE49-F238E27FC236}">
                <a16:creationId xmlns:a16="http://schemas.microsoft.com/office/drawing/2014/main" xmlns="" id="{DFC3017F-1A69-AFF0-1949-6B43294BF21A}"/>
              </a:ext>
            </a:extLst>
          </p:cNvPr>
          <p:cNvSpPr/>
          <p:nvPr/>
        </p:nvSpPr>
        <p:spPr>
          <a:xfrm>
            <a:off x="7556017" y="1800641"/>
            <a:ext cx="3376663" cy="914400"/>
          </a:xfrm>
          <a:prstGeom prst="down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effectLst>
                  <a:outerShdw blurRad="38100" dist="38100" dir="2700000" algn="tl">
                    <a:srgbClr val="000000">
                      <a:alpha val="43137"/>
                    </a:srgbClr>
                  </a:outerShdw>
                </a:effectLst>
                <a:latin typeface="Muli"/>
              </a:rPr>
              <a:t>MUSICAL INSTRUMENT</a:t>
            </a:r>
            <a:endParaRPr lang="en-IN" b="1" dirty="0">
              <a:solidFill>
                <a:schemeClr val="bg1"/>
              </a:solidFill>
              <a:effectLst>
                <a:outerShdw blurRad="38100" dist="38100" dir="2700000" algn="tl">
                  <a:srgbClr val="000000">
                    <a:alpha val="43137"/>
                  </a:srgbClr>
                </a:outerShdw>
              </a:effectLst>
              <a:latin typeface="Muli"/>
            </a:endParaRPr>
          </a:p>
        </p:txBody>
      </p:sp>
      <p:sp>
        <p:nvSpPr>
          <p:cNvPr id="10" name="TextBox 9">
            <a:extLst>
              <a:ext uri="{FF2B5EF4-FFF2-40B4-BE49-F238E27FC236}">
                <a16:creationId xmlns:a16="http://schemas.microsoft.com/office/drawing/2014/main" xmlns="" id="{2CAFF5EC-428D-7931-BAF2-567BB8ED972D}"/>
              </a:ext>
            </a:extLst>
          </p:cNvPr>
          <p:cNvSpPr txBox="1"/>
          <p:nvPr/>
        </p:nvSpPr>
        <p:spPr>
          <a:xfrm>
            <a:off x="597012" y="1036474"/>
            <a:ext cx="11341022" cy="984885"/>
          </a:xfrm>
          <a:prstGeom prst="rect">
            <a:avLst/>
          </a:prstGeom>
          <a:noFill/>
        </p:spPr>
        <p:txBody>
          <a:bodyPr wrap="square" rtlCol="0">
            <a:spAutoFit/>
          </a:bodyPr>
          <a:lstStyle/>
          <a:p>
            <a:r>
              <a:rPr lang="en-US" sz="2000" dirty="0">
                <a:solidFill>
                  <a:schemeClr val="bg1"/>
                </a:solidFill>
              </a:rPr>
              <a:t>From both graphs seasonality is prominent and thus can be said that buyers of these products follow a trend in equal intervals.</a:t>
            </a:r>
            <a:endParaRPr lang="en-IN" sz="2000" dirty="0">
              <a:solidFill>
                <a:schemeClr val="bg1"/>
              </a:solidFill>
            </a:endParaRPr>
          </a:p>
          <a:p>
            <a:endParaRPr lang="en-IN" dirty="0"/>
          </a:p>
        </p:txBody>
      </p:sp>
      <p:sp>
        <p:nvSpPr>
          <p:cNvPr id="11" name="TextBox 10">
            <a:extLst>
              <a:ext uri="{FF2B5EF4-FFF2-40B4-BE49-F238E27FC236}">
                <a16:creationId xmlns:a16="http://schemas.microsoft.com/office/drawing/2014/main" xmlns="" id="{5E96D99B-F58C-10EA-6A9D-95DC78E5DC6C}"/>
              </a:ext>
            </a:extLst>
          </p:cNvPr>
          <p:cNvSpPr txBox="1"/>
          <p:nvPr/>
        </p:nvSpPr>
        <p:spPr>
          <a:xfrm>
            <a:off x="60959" y="113144"/>
            <a:ext cx="11656424" cy="923330"/>
          </a:xfrm>
          <a:prstGeom prst="rect">
            <a:avLst/>
          </a:prstGeom>
          <a:noFill/>
        </p:spPr>
        <p:txBody>
          <a:bodyPr wrap="square" rtlCol="0">
            <a:spAutoFit/>
          </a:bodyPr>
          <a:lstStyle/>
          <a:p>
            <a:r>
              <a:rPr lang="en-US" b="1" i="1" u="sng" dirty="0">
                <a:solidFill>
                  <a:schemeClr val="bg1"/>
                </a:solidFill>
                <a:effectLst/>
                <a:latin typeface="Muli"/>
              </a:rPr>
              <a:t>3. Predict future data trends: How the sentiments of reviewers change with time. Suppose input data is provided for the period 1996-2014.</a:t>
            </a:r>
            <a:r>
              <a:rPr lang="en-US" b="1" i="1" u="sng" dirty="0">
                <a:solidFill>
                  <a:schemeClr val="bg1"/>
                </a:solidFill>
                <a:latin typeface="Muli"/>
              </a:rPr>
              <a:t/>
            </a:r>
            <a:br>
              <a:rPr lang="en-US" b="1" i="1" u="sng" dirty="0">
                <a:solidFill>
                  <a:schemeClr val="bg1"/>
                </a:solidFill>
                <a:latin typeface="Muli"/>
              </a:rPr>
            </a:br>
            <a:r>
              <a:rPr lang="en-US" b="1" i="1" u="sng" dirty="0">
                <a:solidFill>
                  <a:schemeClr val="bg1"/>
                </a:solidFill>
                <a:effectLst/>
                <a:latin typeface="Muli"/>
              </a:rPr>
              <a:t>Your task is to predict the trends after 2014.</a:t>
            </a:r>
            <a:endParaRPr lang="en-IN" b="1" i="1" u="sng" dirty="0">
              <a:solidFill>
                <a:schemeClr val="bg1"/>
              </a:solidFill>
              <a:latin typeface="Muli"/>
            </a:endParaRPr>
          </a:p>
        </p:txBody>
      </p:sp>
    </p:spTree>
    <p:extLst>
      <p:ext uri="{BB962C8B-B14F-4D97-AF65-F5344CB8AC3E}">
        <p14:creationId xmlns:p14="http://schemas.microsoft.com/office/powerpoint/2010/main" val="15108821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130EFF22-0625-0444-F558-1F52928711B2}"/>
              </a:ext>
            </a:extLst>
          </p:cNvPr>
          <p:cNvSpPr txBox="1"/>
          <p:nvPr/>
        </p:nvSpPr>
        <p:spPr>
          <a:xfrm>
            <a:off x="3438071" y="177096"/>
            <a:ext cx="4775282" cy="461665"/>
          </a:xfrm>
          <a:prstGeom prst="rect">
            <a:avLst/>
          </a:prstGeom>
          <a:noFill/>
        </p:spPr>
        <p:txBody>
          <a:bodyPr wrap="none" rtlCol="0">
            <a:spAutoFit/>
          </a:bodyPr>
          <a:lstStyle/>
          <a:p>
            <a:r>
              <a:rPr lang="en-US" sz="2400" b="1" dirty="0">
                <a:solidFill>
                  <a:schemeClr val="bg1"/>
                </a:solidFill>
                <a:effectLst>
                  <a:outerShdw blurRad="38100" dist="38100" dir="2700000" algn="tl">
                    <a:srgbClr val="000000">
                      <a:alpha val="43137"/>
                    </a:srgbClr>
                  </a:outerShdw>
                </a:effectLst>
                <a:latin typeface="Muli"/>
              </a:rPr>
              <a:t>TIME SERIES USING SARIMA MODEL</a:t>
            </a:r>
            <a:endParaRPr lang="en-IN" sz="2400" b="1" dirty="0">
              <a:solidFill>
                <a:schemeClr val="bg1"/>
              </a:solidFill>
              <a:effectLst>
                <a:outerShdw blurRad="38100" dist="38100" dir="2700000" algn="tl">
                  <a:srgbClr val="000000">
                    <a:alpha val="43137"/>
                  </a:srgbClr>
                </a:outerShdw>
              </a:effectLst>
              <a:latin typeface="Muli"/>
            </a:endParaRPr>
          </a:p>
        </p:txBody>
      </p:sp>
      <p:sp>
        <p:nvSpPr>
          <p:cNvPr id="6" name="TextBox 5">
            <a:extLst>
              <a:ext uri="{FF2B5EF4-FFF2-40B4-BE49-F238E27FC236}">
                <a16:creationId xmlns:a16="http://schemas.microsoft.com/office/drawing/2014/main" xmlns="" id="{9AFCA979-99C4-2596-9998-F59AB2336782}"/>
              </a:ext>
            </a:extLst>
          </p:cNvPr>
          <p:cNvSpPr txBox="1"/>
          <p:nvPr/>
        </p:nvSpPr>
        <p:spPr>
          <a:xfrm>
            <a:off x="665879" y="5571732"/>
            <a:ext cx="10724932" cy="646331"/>
          </a:xfrm>
          <a:prstGeom prst="rect">
            <a:avLst/>
          </a:prstGeom>
          <a:noFill/>
        </p:spPr>
        <p:txBody>
          <a:bodyPr wrap="square" rtlCol="0">
            <a:spAutoFit/>
          </a:bodyPr>
          <a:lstStyle/>
          <a:p>
            <a:r>
              <a:rPr lang="en-US" dirty="0">
                <a:solidFill>
                  <a:schemeClr val="bg1"/>
                </a:solidFill>
                <a:latin typeface="Muli"/>
              </a:rPr>
              <a:t>All the three sentiments are showing negative trend as they show a downwards decline, this may be concluded as the popularity of the product is going down not in market and that is not dependent on sentiment.</a:t>
            </a:r>
            <a:endParaRPr lang="en-IN" dirty="0">
              <a:solidFill>
                <a:schemeClr val="bg1"/>
              </a:solidFill>
              <a:latin typeface="Muli"/>
            </a:endParaRPr>
          </a:p>
        </p:txBody>
      </p:sp>
      <p:sp>
        <p:nvSpPr>
          <p:cNvPr id="8" name="Rectangle: Rounded Corners 7">
            <a:extLst>
              <a:ext uri="{FF2B5EF4-FFF2-40B4-BE49-F238E27FC236}">
                <a16:creationId xmlns:a16="http://schemas.microsoft.com/office/drawing/2014/main" xmlns="" id="{1A5EA607-0B7C-4545-7735-B244E9CE0EDD}"/>
              </a:ext>
            </a:extLst>
          </p:cNvPr>
          <p:cNvSpPr/>
          <p:nvPr/>
        </p:nvSpPr>
        <p:spPr>
          <a:xfrm>
            <a:off x="4767621" y="1006628"/>
            <a:ext cx="2116182" cy="7053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latin typeface="Muli"/>
              </a:rPr>
              <a:t>DIGITAL MUSIC</a:t>
            </a:r>
            <a:endParaRPr lang="en-IN" b="1" dirty="0">
              <a:solidFill>
                <a:schemeClr val="bg1"/>
              </a:solidFill>
              <a:latin typeface="Muli"/>
            </a:endParaRPr>
          </a:p>
        </p:txBody>
      </p:sp>
      <p:pic>
        <p:nvPicPr>
          <p:cNvPr id="9" name="Picture 6">
            <a:extLst>
              <a:ext uri="{FF2B5EF4-FFF2-40B4-BE49-F238E27FC236}">
                <a16:creationId xmlns:a16="http://schemas.microsoft.com/office/drawing/2014/main" xmlns="" id="{8D9D64FA-8F7E-A97B-82D8-87DFC3281B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334" y="2724422"/>
            <a:ext cx="3781015" cy="2644412"/>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xmlns="" id="{BD822CF1-66E2-FF65-A87B-02C154AAAC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58124" y="2724422"/>
            <a:ext cx="4055202" cy="2644412"/>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a:extLst>
              <a:ext uri="{FF2B5EF4-FFF2-40B4-BE49-F238E27FC236}">
                <a16:creationId xmlns:a16="http://schemas.microsoft.com/office/drawing/2014/main" xmlns="" id="{CFE01E51-3D36-DF07-8CE3-764FEF98EAA5}"/>
              </a:ext>
            </a:extLst>
          </p:cNvPr>
          <p:cNvPicPr>
            <a:picLocks noChangeAspect="1"/>
          </p:cNvPicPr>
          <p:nvPr/>
        </p:nvPicPr>
        <p:blipFill>
          <a:blip r:embed="rId4"/>
          <a:stretch>
            <a:fillRect/>
          </a:stretch>
        </p:blipFill>
        <p:spPr>
          <a:xfrm>
            <a:off x="11390811" y="2785283"/>
            <a:ext cx="522515" cy="415116"/>
          </a:xfrm>
          <a:prstGeom prst="rect">
            <a:avLst/>
          </a:prstGeom>
        </p:spPr>
      </p:pic>
      <p:pic>
        <p:nvPicPr>
          <p:cNvPr id="16" name="Picture 15">
            <a:extLst>
              <a:ext uri="{FF2B5EF4-FFF2-40B4-BE49-F238E27FC236}">
                <a16:creationId xmlns:a16="http://schemas.microsoft.com/office/drawing/2014/main" xmlns="" id="{4C5845FB-8FEF-836B-60F1-FD6FE348DECD}"/>
              </a:ext>
            </a:extLst>
          </p:cNvPr>
          <p:cNvPicPr>
            <a:picLocks noChangeAspect="1"/>
          </p:cNvPicPr>
          <p:nvPr/>
        </p:nvPicPr>
        <p:blipFill>
          <a:blip r:embed="rId4"/>
          <a:stretch>
            <a:fillRect/>
          </a:stretch>
        </p:blipFill>
        <p:spPr>
          <a:xfrm>
            <a:off x="3438070" y="2785282"/>
            <a:ext cx="505280" cy="415117"/>
          </a:xfrm>
          <a:prstGeom prst="rect">
            <a:avLst/>
          </a:prstGeom>
        </p:spPr>
      </p:pic>
      <p:pic>
        <p:nvPicPr>
          <p:cNvPr id="17" name="Picture 16">
            <a:extLst>
              <a:ext uri="{FF2B5EF4-FFF2-40B4-BE49-F238E27FC236}">
                <a16:creationId xmlns:a16="http://schemas.microsoft.com/office/drawing/2014/main" xmlns="" id="{CB98C034-83C9-2D7A-F960-568A6BC0D7D0}"/>
              </a:ext>
            </a:extLst>
          </p:cNvPr>
          <p:cNvPicPr>
            <a:picLocks noChangeAspect="1"/>
          </p:cNvPicPr>
          <p:nvPr/>
        </p:nvPicPr>
        <p:blipFill>
          <a:blip r:embed="rId5"/>
          <a:stretch>
            <a:fillRect/>
          </a:stretch>
        </p:blipFill>
        <p:spPr>
          <a:xfrm>
            <a:off x="4174223" y="2724422"/>
            <a:ext cx="3514726" cy="2644412"/>
          </a:xfrm>
          <a:prstGeom prst="rect">
            <a:avLst/>
          </a:prstGeom>
        </p:spPr>
      </p:pic>
      <p:pic>
        <p:nvPicPr>
          <p:cNvPr id="23" name="Picture 22">
            <a:extLst>
              <a:ext uri="{FF2B5EF4-FFF2-40B4-BE49-F238E27FC236}">
                <a16:creationId xmlns:a16="http://schemas.microsoft.com/office/drawing/2014/main" xmlns="" id="{927D2E9D-5F59-D81C-7AFB-0043A5EC2868}"/>
              </a:ext>
            </a:extLst>
          </p:cNvPr>
          <p:cNvPicPr>
            <a:picLocks noChangeAspect="1"/>
          </p:cNvPicPr>
          <p:nvPr/>
        </p:nvPicPr>
        <p:blipFill>
          <a:blip r:embed="rId6"/>
          <a:stretch>
            <a:fillRect/>
          </a:stretch>
        </p:blipFill>
        <p:spPr>
          <a:xfrm>
            <a:off x="4705695" y="2785283"/>
            <a:ext cx="518205" cy="415117"/>
          </a:xfrm>
          <a:prstGeom prst="rect">
            <a:avLst/>
          </a:prstGeom>
        </p:spPr>
      </p:pic>
      <p:sp>
        <p:nvSpPr>
          <p:cNvPr id="18" name="Callout: Down Arrow 17">
            <a:extLst>
              <a:ext uri="{FF2B5EF4-FFF2-40B4-BE49-F238E27FC236}">
                <a16:creationId xmlns:a16="http://schemas.microsoft.com/office/drawing/2014/main" xmlns="" id="{D4C5C9F7-22A3-EB18-F5A9-11B59050869F}"/>
              </a:ext>
            </a:extLst>
          </p:cNvPr>
          <p:cNvSpPr/>
          <p:nvPr/>
        </p:nvSpPr>
        <p:spPr>
          <a:xfrm>
            <a:off x="1595641" y="2181224"/>
            <a:ext cx="914400" cy="543197"/>
          </a:xfrm>
          <a:prstGeom prst="down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effectLst>
                  <a:outerShdw blurRad="38100" dist="38100" dir="2700000" algn="tl">
                    <a:srgbClr val="000000">
                      <a:alpha val="43137"/>
                    </a:srgbClr>
                  </a:outerShdw>
                </a:effectLst>
                <a:latin typeface="Muli"/>
              </a:rPr>
              <a:t>POSITIVE</a:t>
            </a:r>
            <a:endParaRPr lang="en-IN" sz="1200" b="1" dirty="0">
              <a:effectLst>
                <a:outerShdw blurRad="38100" dist="38100" dir="2700000" algn="tl">
                  <a:srgbClr val="000000">
                    <a:alpha val="43137"/>
                  </a:srgbClr>
                </a:outerShdw>
              </a:effectLst>
              <a:latin typeface="Muli"/>
            </a:endParaRPr>
          </a:p>
        </p:txBody>
      </p:sp>
      <p:sp>
        <p:nvSpPr>
          <p:cNvPr id="25" name="Callout: Down Arrow 24">
            <a:extLst>
              <a:ext uri="{FF2B5EF4-FFF2-40B4-BE49-F238E27FC236}">
                <a16:creationId xmlns:a16="http://schemas.microsoft.com/office/drawing/2014/main" xmlns="" id="{0B574DD6-F522-38B3-895C-46C9EAB65E35}"/>
              </a:ext>
            </a:extLst>
          </p:cNvPr>
          <p:cNvSpPr/>
          <p:nvPr/>
        </p:nvSpPr>
        <p:spPr>
          <a:xfrm>
            <a:off x="5474385" y="2173337"/>
            <a:ext cx="1161545" cy="543197"/>
          </a:xfrm>
          <a:prstGeom prst="down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effectLst>
                  <a:outerShdw blurRad="38100" dist="38100" dir="2700000" algn="tl">
                    <a:srgbClr val="000000">
                      <a:alpha val="43137"/>
                    </a:srgbClr>
                  </a:outerShdw>
                </a:effectLst>
                <a:latin typeface="Muli"/>
              </a:rPr>
              <a:t>NEUTRAL</a:t>
            </a:r>
            <a:endParaRPr lang="en-IN" sz="1200" b="1" dirty="0">
              <a:effectLst>
                <a:outerShdw blurRad="38100" dist="38100" dir="2700000" algn="tl">
                  <a:srgbClr val="000000">
                    <a:alpha val="43137"/>
                  </a:srgbClr>
                </a:outerShdw>
              </a:effectLst>
              <a:latin typeface="Muli"/>
            </a:endParaRPr>
          </a:p>
        </p:txBody>
      </p:sp>
      <p:sp>
        <p:nvSpPr>
          <p:cNvPr id="26" name="Callout: Down Arrow 25">
            <a:extLst>
              <a:ext uri="{FF2B5EF4-FFF2-40B4-BE49-F238E27FC236}">
                <a16:creationId xmlns:a16="http://schemas.microsoft.com/office/drawing/2014/main" xmlns="" id="{5D70D103-8B35-8D41-E979-35438CE339F6}"/>
              </a:ext>
            </a:extLst>
          </p:cNvPr>
          <p:cNvSpPr/>
          <p:nvPr/>
        </p:nvSpPr>
        <p:spPr>
          <a:xfrm>
            <a:off x="9281513" y="2173336"/>
            <a:ext cx="1286338" cy="543197"/>
          </a:xfrm>
          <a:prstGeom prst="down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effectLst>
                  <a:outerShdw blurRad="38100" dist="38100" dir="2700000" algn="tl">
                    <a:srgbClr val="000000">
                      <a:alpha val="43137"/>
                    </a:srgbClr>
                  </a:outerShdw>
                </a:effectLst>
                <a:latin typeface="Muli"/>
              </a:rPr>
              <a:t>NEGATIVE</a:t>
            </a:r>
            <a:endParaRPr lang="en-IN" sz="1200" b="1" dirty="0">
              <a:effectLst>
                <a:outerShdw blurRad="38100" dist="38100" dir="2700000" algn="tl">
                  <a:srgbClr val="000000">
                    <a:alpha val="43137"/>
                  </a:srgbClr>
                </a:outerShdw>
              </a:effectLst>
              <a:latin typeface="Muli"/>
            </a:endParaRPr>
          </a:p>
        </p:txBody>
      </p:sp>
    </p:spTree>
    <p:extLst>
      <p:ext uri="{BB962C8B-B14F-4D97-AF65-F5344CB8AC3E}">
        <p14:creationId xmlns:p14="http://schemas.microsoft.com/office/powerpoint/2010/main" val="29349721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xmlns="" id="{9AFCA979-99C4-2596-9998-F59AB2336782}"/>
              </a:ext>
            </a:extLst>
          </p:cNvPr>
          <p:cNvSpPr txBox="1"/>
          <p:nvPr/>
        </p:nvSpPr>
        <p:spPr>
          <a:xfrm>
            <a:off x="501041" y="5130132"/>
            <a:ext cx="11119459" cy="1477328"/>
          </a:xfrm>
          <a:prstGeom prst="rect">
            <a:avLst/>
          </a:prstGeom>
          <a:noFill/>
        </p:spPr>
        <p:txBody>
          <a:bodyPr wrap="square" rtlCol="0">
            <a:spAutoFit/>
          </a:bodyPr>
          <a:lstStyle/>
          <a:p>
            <a:r>
              <a:rPr lang="en-US" dirty="0">
                <a:solidFill>
                  <a:schemeClr val="bg1"/>
                </a:solidFill>
                <a:latin typeface="Muli"/>
              </a:rPr>
              <a:t>All the three sentiments are showing negative trend as they show a downwards decline, this may be concluded as the popularity of the product is going down not in market and that is not dependent on sentiment.</a:t>
            </a:r>
          </a:p>
          <a:p>
            <a:r>
              <a:rPr lang="en-US" dirty="0" smtClean="0">
                <a:solidFill>
                  <a:schemeClr val="bg1"/>
                </a:solidFill>
                <a:latin typeface="Muli"/>
              </a:rPr>
              <a:t>Yet</a:t>
            </a:r>
            <a:r>
              <a:rPr lang="en-US" dirty="0">
                <a:solidFill>
                  <a:schemeClr val="bg1"/>
                </a:solidFill>
                <a:latin typeface="Muli"/>
              </a:rPr>
              <a:t>, in near future positive and negative products shows a high frequency of buyers than neutral products which seems to give a stable result.</a:t>
            </a:r>
            <a:endParaRPr lang="en-IN" dirty="0">
              <a:solidFill>
                <a:schemeClr val="bg1"/>
              </a:solidFill>
              <a:latin typeface="Muli"/>
            </a:endParaRPr>
          </a:p>
        </p:txBody>
      </p:sp>
      <p:sp>
        <p:nvSpPr>
          <p:cNvPr id="8" name="Rectangle: Rounded Corners 7">
            <a:extLst>
              <a:ext uri="{FF2B5EF4-FFF2-40B4-BE49-F238E27FC236}">
                <a16:creationId xmlns:a16="http://schemas.microsoft.com/office/drawing/2014/main" xmlns="" id="{1A5EA607-0B7C-4545-7735-B244E9CE0EDD}"/>
              </a:ext>
            </a:extLst>
          </p:cNvPr>
          <p:cNvSpPr/>
          <p:nvPr/>
        </p:nvSpPr>
        <p:spPr>
          <a:xfrm>
            <a:off x="4386338" y="244929"/>
            <a:ext cx="3514725" cy="7053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latin typeface="Muli"/>
              </a:rPr>
              <a:t>MUSICAL INSTRUMENT</a:t>
            </a:r>
            <a:endParaRPr lang="en-IN" b="1" dirty="0">
              <a:solidFill>
                <a:schemeClr val="bg1"/>
              </a:solidFill>
              <a:latin typeface="Muli"/>
            </a:endParaRPr>
          </a:p>
        </p:txBody>
      </p:sp>
      <p:sp>
        <p:nvSpPr>
          <p:cNvPr id="18" name="Callout: Down Arrow 17">
            <a:extLst>
              <a:ext uri="{FF2B5EF4-FFF2-40B4-BE49-F238E27FC236}">
                <a16:creationId xmlns:a16="http://schemas.microsoft.com/office/drawing/2014/main" xmlns="" id="{D4C5C9F7-22A3-EB18-F5A9-11B59050869F}"/>
              </a:ext>
            </a:extLst>
          </p:cNvPr>
          <p:cNvSpPr/>
          <p:nvPr/>
        </p:nvSpPr>
        <p:spPr>
          <a:xfrm>
            <a:off x="1672919" y="1290194"/>
            <a:ext cx="914400" cy="543197"/>
          </a:xfrm>
          <a:prstGeom prst="down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effectLst>
                  <a:outerShdw blurRad="38100" dist="38100" dir="2700000" algn="tl">
                    <a:srgbClr val="000000">
                      <a:alpha val="43137"/>
                    </a:srgbClr>
                  </a:outerShdw>
                </a:effectLst>
                <a:latin typeface="Muli"/>
              </a:rPr>
              <a:t>POSITIVE</a:t>
            </a:r>
            <a:endParaRPr lang="en-IN" sz="1200" b="1" dirty="0">
              <a:effectLst>
                <a:outerShdw blurRad="38100" dist="38100" dir="2700000" algn="tl">
                  <a:srgbClr val="000000">
                    <a:alpha val="43137"/>
                  </a:srgbClr>
                </a:outerShdw>
              </a:effectLst>
              <a:latin typeface="Muli"/>
            </a:endParaRPr>
          </a:p>
        </p:txBody>
      </p:sp>
      <p:sp>
        <p:nvSpPr>
          <p:cNvPr id="25" name="Callout: Down Arrow 24">
            <a:extLst>
              <a:ext uri="{FF2B5EF4-FFF2-40B4-BE49-F238E27FC236}">
                <a16:creationId xmlns:a16="http://schemas.microsoft.com/office/drawing/2014/main" xmlns="" id="{0B574DD6-F522-38B3-895C-46C9EAB65E35}"/>
              </a:ext>
            </a:extLst>
          </p:cNvPr>
          <p:cNvSpPr/>
          <p:nvPr/>
        </p:nvSpPr>
        <p:spPr>
          <a:xfrm>
            <a:off x="5898905" y="1290194"/>
            <a:ext cx="1031282" cy="543197"/>
          </a:xfrm>
          <a:prstGeom prst="down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effectLst>
                  <a:outerShdw blurRad="38100" dist="38100" dir="2700000" algn="tl">
                    <a:srgbClr val="000000">
                      <a:alpha val="43137"/>
                    </a:srgbClr>
                  </a:outerShdw>
                </a:effectLst>
                <a:latin typeface="Muli"/>
              </a:rPr>
              <a:t>NEUTRAL</a:t>
            </a:r>
            <a:endParaRPr lang="en-IN" sz="1200" b="1" dirty="0">
              <a:effectLst>
                <a:outerShdw blurRad="38100" dist="38100" dir="2700000" algn="tl">
                  <a:srgbClr val="000000">
                    <a:alpha val="43137"/>
                  </a:srgbClr>
                </a:outerShdw>
              </a:effectLst>
              <a:latin typeface="Muli"/>
            </a:endParaRPr>
          </a:p>
        </p:txBody>
      </p:sp>
      <p:sp>
        <p:nvSpPr>
          <p:cNvPr id="26" name="Callout: Down Arrow 25">
            <a:extLst>
              <a:ext uri="{FF2B5EF4-FFF2-40B4-BE49-F238E27FC236}">
                <a16:creationId xmlns:a16="http://schemas.microsoft.com/office/drawing/2014/main" xmlns="" id="{5D70D103-8B35-8D41-E979-35438CE339F6}"/>
              </a:ext>
            </a:extLst>
          </p:cNvPr>
          <p:cNvSpPr/>
          <p:nvPr/>
        </p:nvSpPr>
        <p:spPr>
          <a:xfrm>
            <a:off x="9644323" y="1290194"/>
            <a:ext cx="1194899" cy="543197"/>
          </a:xfrm>
          <a:prstGeom prst="down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effectLst>
                  <a:outerShdw blurRad="38100" dist="38100" dir="2700000" algn="tl">
                    <a:srgbClr val="000000">
                      <a:alpha val="43137"/>
                    </a:srgbClr>
                  </a:outerShdw>
                </a:effectLst>
                <a:latin typeface="Muli"/>
              </a:rPr>
              <a:t>NEGATIVE</a:t>
            </a:r>
            <a:endParaRPr lang="en-IN" sz="1200" b="1" dirty="0">
              <a:effectLst>
                <a:outerShdw blurRad="38100" dist="38100" dir="2700000" algn="tl">
                  <a:srgbClr val="000000">
                    <a:alpha val="43137"/>
                  </a:srgbClr>
                </a:outerShdw>
              </a:effectLst>
              <a:latin typeface="Muli"/>
            </a:endParaRPr>
          </a:p>
        </p:txBody>
      </p:sp>
      <p:pic>
        <p:nvPicPr>
          <p:cNvPr id="2052" name="Picture 4">
            <a:extLst>
              <a:ext uri="{FF2B5EF4-FFF2-40B4-BE49-F238E27FC236}">
                <a16:creationId xmlns:a16="http://schemas.microsoft.com/office/drawing/2014/main" xmlns="" id="{9C1EDE2F-8CCB-5B51-CBEC-0E4CF3A4B9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475" y="2088988"/>
            <a:ext cx="4166862" cy="2785548"/>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8">
            <a:extLst>
              <a:ext uri="{FF2B5EF4-FFF2-40B4-BE49-F238E27FC236}">
                <a16:creationId xmlns:a16="http://schemas.microsoft.com/office/drawing/2014/main" xmlns="" id="{AC418E9F-CFFF-C98F-9A7C-1518C10248FF}"/>
              </a:ext>
            </a:extLst>
          </p:cNvPr>
          <p:cNvPicPr>
            <a:picLocks noChangeAspect="1"/>
          </p:cNvPicPr>
          <p:nvPr/>
        </p:nvPicPr>
        <p:blipFill>
          <a:blip r:embed="rId3"/>
          <a:stretch>
            <a:fillRect/>
          </a:stretch>
        </p:blipFill>
        <p:spPr>
          <a:xfrm>
            <a:off x="3881057" y="2210517"/>
            <a:ext cx="505280" cy="323116"/>
          </a:xfrm>
          <a:prstGeom prst="rect">
            <a:avLst/>
          </a:prstGeom>
        </p:spPr>
      </p:pic>
      <p:pic>
        <p:nvPicPr>
          <p:cNvPr id="2054" name="Picture 6">
            <a:extLst>
              <a:ext uri="{FF2B5EF4-FFF2-40B4-BE49-F238E27FC236}">
                <a16:creationId xmlns:a16="http://schemas.microsoft.com/office/drawing/2014/main" xmlns="" id="{E9140CEA-80D3-CE68-618A-C9902DB0007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42755" y="2088987"/>
            <a:ext cx="3671583" cy="2785549"/>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0">
            <a:extLst>
              <a:ext uri="{FF2B5EF4-FFF2-40B4-BE49-F238E27FC236}">
                <a16:creationId xmlns:a16="http://schemas.microsoft.com/office/drawing/2014/main" xmlns="" id="{AFF73318-E64B-0FDB-D4A9-9D681F6C4709}"/>
              </a:ext>
            </a:extLst>
          </p:cNvPr>
          <p:cNvPicPr>
            <a:picLocks noChangeAspect="1"/>
          </p:cNvPicPr>
          <p:nvPr/>
        </p:nvPicPr>
        <p:blipFill>
          <a:blip r:embed="rId3"/>
          <a:stretch>
            <a:fillRect/>
          </a:stretch>
        </p:blipFill>
        <p:spPr>
          <a:xfrm>
            <a:off x="11620500" y="2231278"/>
            <a:ext cx="434980" cy="323116"/>
          </a:xfrm>
          <a:prstGeom prst="rect">
            <a:avLst/>
          </a:prstGeom>
        </p:spPr>
      </p:pic>
      <p:pic>
        <p:nvPicPr>
          <p:cNvPr id="2056" name="Picture 8">
            <a:extLst>
              <a:ext uri="{FF2B5EF4-FFF2-40B4-BE49-F238E27FC236}">
                <a16:creationId xmlns:a16="http://schemas.microsoft.com/office/drawing/2014/main" xmlns="" id="{A1A93521-613A-4D7B-A7A2-1ED8D18E1E2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94361" y="2088987"/>
            <a:ext cx="3840370" cy="2785549"/>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1">
            <a:extLst>
              <a:ext uri="{FF2B5EF4-FFF2-40B4-BE49-F238E27FC236}">
                <a16:creationId xmlns:a16="http://schemas.microsoft.com/office/drawing/2014/main" xmlns="" id="{4857929E-3003-FFAD-983E-D3F11CF9C5A5}"/>
              </a:ext>
            </a:extLst>
          </p:cNvPr>
          <p:cNvPicPr>
            <a:picLocks noChangeAspect="1"/>
          </p:cNvPicPr>
          <p:nvPr/>
        </p:nvPicPr>
        <p:blipFill>
          <a:blip r:embed="rId6"/>
          <a:stretch>
            <a:fillRect/>
          </a:stretch>
        </p:blipFill>
        <p:spPr>
          <a:xfrm>
            <a:off x="5045510" y="2231278"/>
            <a:ext cx="518205" cy="323116"/>
          </a:xfrm>
          <a:prstGeom prst="rect">
            <a:avLst/>
          </a:prstGeom>
        </p:spPr>
      </p:pic>
    </p:spTree>
    <p:extLst>
      <p:ext uri="{BB962C8B-B14F-4D97-AF65-F5344CB8AC3E}">
        <p14:creationId xmlns:p14="http://schemas.microsoft.com/office/powerpoint/2010/main" val="23967338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FEC4CB58-F9FA-E376-0685-98E66C18B788}"/>
              </a:ext>
            </a:extLst>
          </p:cNvPr>
          <p:cNvSpPr txBox="1"/>
          <p:nvPr/>
        </p:nvSpPr>
        <p:spPr>
          <a:xfrm>
            <a:off x="3328365" y="394030"/>
            <a:ext cx="6619214" cy="646331"/>
          </a:xfrm>
          <a:prstGeom prst="rect">
            <a:avLst/>
          </a:prstGeom>
          <a:noFill/>
        </p:spPr>
        <p:txBody>
          <a:bodyPr wrap="square" rtlCol="0">
            <a:spAutoFit/>
          </a:bodyPr>
          <a:lstStyle/>
          <a:p>
            <a:r>
              <a:rPr lang="en-US" sz="3600" b="1" dirty="0">
                <a:solidFill>
                  <a:schemeClr val="bg1"/>
                </a:solidFill>
                <a:effectLst>
                  <a:outerShdw blurRad="38100" dist="38100" dir="2700000" algn="tl">
                    <a:srgbClr val="000000">
                      <a:alpha val="43137"/>
                    </a:srgbClr>
                  </a:outerShdw>
                </a:effectLst>
                <a:latin typeface="Muli"/>
              </a:rPr>
              <a:t> </a:t>
            </a:r>
            <a:r>
              <a:rPr lang="en-US" sz="3600" b="1" dirty="0" smtClean="0">
                <a:solidFill>
                  <a:schemeClr val="bg1"/>
                </a:solidFill>
                <a:effectLst>
                  <a:outerShdw blurRad="38100" dist="38100" dir="2700000" algn="tl">
                    <a:srgbClr val="000000">
                      <a:alpha val="43137"/>
                    </a:srgbClr>
                  </a:outerShdw>
                </a:effectLst>
                <a:latin typeface="Muli"/>
              </a:rPr>
              <a:t>PRESCRIPTIVE ANALYSIS</a:t>
            </a:r>
            <a:endParaRPr lang="en-IN" sz="3600" b="1" dirty="0">
              <a:solidFill>
                <a:schemeClr val="bg1"/>
              </a:solidFill>
              <a:effectLst>
                <a:outerShdw blurRad="38100" dist="38100" dir="2700000" algn="tl">
                  <a:srgbClr val="000000">
                    <a:alpha val="43137"/>
                  </a:srgbClr>
                </a:outerShdw>
              </a:effectLst>
              <a:latin typeface="Muli"/>
            </a:endParaRPr>
          </a:p>
        </p:txBody>
      </p:sp>
      <p:pic>
        <p:nvPicPr>
          <p:cNvPr id="6" name="Picture 5">
            <a:extLst>
              <a:ext uri="{FF2B5EF4-FFF2-40B4-BE49-F238E27FC236}">
                <a16:creationId xmlns:a16="http://schemas.microsoft.com/office/drawing/2014/main" xmlns="" id="{A6A52A83-EB63-42FC-821F-64AE8D471F0C}"/>
              </a:ext>
            </a:extLst>
          </p:cNvPr>
          <p:cNvPicPr>
            <a:picLocks noChangeAspect="1"/>
          </p:cNvPicPr>
          <p:nvPr/>
        </p:nvPicPr>
        <p:blipFill>
          <a:blip r:embed="rId2"/>
          <a:stretch>
            <a:fillRect/>
          </a:stretch>
        </p:blipFill>
        <p:spPr>
          <a:xfrm>
            <a:off x="6390230" y="1535681"/>
            <a:ext cx="5562284" cy="3689462"/>
          </a:xfrm>
          <a:prstGeom prst="rect">
            <a:avLst/>
          </a:prstGeom>
        </p:spPr>
      </p:pic>
      <p:sp>
        <p:nvSpPr>
          <p:cNvPr id="8" name="TextBox 7">
            <a:extLst>
              <a:ext uri="{FF2B5EF4-FFF2-40B4-BE49-F238E27FC236}">
                <a16:creationId xmlns:a16="http://schemas.microsoft.com/office/drawing/2014/main" xmlns="" id="{2DD59124-C796-A4E6-52DD-D6E2023F5B26}"/>
              </a:ext>
            </a:extLst>
          </p:cNvPr>
          <p:cNvSpPr txBox="1"/>
          <p:nvPr/>
        </p:nvSpPr>
        <p:spPr>
          <a:xfrm>
            <a:off x="10544299" y="2266005"/>
            <a:ext cx="583814" cy="246221"/>
          </a:xfrm>
          <a:prstGeom prst="rect">
            <a:avLst/>
          </a:prstGeom>
          <a:noFill/>
        </p:spPr>
        <p:txBody>
          <a:bodyPr wrap="square" rtlCol="0">
            <a:spAutoFit/>
          </a:bodyPr>
          <a:lstStyle/>
          <a:p>
            <a:r>
              <a:rPr lang="en-US" sz="1000" dirty="0"/>
              <a:t>95%</a:t>
            </a:r>
            <a:endParaRPr lang="en-IN" sz="1000" dirty="0"/>
          </a:p>
        </p:txBody>
      </p:sp>
      <p:sp>
        <p:nvSpPr>
          <p:cNvPr id="9" name="TextBox 8">
            <a:extLst>
              <a:ext uri="{FF2B5EF4-FFF2-40B4-BE49-F238E27FC236}">
                <a16:creationId xmlns:a16="http://schemas.microsoft.com/office/drawing/2014/main" xmlns="" id="{C8FD7D77-2A1B-0568-4AFB-90A1C959C88B}"/>
              </a:ext>
            </a:extLst>
          </p:cNvPr>
          <p:cNvSpPr txBox="1"/>
          <p:nvPr/>
        </p:nvSpPr>
        <p:spPr>
          <a:xfrm>
            <a:off x="10544299" y="3172652"/>
            <a:ext cx="407484" cy="246221"/>
          </a:xfrm>
          <a:prstGeom prst="rect">
            <a:avLst/>
          </a:prstGeom>
          <a:noFill/>
        </p:spPr>
        <p:txBody>
          <a:bodyPr wrap="none" rtlCol="0">
            <a:spAutoFit/>
          </a:bodyPr>
          <a:lstStyle/>
          <a:p>
            <a:r>
              <a:rPr lang="en-US" sz="1000" dirty="0"/>
              <a:t>94%</a:t>
            </a:r>
            <a:endParaRPr lang="en-IN" sz="1000" dirty="0"/>
          </a:p>
        </p:txBody>
      </p:sp>
      <p:pic>
        <p:nvPicPr>
          <p:cNvPr id="13" name="Picture 12">
            <a:extLst>
              <a:ext uri="{FF2B5EF4-FFF2-40B4-BE49-F238E27FC236}">
                <a16:creationId xmlns:a16="http://schemas.microsoft.com/office/drawing/2014/main" xmlns="" id="{CFD5551F-20B4-9649-EB44-5B734A4E0CD7}"/>
              </a:ext>
            </a:extLst>
          </p:cNvPr>
          <p:cNvPicPr>
            <a:picLocks noChangeAspect="1"/>
          </p:cNvPicPr>
          <p:nvPr/>
        </p:nvPicPr>
        <p:blipFill>
          <a:blip r:embed="rId3"/>
          <a:stretch>
            <a:fillRect/>
          </a:stretch>
        </p:blipFill>
        <p:spPr>
          <a:xfrm>
            <a:off x="316663" y="1535681"/>
            <a:ext cx="5708468" cy="3689462"/>
          </a:xfrm>
          <a:prstGeom prst="rect">
            <a:avLst/>
          </a:prstGeom>
        </p:spPr>
      </p:pic>
      <p:pic>
        <p:nvPicPr>
          <p:cNvPr id="15" name="Picture 14">
            <a:extLst>
              <a:ext uri="{FF2B5EF4-FFF2-40B4-BE49-F238E27FC236}">
                <a16:creationId xmlns:a16="http://schemas.microsoft.com/office/drawing/2014/main" xmlns="" id="{0831EA1F-135D-C20D-2C93-E8756A0181CD}"/>
              </a:ext>
            </a:extLst>
          </p:cNvPr>
          <p:cNvPicPr>
            <a:picLocks noChangeAspect="1"/>
          </p:cNvPicPr>
          <p:nvPr/>
        </p:nvPicPr>
        <p:blipFill>
          <a:blip r:embed="rId4"/>
          <a:stretch>
            <a:fillRect/>
          </a:stretch>
        </p:blipFill>
        <p:spPr>
          <a:xfrm>
            <a:off x="5061200" y="2278550"/>
            <a:ext cx="384081" cy="274344"/>
          </a:xfrm>
          <a:prstGeom prst="rect">
            <a:avLst/>
          </a:prstGeom>
        </p:spPr>
      </p:pic>
      <p:sp>
        <p:nvSpPr>
          <p:cNvPr id="19" name="TextBox 18">
            <a:extLst>
              <a:ext uri="{FF2B5EF4-FFF2-40B4-BE49-F238E27FC236}">
                <a16:creationId xmlns:a16="http://schemas.microsoft.com/office/drawing/2014/main" xmlns="" id="{BF9E4F1B-CE09-798A-5E88-D8AA296E9271}"/>
              </a:ext>
            </a:extLst>
          </p:cNvPr>
          <p:cNvSpPr txBox="1"/>
          <p:nvPr/>
        </p:nvSpPr>
        <p:spPr>
          <a:xfrm>
            <a:off x="5061200" y="3172652"/>
            <a:ext cx="437322" cy="246221"/>
          </a:xfrm>
          <a:prstGeom prst="rect">
            <a:avLst/>
          </a:prstGeom>
          <a:noFill/>
        </p:spPr>
        <p:txBody>
          <a:bodyPr wrap="square">
            <a:spAutoFit/>
          </a:bodyPr>
          <a:lstStyle/>
          <a:p>
            <a:r>
              <a:rPr lang="en-US" sz="1000" dirty="0"/>
              <a:t>94%</a:t>
            </a:r>
            <a:endParaRPr lang="en-IN" sz="1000" dirty="0"/>
          </a:p>
        </p:txBody>
      </p:sp>
      <p:sp>
        <p:nvSpPr>
          <p:cNvPr id="17" name="TextBox 16">
            <a:extLst>
              <a:ext uri="{FF2B5EF4-FFF2-40B4-BE49-F238E27FC236}">
                <a16:creationId xmlns:a16="http://schemas.microsoft.com/office/drawing/2014/main" xmlns="" id="{155FBA34-3F09-FF30-8365-7E7BC07488A0}"/>
              </a:ext>
            </a:extLst>
          </p:cNvPr>
          <p:cNvSpPr txBox="1"/>
          <p:nvPr/>
        </p:nvSpPr>
        <p:spPr>
          <a:xfrm>
            <a:off x="932828" y="1087194"/>
            <a:ext cx="1473352" cy="338554"/>
          </a:xfrm>
          <a:prstGeom prst="rect">
            <a:avLst/>
          </a:prstGeom>
          <a:noFill/>
        </p:spPr>
        <p:txBody>
          <a:bodyPr wrap="none" rtlCol="0">
            <a:spAutoFit/>
          </a:bodyPr>
          <a:lstStyle/>
          <a:p>
            <a:r>
              <a:rPr lang="en-US" sz="1600" b="1" dirty="0">
                <a:solidFill>
                  <a:schemeClr val="bg1"/>
                </a:solidFill>
                <a:effectLst>
                  <a:outerShdw blurRad="38100" dist="38100" dir="2700000" algn="tl">
                    <a:srgbClr val="000000">
                      <a:alpha val="43137"/>
                    </a:srgbClr>
                  </a:outerShdw>
                </a:effectLst>
                <a:latin typeface="Muli"/>
              </a:rPr>
              <a:t>DIGITAL MUSIC</a:t>
            </a:r>
            <a:endParaRPr lang="en-IN" sz="1600" b="1" dirty="0">
              <a:solidFill>
                <a:schemeClr val="bg1"/>
              </a:solidFill>
              <a:effectLst>
                <a:outerShdw blurRad="38100" dist="38100" dir="2700000" algn="tl">
                  <a:srgbClr val="000000">
                    <a:alpha val="43137"/>
                  </a:srgbClr>
                </a:outerShdw>
              </a:effectLst>
              <a:latin typeface="Muli"/>
            </a:endParaRPr>
          </a:p>
        </p:txBody>
      </p:sp>
      <p:sp>
        <p:nvSpPr>
          <p:cNvPr id="18" name="TextBox 17">
            <a:extLst>
              <a:ext uri="{FF2B5EF4-FFF2-40B4-BE49-F238E27FC236}">
                <a16:creationId xmlns:a16="http://schemas.microsoft.com/office/drawing/2014/main" xmlns="" id="{8631670C-19EE-AE29-0881-EDEC0658B5CB}"/>
              </a:ext>
            </a:extLst>
          </p:cNvPr>
          <p:cNvSpPr txBox="1"/>
          <p:nvPr/>
        </p:nvSpPr>
        <p:spPr>
          <a:xfrm>
            <a:off x="6298365" y="1121181"/>
            <a:ext cx="2168799" cy="338554"/>
          </a:xfrm>
          <a:prstGeom prst="rect">
            <a:avLst/>
          </a:prstGeom>
          <a:noFill/>
        </p:spPr>
        <p:txBody>
          <a:bodyPr wrap="none" rtlCol="0">
            <a:spAutoFit/>
          </a:bodyPr>
          <a:lstStyle/>
          <a:p>
            <a:r>
              <a:rPr lang="en-US" sz="1600" b="1" dirty="0">
                <a:solidFill>
                  <a:schemeClr val="bg1"/>
                </a:solidFill>
                <a:effectLst>
                  <a:outerShdw blurRad="38100" dist="38100" dir="2700000" algn="tl">
                    <a:srgbClr val="000000">
                      <a:alpha val="43137"/>
                    </a:srgbClr>
                  </a:outerShdw>
                </a:effectLst>
                <a:latin typeface="Muli"/>
              </a:rPr>
              <a:t>MUSICAL INSTRUMENT</a:t>
            </a:r>
            <a:endParaRPr lang="en-IN" sz="1600" b="1" dirty="0">
              <a:solidFill>
                <a:schemeClr val="bg1"/>
              </a:solidFill>
              <a:effectLst>
                <a:outerShdw blurRad="38100" dist="38100" dir="2700000" algn="tl">
                  <a:srgbClr val="000000">
                    <a:alpha val="43137"/>
                  </a:srgbClr>
                </a:outerShdw>
              </a:effectLst>
              <a:latin typeface="Muli"/>
            </a:endParaRPr>
          </a:p>
        </p:txBody>
      </p:sp>
      <p:sp>
        <p:nvSpPr>
          <p:cNvPr id="7" name="TextBox 6">
            <a:extLst>
              <a:ext uri="{FF2B5EF4-FFF2-40B4-BE49-F238E27FC236}">
                <a16:creationId xmlns:a16="http://schemas.microsoft.com/office/drawing/2014/main" xmlns="" id="{33AC6764-1537-BB11-75C0-AE01D32BDFE3}"/>
              </a:ext>
            </a:extLst>
          </p:cNvPr>
          <p:cNvSpPr txBox="1"/>
          <p:nvPr/>
        </p:nvSpPr>
        <p:spPr>
          <a:xfrm>
            <a:off x="783771" y="5383747"/>
            <a:ext cx="10489474" cy="707886"/>
          </a:xfrm>
          <a:prstGeom prst="rect">
            <a:avLst/>
          </a:prstGeom>
          <a:noFill/>
        </p:spPr>
        <p:txBody>
          <a:bodyPr wrap="square" rtlCol="0">
            <a:spAutoFit/>
          </a:bodyPr>
          <a:lstStyle/>
          <a:p>
            <a:r>
              <a:rPr lang="en-US" sz="2000" dirty="0">
                <a:solidFill>
                  <a:schemeClr val="bg1"/>
                </a:solidFill>
                <a:latin typeface="Muli"/>
              </a:rPr>
              <a:t>Logistic regressions and K nearest neighbors classifiers have been used to understand the accuracy of sentiment analysis in terms of ratings and helpfulness of the reviews.</a:t>
            </a:r>
            <a:endParaRPr lang="en-IN" sz="2000" dirty="0">
              <a:solidFill>
                <a:schemeClr val="bg1"/>
              </a:solidFill>
              <a:latin typeface="Muli"/>
            </a:endParaRPr>
          </a:p>
        </p:txBody>
      </p:sp>
    </p:spTree>
    <p:extLst>
      <p:ext uri="{BB962C8B-B14F-4D97-AF65-F5344CB8AC3E}">
        <p14:creationId xmlns:p14="http://schemas.microsoft.com/office/powerpoint/2010/main" val="24874613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14E168F4-4307-9C70-021B-00C2B6058F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516" y="751548"/>
            <a:ext cx="11802968" cy="306067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TextBox 5">
            <a:extLst>
              <a:ext uri="{FF2B5EF4-FFF2-40B4-BE49-F238E27FC236}">
                <a16:creationId xmlns:a16="http://schemas.microsoft.com/office/drawing/2014/main" xmlns="" id="{5255FDA9-E618-081E-3FB8-0594086DE5BC}"/>
              </a:ext>
            </a:extLst>
          </p:cNvPr>
          <p:cNvSpPr txBox="1"/>
          <p:nvPr/>
        </p:nvSpPr>
        <p:spPr>
          <a:xfrm>
            <a:off x="194516" y="4259793"/>
            <a:ext cx="11802968" cy="1846659"/>
          </a:xfrm>
          <a:prstGeom prst="rect">
            <a:avLst/>
          </a:prstGeom>
          <a:noFill/>
        </p:spPr>
        <p:txBody>
          <a:bodyPr wrap="square" rtlCol="0">
            <a:spAutoFit/>
          </a:bodyPr>
          <a:lstStyle/>
          <a:p>
            <a:pPr algn="just"/>
            <a:r>
              <a:rPr lang="en-US" sz="2400" b="1" i="0" dirty="0">
                <a:solidFill>
                  <a:schemeClr val="bg1"/>
                </a:solidFill>
                <a:effectLst/>
                <a:latin typeface="Muli"/>
              </a:rPr>
              <a:t>Review analysis is important because it helps you understand what customers think of your product, app, </a:t>
            </a:r>
            <a:r>
              <a:rPr lang="en-US" sz="2400" b="1" dirty="0">
                <a:solidFill>
                  <a:schemeClr val="bg1"/>
                </a:solidFill>
                <a:latin typeface="Muli"/>
              </a:rPr>
              <a:t>or service</a:t>
            </a:r>
            <a:r>
              <a:rPr lang="en-US" sz="2400" b="1" i="0" dirty="0">
                <a:solidFill>
                  <a:schemeClr val="bg1"/>
                </a:solidFill>
                <a:effectLst/>
                <a:latin typeface="Muli"/>
              </a:rPr>
              <a:t> experience. At its heart reviews/ratings is a customer centric activity. It enables you to make decisions on what to improve based on what your customers value.</a:t>
            </a:r>
          </a:p>
          <a:p>
            <a:pPr algn="just"/>
            <a:endParaRPr lang="en-IN" dirty="0"/>
          </a:p>
        </p:txBody>
      </p:sp>
    </p:spTree>
    <p:extLst>
      <p:ext uri="{BB962C8B-B14F-4D97-AF65-F5344CB8AC3E}">
        <p14:creationId xmlns:p14="http://schemas.microsoft.com/office/powerpoint/2010/main" val="41294652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FEC4CB58-F9FA-E376-0685-98E66C18B788}"/>
              </a:ext>
            </a:extLst>
          </p:cNvPr>
          <p:cNvSpPr txBox="1"/>
          <p:nvPr/>
        </p:nvSpPr>
        <p:spPr>
          <a:xfrm>
            <a:off x="421826" y="171309"/>
            <a:ext cx="11770174" cy="707886"/>
          </a:xfrm>
          <a:prstGeom prst="rect">
            <a:avLst/>
          </a:prstGeom>
          <a:noFill/>
        </p:spPr>
        <p:txBody>
          <a:bodyPr wrap="square" rtlCol="0">
            <a:spAutoFit/>
          </a:bodyPr>
          <a:lstStyle/>
          <a:p>
            <a:r>
              <a:rPr lang="en-US" sz="2000" b="1" dirty="0">
                <a:solidFill>
                  <a:schemeClr val="bg1"/>
                </a:solidFill>
                <a:effectLst>
                  <a:outerShdw blurRad="38100" dist="38100" dir="2700000" algn="tl">
                    <a:srgbClr val="000000">
                      <a:alpha val="43137"/>
                    </a:srgbClr>
                  </a:outerShdw>
                </a:effectLst>
                <a:latin typeface="Muli"/>
              </a:rPr>
              <a:t>K-MEANS clustering: clustering has been used to categorize a product into quality product, good product, average product and bad product.</a:t>
            </a:r>
            <a:endParaRPr lang="en-IN" sz="2000" b="1" dirty="0">
              <a:solidFill>
                <a:schemeClr val="bg1"/>
              </a:solidFill>
              <a:effectLst>
                <a:outerShdw blurRad="38100" dist="38100" dir="2700000" algn="tl">
                  <a:srgbClr val="000000">
                    <a:alpha val="43137"/>
                  </a:srgbClr>
                </a:outerShdw>
              </a:effectLst>
              <a:latin typeface="Muli"/>
            </a:endParaRPr>
          </a:p>
        </p:txBody>
      </p:sp>
      <p:sp>
        <p:nvSpPr>
          <p:cNvPr id="4" name="TextBox 3">
            <a:extLst>
              <a:ext uri="{FF2B5EF4-FFF2-40B4-BE49-F238E27FC236}">
                <a16:creationId xmlns:a16="http://schemas.microsoft.com/office/drawing/2014/main" xmlns="" id="{C33878B7-BEAD-CE7D-5AF6-6A254D59BC16}"/>
              </a:ext>
            </a:extLst>
          </p:cNvPr>
          <p:cNvSpPr txBox="1"/>
          <p:nvPr/>
        </p:nvSpPr>
        <p:spPr>
          <a:xfrm>
            <a:off x="3627318" y="-40787"/>
            <a:ext cx="300082" cy="1323439"/>
          </a:xfrm>
          <a:prstGeom prst="rect">
            <a:avLst/>
          </a:prstGeom>
          <a:noFill/>
        </p:spPr>
        <p:txBody>
          <a:bodyPr wrap="none" rtlCol="0">
            <a:spAutoFit/>
          </a:bodyPr>
          <a:lstStyle/>
          <a:p>
            <a:r>
              <a:rPr lang="en-US" sz="4000" b="1" dirty="0">
                <a:solidFill>
                  <a:schemeClr val="bg1"/>
                </a:solidFill>
                <a:effectLst>
                  <a:outerShdw blurRad="38100" dist="38100" dir="2700000" algn="tl">
                    <a:srgbClr val="000000">
                      <a:alpha val="43137"/>
                    </a:srgbClr>
                  </a:outerShdw>
                </a:effectLst>
                <a:latin typeface="Muli"/>
              </a:rPr>
              <a:t> </a:t>
            </a:r>
            <a:endParaRPr lang="en-IN" sz="4000" b="1" dirty="0">
              <a:solidFill>
                <a:schemeClr val="bg1"/>
              </a:solidFill>
              <a:effectLst>
                <a:outerShdw blurRad="38100" dist="38100" dir="2700000" algn="tl">
                  <a:srgbClr val="000000">
                    <a:alpha val="43137"/>
                  </a:srgbClr>
                </a:outerShdw>
              </a:effectLst>
              <a:latin typeface="Muli"/>
            </a:endParaRPr>
          </a:p>
          <a:p>
            <a:endParaRPr lang="en-IN" sz="4000" dirty="0"/>
          </a:p>
        </p:txBody>
      </p:sp>
      <p:graphicFrame>
        <p:nvGraphicFramePr>
          <p:cNvPr id="2" name="Table 6">
            <a:extLst>
              <a:ext uri="{FF2B5EF4-FFF2-40B4-BE49-F238E27FC236}">
                <a16:creationId xmlns:a16="http://schemas.microsoft.com/office/drawing/2014/main" xmlns="" id="{16B4F569-6DF9-384F-DFFB-3CC1D405FD60}"/>
              </a:ext>
            </a:extLst>
          </p:cNvPr>
          <p:cNvGraphicFramePr>
            <a:graphicFrameLocks noGrp="1"/>
          </p:cNvGraphicFramePr>
          <p:nvPr>
            <p:extLst>
              <p:ext uri="{D42A27DB-BD31-4B8C-83A1-F6EECF244321}">
                <p14:modId xmlns:p14="http://schemas.microsoft.com/office/powerpoint/2010/main" val="393923810"/>
              </p:ext>
            </p:extLst>
          </p:nvPr>
        </p:nvGraphicFramePr>
        <p:xfrm>
          <a:off x="241590" y="1029267"/>
          <a:ext cx="4251628" cy="2808072"/>
        </p:xfrm>
        <a:graphic>
          <a:graphicData uri="http://schemas.openxmlformats.org/drawingml/2006/table">
            <a:tbl>
              <a:tblPr firstRow="1" bandRow="1">
                <a:tableStyleId>{5C22544A-7EE6-4342-B048-85BDC9FD1C3A}</a:tableStyleId>
              </a:tblPr>
              <a:tblGrid>
                <a:gridCol w="1902493">
                  <a:extLst>
                    <a:ext uri="{9D8B030D-6E8A-4147-A177-3AD203B41FA5}">
                      <a16:colId xmlns:a16="http://schemas.microsoft.com/office/drawing/2014/main" xmlns="" val="1874175336"/>
                    </a:ext>
                  </a:extLst>
                </a:gridCol>
                <a:gridCol w="2349135">
                  <a:extLst>
                    <a:ext uri="{9D8B030D-6E8A-4147-A177-3AD203B41FA5}">
                      <a16:colId xmlns:a16="http://schemas.microsoft.com/office/drawing/2014/main" xmlns="" val="3696954069"/>
                    </a:ext>
                  </a:extLst>
                </a:gridCol>
              </a:tblGrid>
              <a:tr h="312008">
                <a:tc>
                  <a:txBody>
                    <a:bodyPr/>
                    <a:lstStyle/>
                    <a:p>
                      <a:pPr algn="ctr"/>
                      <a:r>
                        <a:rPr lang="en-US" sz="1400" dirty="0">
                          <a:latin typeface="Muli"/>
                        </a:rPr>
                        <a:t>PRODUCT CODE</a:t>
                      </a:r>
                      <a:endParaRPr lang="en-IN" sz="1400" dirty="0">
                        <a:latin typeface="Muli"/>
                      </a:endParaRPr>
                    </a:p>
                  </a:txBody>
                  <a:tcPr/>
                </a:tc>
                <a:tc>
                  <a:txBody>
                    <a:bodyPr/>
                    <a:lstStyle/>
                    <a:p>
                      <a:pPr algn="ctr"/>
                      <a:r>
                        <a:rPr lang="en-US" sz="1400" dirty="0">
                          <a:latin typeface="Muli"/>
                        </a:rPr>
                        <a:t>PRODUCT CATEGORY</a:t>
                      </a:r>
                      <a:endParaRPr lang="en-IN" sz="1400" dirty="0">
                        <a:latin typeface="Muli"/>
                      </a:endParaRPr>
                    </a:p>
                  </a:txBody>
                  <a:tcPr/>
                </a:tc>
                <a:extLst>
                  <a:ext uri="{0D108BD9-81ED-4DB2-BD59-A6C34878D82A}">
                    <a16:rowId xmlns:a16="http://schemas.microsoft.com/office/drawing/2014/main" xmlns="" val="355821436"/>
                  </a:ext>
                </a:extLst>
              </a:tr>
              <a:tr h="312008">
                <a:tc>
                  <a:txBody>
                    <a:bodyPr/>
                    <a:lstStyle/>
                    <a:p>
                      <a:pPr algn="ctr" fontAlgn="b"/>
                      <a:r>
                        <a:rPr lang="en-IN" sz="1400" b="0" i="0" u="none" strike="noStrike" dirty="0">
                          <a:solidFill>
                            <a:srgbClr val="000000"/>
                          </a:solidFill>
                          <a:effectLst/>
                          <a:latin typeface="Muli"/>
                        </a:rPr>
                        <a:t>5555991584</a:t>
                      </a:r>
                    </a:p>
                  </a:txBody>
                  <a:tcPr marL="9525" marR="9525" marT="9525" marB="0" anchor="b"/>
                </a:tc>
                <a:tc>
                  <a:txBody>
                    <a:bodyPr/>
                    <a:lstStyle/>
                    <a:p>
                      <a:pPr algn="ctr"/>
                      <a:r>
                        <a:rPr lang="en-US" sz="1400" dirty="0">
                          <a:latin typeface="Muli"/>
                        </a:rPr>
                        <a:t>Quality product</a:t>
                      </a:r>
                      <a:endParaRPr lang="en-IN" sz="1400" dirty="0">
                        <a:latin typeface="Muli"/>
                      </a:endParaRPr>
                    </a:p>
                  </a:txBody>
                  <a:tcPr/>
                </a:tc>
                <a:extLst>
                  <a:ext uri="{0D108BD9-81ED-4DB2-BD59-A6C34878D82A}">
                    <a16:rowId xmlns:a16="http://schemas.microsoft.com/office/drawing/2014/main" xmlns="" val="1971868759"/>
                  </a:ext>
                </a:extLst>
              </a:tr>
              <a:tr h="312008">
                <a:tc>
                  <a:txBody>
                    <a:bodyPr/>
                    <a:lstStyle/>
                    <a:p>
                      <a:pPr algn="ctr" fontAlgn="b"/>
                      <a:r>
                        <a:rPr lang="en-IN" sz="1400" b="0" i="0" u="none" strike="noStrike" dirty="0">
                          <a:solidFill>
                            <a:srgbClr val="000000"/>
                          </a:solidFill>
                          <a:effectLst/>
                          <a:latin typeface="Muli"/>
                        </a:rPr>
                        <a:t>B0000000ZW</a:t>
                      </a:r>
                    </a:p>
                  </a:txBody>
                  <a:tcPr marL="9525" marR="9525" marT="9525" marB="0" anchor="b"/>
                </a:tc>
                <a:tc>
                  <a:txBody>
                    <a:bodyPr/>
                    <a:lstStyle/>
                    <a:p>
                      <a:pPr algn="ctr"/>
                      <a:r>
                        <a:rPr lang="en-US" sz="1400" dirty="0">
                          <a:latin typeface="Muli"/>
                        </a:rPr>
                        <a:t>Quality product</a:t>
                      </a:r>
                      <a:endParaRPr lang="en-IN" sz="1400" dirty="0">
                        <a:latin typeface="Muli"/>
                      </a:endParaRPr>
                    </a:p>
                  </a:txBody>
                  <a:tcPr/>
                </a:tc>
                <a:extLst>
                  <a:ext uri="{0D108BD9-81ED-4DB2-BD59-A6C34878D82A}">
                    <a16:rowId xmlns:a16="http://schemas.microsoft.com/office/drawing/2014/main" xmlns="" val="2507709846"/>
                  </a:ext>
                </a:extLst>
              </a:tr>
              <a:tr h="312008">
                <a:tc>
                  <a:txBody>
                    <a:bodyPr/>
                    <a:lstStyle/>
                    <a:p>
                      <a:pPr algn="ctr" fontAlgn="b"/>
                      <a:r>
                        <a:rPr lang="en-IN" sz="1400" b="0" i="0" u="none" strike="noStrike" dirty="0">
                          <a:solidFill>
                            <a:srgbClr val="000000"/>
                          </a:solidFill>
                          <a:effectLst/>
                          <a:latin typeface="Muli"/>
                        </a:rPr>
                        <a:t>B000051Y0T</a:t>
                      </a:r>
                    </a:p>
                  </a:txBody>
                  <a:tcPr marL="9525" marR="9525" marT="9525" marB="0" anchor="b"/>
                </a:tc>
                <a:tc>
                  <a:txBody>
                    <a:bodyPr/>
                    <a:lstStyle/>
                    <a:p>
                      <a:pPr algn="ctr"/>
                      <a:r>
                        <a:rPr lang="en-US" sz="1400" dirty="0">
                          <a:latin typeface="Muli"/>
                        </a:rPr>
                        <a:t>Good product</a:t>
                      </a:r>
                      <a:endParaRPr lang="en-IN" sz="1400" dirty="0">
                        <a:latin typeface="Muli"/>
                      </a:endParaRPr>
                    </a:p>
                  </a:txBody>
                  <a:tcPr/>
                </a:tc>
                <a:extLst>
                  <a:ext uri="{0D108BD9-81ED-4DB2-BD59-A6C34878D82A}">
                    <a16:rowId xmlns:a16="http://schemas.microsoft.com/office/drawing/2014/main" xmlns="" val="4188946377"/>
                  </a:ext>
                </a:extLst>
              </a:tr>
              <a:tr h="312008">
                <a:tc>
                  <a:txBody>
                    <a:bodyPr/>
                    <a:lstStyle/>
                    <a:p>
                      <a:pPr algn="ctr" fontAlgn="b"/>
                      <a:r>
                        <a:rPr lang="en-IN" sz="1400" b="0" i="0" u="none" strike="noStrike" dirty="0">
                          <a:solidFill>
                            <a:srgbClr val="000000"/>
                          </a:solidFill>
                          <a:effectLst/>
                          <a:latin typeface="Muli"/>
                        </a:rPr>
                        <a:t>B000051Y1V</a:t>
                      </a:r>
                    </a:p>
                  </a:txBody>
                  <a:tcPr marL="9525" marR="9525" marT="9525" marB="0" anchor="b"/>
                </a:tc>
                <a:tc>
                  <a:txBody>
                    <a:bodyPr/>
                    <a:lstStyle/>
                    <a:p>
                      <a:pPr algn="ctr"/>
                      <a:r>
                        <a:rPr lang="en-US" sz="1400" dirty="0">
                          <a:latin typeface="Muli"/>
                        </a:rPr>
                        <a:t>Good product</a:t>
                      </a:r>
                      <a:endParaRPr lang="en-IN" sz="1400" dirty="0">
                        <a:latin typeface="Muli"/>
                      </a:endParaRPr>
                    </a:p>
                  </a:txBody>
                  <a:tcPr/>
                </a:tc>
                <a:extLst>
                  <a:ext uri="{0D108BD9-81ED-4DB2-BD59-A6C34878D82A}">
                    <a16:rowId xmlns:a16="http://schemas.microsoft.com/office/drawing/2014/main" xmlns="" val="4275094827"/>
                  </a:ext>
                </a:extLst>
              </a:tr>
              <a:tr h="312008">
                <a:tc>
                  <a:txBody>
                    <a:bodyPr/>
                    <a:lstStyle/>
                    <a:p>
                      <a:pPr algn="ctr" fontAlgn="b"/>
                      <a:r>
                        <a:rPr lang="en-IN" sz="1400" b="0" i="0" u="none" strike="noStrike" dirty="0">
                          <a:solidFill>
                            <a:srgbClr val="000000"/>
                          </a:solidFill>
                          <a:effectLst/>
                          <a:latin typeface="Muli"/>
                        </a:rPr>
                        <a:t>B000NJLYSA</a:t>
                      </a:r>
                    </a:p>
                  </a:txBody>
                  <a:tcPr marL="9525" marR="9525" marT="9525" marB="0" anchor="b"/>
                </a:tc>
                <a:tc>
                  <a:txBody>
                    <a:bodyPr/>
                    <a:lstStyle/>
                    <a:p>
                      <a:pPr algn="ctr"/>
                      <a:r>
                        <a:rPr lang="en-US" sz="1400" dirty="0">
                          <a:latin typeface="Muli"/>
                        </a:rPr>
                        <a:t>Average product</a:t>
                      </a:r>
                      <a:endParaRPr lang="en-IN" sz="1400" dirty="0">
                        <a:latin typeface="Muli"/>
                      </a:endParaRPr>
                    </a:p>
                  </a:txBody>
                  <a:tcPr/>
                </a:tc>
                <a:extLst>
                  <a:ext uri="{0D108BD9-81ED-4DB2-BD59-A6C34878D82A}">
                    <a16:rowId xmlns:a16="http://schemas.microsoft.com/office/drawing/2014/main" xmlns="" val="761258807"/>
                  </a:ext>
                </a:extLst>
              </a:tr>
              <a:tr h="312008">
                <a:tc>
                  <a:txBody>
                    <a:bodyPr/>
                    <a:lstStyle/>
                    <a:p>
                      <a:pPr algn="ctr" fontAlgn="b"/>
                      <a:r>
                        <a:rPr lang="en-IN" sz="1400" b="0" i="0" u="none" strike="noStrike" dirty="0">
                          <a:solidFill>
                            <a:srgbClr val="000000"/>
                          </a:solidFill>
                          <a:effectLst/>
                          <a:latin typeface="Muli"/>
                        </a:rPr>
                        <a:t>B000NO39EC</a:t>
                      </a:r>
                    </a:p>
                  </a:txBody>
                  <a:tcPr marL="9525" marR="9525" marT="9525" marB="0" anchor="b"/>
                </a:tc>
                <a:tc>
                  <a:txBody>
                    <a:bodyPr/>
                    <a:lstStyle/>
                    <a:p>
                      <a:pPr algn="ctr"/>
                      <a:r>
                        <a:rPr lang="en-US" sz="1400" dirty="0">
                          <a:latin typeface="Muli"/>
                        </a:rPr>
                        <a:t>Average product</a:t>
                      </a:r>
                      <a:endParaRPr lang="en-IN" sz="1400" dirty="0">
                        <a:latin typeface="Muli"/>
                      </a:endParaRPr>
                    </a:p>
                  </a:txBody>
                  <a:tcPr/>
                </a:tc>
                <a:extLst>
                  <a:ext uri="{0D108BD9-81ED-4DB2-BD59-A6C34878D82A}">
                    <a16:rowId xmlns:a16="http://schemas.microsoft.com/office/drawing/2014/main" xmlns="" val="1240532178"/>
                  </a:ext>
                </a:extLst>
              </a:tr>
              <a:tr h="312008">
                <a:tc>
                  <a:txBody>
                    <a:bodyPr/>
                    <a:lstStyle/>
                    <a:p>
                      <a:pPr algn="ctr" fontAlgn="b"/>
                      <a:r>
                        <a:rPr lang="en-IN" sz="1400" b="0" i="0" u="none" strike="noStrike" dirty="0">
                          <a:solidFill>
                            <a:srgbClr val="000000"/>
                          </a:solidFill>
                          <a:effectLst/>
                          <a:latin typeface="Muli"/>
                        </a:rPr>
                        <a:t>B000002O6V</a:t>
                      </a:r>
                    </a:p>
                  </a:txBody>
                  <a:tcPr marL="9525" marR="9525" marT="9525" marB="0" anchor="b"/>
                </a:tc>
                <a:tc>
                  <a:txBody>
                    <a:bodyPr/>
                    <a:lstStyle/>
                    <a:p>
                      <a:pPr algn="ctr"/>
                      <a:r>
                        <a:rPr lang="en-US" sz="1400" dirty="0">
                          <a:latin typeface="Muli"/>
                        </a:rPr>
                        <a:t>Bad product</a:t>
                      </a:r>
                      <a:endParaRPr lang="en-IN" sz="1400" dirty="0">
                        <a:latin typeface="Muli"/>
                      </a:endParaRPr>
                    </a:p>
                  </a:txBody>
                  <a:tcPr/>
                </a:tc>
                <a:extLst>
                  <a:ext uri="{0D108BD9-81ED-4DB2-BD59-A6C34878D82A}">
                    <a16:rowId xmlns:a16="http://schemas.microsoft.com/office/drawing/2014/main" xmlns="" val="1759870756"/>
                  </a:ext>
                </a:extLst>
              </a:tr>
              <a:tr h="312008">
                <a:tc>
                  <a:txBody>
                    <a:bodyPr/>
                    <a:lstStyle/>
                    <a:p>
                      <a:pPr algn="ctr" fontAlgn="b"/>
                      <a:r>
                        <a:rPr lang="en-IN" sz="1400" b="0" i="0" u="none" strike="noStrike" dirty="0">
                          <a:solidFill>
                            <a:srgbClr val="000000"/>
                          </a:solidFill>
                          <a:effectLst/>
                          <a:latin typeface="Muli"/>
                        </a:rPr>
                        <a:t>B000002O8D</a:t>
                      </a:r>
                    </a:p>
                  </a:txBody>
                  <a:tcPr marL="9525" marR="9525" marT="9525" marB="0" anchor="b"/>
                </a:tc>
                <a:tc>
                  <a:txBody>
                    <a:bodyPr/>
                    <a:lstStyle/>
                    <a:p>
                      <a:pPr algn="ctr"/>
                      <a:r>
                        <a:rPr lang="en-US" sz="1400" dirty="0">
                          <a:latin typeface="Muli"/>
                        </a:rPr>
                        <a:t>Bad product</a:t>
                      </a:r>
                      <a:endParaRPr lang="en-IN" sz="1400" dirty="0">
                        <a:latin typeface="Muli"/>
                      </a:endParaRPr>
                    </a:p>
                  </a:txBody>
                  <a:tcPr/>
                </a:tc>
                <a:extLst>
                  <a:ext uri="{0D108BD9-81ED-4DB2-BD59-A6C34878D82A}">
                    <a16:rowId xmlns:a16="http://schemas.microsoft.com/office/drawing/2014/main" xmlns="" val="713375665"/>
                  </a:ext>
                </a:extLst>
              </a:tr>
            </a:tbl>
          </a:graphicData>
        </a:graphic>
      </p:graphicFrame>
      <p:graphicFrame>
        <p:nvGraphicFramePr>
          <p:cNvPr id="12" name="Table 6">
            <a:extLst>
              <a:ext uri="{FF2B5EF4-FFF2-40B4-BE49-F238E27FC236}">
                <a16:creationId xmlns:a16="http://schemas.microsoft.com/office/drawing/2014/main" xmlns="" id="{05A30E4B-35B1-005F-5A01-2F55E00C32D9}"/>
              </a:ext>
            </a:extLst>
          </p:cNvPr>
          <p:cNvGraphicFramePr>
            <a:graphicFrameLocks noGrp="1"/>
          </p:cNvGraphicFramePr>
          <p:nvPr>
            <p:extLst>
              <p:ext uri="{D42A27DB-BD31-4B8C-83A1-F6EECF244321}">
                <p14:modId xmlns:p14="http://schemas.microsoft.com/office/powerpoint/2010/main" val="1070970143"/>
              </p:ext>
            </p:extLst>
          </p:nvPr>
        </p:nvGraphicFramePr>
        <p:xfrm>
          <a:off x="7698782" y="984948"/>
          <a:ext cx="4251628" cy="2743200"/>
        </p:xfrm>
        <a:graphic>
          <a:graphicData uri="http://schemas.openxmlformats.org/drawingml/2006/table">
            <a:tbl>
              <a:tblPr firstRow="1" bandRow="1">
                <a:tableStyleId>{5C22544A-7EE6-4342-B048-85BDC9FD1C3A}</a:tableStyleId>
              </a:tblPr>
              <a:tblGrid>
                <a:gridCol w="1902493">
                  <a:extLst>
                    <a:ext uri="{9D8B030D-6E8A-4147-A177-3AD203B41FA5}">
                      <a16:colId xmlns:a16="http://schemas.microsoft.com/office/drawing/2014/main" xmlns="" val="1874175336"/>
                    </a:ext>
                  </a:extLst>
                </a:gridCol>
                <a:gridCol w="2349135">
                  <a:extLst>
                    <a:ext uri="{9D8B030D-6E8A-4147-A177-3AD203B41FA5}">
                      <a16:colId xmlns:a16="http://schemas.microsoft.com/office/drawing/2014/main" xmlns="" val="3696954069"/>
                    </a:ext>
                  </a:extLst>
                </a:gridCol>
              </a:tblGrid>
              <a:tr h="242970">
                <a:tc>
                  <a:txBody>
                    <a:bodyPr/>
                    <a:lstStyle/>
                    <a:p>
                      <a:pPr algn="ctr"/>
                      <a:r>
                        <a:rPr lang="en-US" sz="1400" dirty="0">
                          <a:latin typeface="Muli"/>
                        </a:rPr>
                        <a:t>PRODUCT CODE</a:t>
                      </a:r>
                      <a:endParaRPr lang="en-IN" sz="1400" dirty="0">
                        <a:latin typeface="Muli"/>
                      </a:endParaRPr>
                    </a:p>
                  </a:txBody>
                  <a:tcPr/>
                </a:tc>
                <a:tc>
                  <a:txBody>
                    <a:bodyPr/>
                    <a:lstStyle/>
                    <a:p>
                      <a:pPr algn="ctr"/>
                      <a:r>
                        <a:rPr lang="en-US" sz="1400" dirty="0">
                          <a:latin typeface="Muli"/>
                        </a:rPr>
                        <a:t>PRODUCT CATEGORY</a:t>
                      </a:r>
                      <a:endParaRPr lang="en-IN" sz="1400" dirty="0">
                        <a:latin typeface="Muli"/>
                      </a:endParaRPr>
                    </a:p>
                  </a:txBody>
                  <a:tcPr/>
                </a:tc>
                <a:extLst>
                  <a:ext uri="{0D108BD9-81ED-4DB2-BD59-A6C34878D82A}">
                    <a16:rowId xmlns:a16="http://schemas.microsoft.com/office/drawing/2014/main" xmlns="" val="355821436"/>
                  </a:ext>
                </a:extLst>
              </a:tr>
              <a:tr h="242970">
                <a:tc>
                  <a:txBody>
                    <a:bodyPr/>
                    <a:lstStyle/>
                    <a:p>
                      <a:pPr algn="ctr" fontAlgn="b"/>
                      <a:r>
                        <a:rPr lang="en-IN" sz="1400" b="0" i="0" u="none" strike="noStrike" dirty="0">
                          <a:solidFill>
                            <a:srgbClr val="000000"/>
                          </a:solidFill>
                          <a:effectLst/>
                          <a:latin typeface="Muli"/>
                        </a:rPr>
                        <a:t>1384719342</a:t>
                      </a:r>
                    </a:p>
                  </a:txBody>
                  <a:tcPr marL="9525" marR="9525" marT="9525" marB="0" anchor="b"/>
                </a:tc>
                <a:tc>
                  <a:txBody>
                    <a:bodyPr/>
                    <a:lstStyle/>
                    <a:p>
                      <a:pPr algn="ctr"/>
                      <a:r>
                        <a:rPr lang="en-US" sz="1400" dirty="0">
                          <a:latin typeface="Muli"/>
                        </a:rPr>
                        <a:t>Quality product</a:t>
                      </a:r>
                      <a:endParaRPr lang="en-IN" sz="1400" dirty="0">
                        <a:latin typeface="Muli"/>
                      </a:endParaRPr>
                    </a:p>
                  </a:txBody>
                  <a:tcPr/>
                </a:tc>
                <a:extLst>
                  <a:ext uri="{0D108BD9-81ED-4DB2-BD59-A6C34878D82A}">
                    <a16:rowId xmlns:a16="http://schemas.microsoft.com/office/drawing/2014/main" xmlns="" val="1971868759"/>
                  </a:ext>
                </a:extLst>
              </a:tr>
              <a:tr h="242970">
                <a:tc>
                  <a:txBody>
                    <a:bodyPr/>
                    <a:lstStyle/>
                    <a:p>
                      <a:pPr algn="ctr" fontAlgn="b"/>
                      <a:r>
                        <a:rPr lang="en-IN" sz="1400" b="0" i="0" u="none" strike="noStrike" dirty="0">
                          <a:solidFill>
                            <a:srgbClr val="000000"/>
                          </a:solidFill>
                          <a:effectLst/>
                          <a:latin typeface="Muli"/>
                        </a:rPr>
                        <a:t>B00004Y2UT</a:t>
                      </a:r>
                    </a:p>
                  </a:txBody>
                  <a:tcPr marL="9525" marR="9525" marT="9525" marB="0" anchor="b"/>
                </a:tc>
                <a:tc>
                  <a:txBody>
                    <a:bodyPr/>
                    <a:lstStyle/>
                    <a:p>
                      <a:pPr algn="ctr"/>
                      <a:r>
                        <a:rPr lang="en-US" sz="1400" dirty="0">
                          <a:latin typeface="Muli"/>
                        </a:rPr>
                        <a:t>Quality product</a:t>
                      </a:r>
                      <a:endParaRPr lang="en-IN" sz="1400" dirty="0">
                        <a:latin typeface="Muli"/>
                      </a:endParaRPr>
                    </a:p>
                  </a:txBody>
                  <a:tcPr/>
                </a:tc>
                <a:extLst>
                  <a:ext uri="{0D108BD9-81ED-4DB2-BD59-A6C34878D82A}">
                    <a16:rowId xmlns:a16="http://schemas.microsoft.com/office/drawing/2014/main" xmlns="" val="2507709846"/>
                  </a:ext>
                </a:extLst>
              </a:tr>
              <a:tr h="242970">
                <a:tc>
                  <a:txBody>
                    <a:bodyPr/>
                    <a:lstStyle/>
                    <a:p>
                      <a:pPr algn="ctr" fontAlgn="b"/>
                      <a:r>
                        <a:rPr lang="en-IN" sz="1400" b="0" i="0" u="none" strike="noStrike" dirty="0">
                          <a:solidFill>
                            <a:srgbClr val="000000"/>
                          </a:solidFill>
                          <a:effectLst/>
                          <a:latin typeface="Muli"/>
                        </a:rPr>
                        <a:t>B0002IHP0S</a:t>
                      </a:r>
                    </a:p>
                  </a:txBody>
                  <a:tcPr marL="9525" marR="9525" marT="9525" marB="0" anchor="b"/>
                </a:tc>
                <a:tc>
                  <a:txBody>
                    <a:bodyPr/>
                    <a:lstStyle/>
                    <a:p>
                      <a:pPr algn="ctr"/>
                      <a:r>
                        <a:rPr lang="en-US" sz="1400" dirty="0">
                          <a:latin typeface="Muli"/>
                        </a:rPr>
                        <a:t>Good product</a:t>
                      </a:r>
                      <a:endParaRPr lang="en-IN" sz="1400" dirty="0">
                        <a:latin typeface="Muli"/>
                      </a:endParaRPr>
                    </a:p>
                  </a:txBody>
                  <a:tcPr/>
                </a:tc>
                <a:extLst>
                  <a:ext uri="{0D108BD9-81ED-4DB2-BD59-A6C34878D82A}">
                    <a16:rowId xmlns:a16="http://schemas.microsoft.com/office/drawing/2014/main" xmlns="" val="4188946377"/>
                  </a:ext>
                </a:extLst>
              </a:tr>
              <a:tr h="242970">
                <a:tc>
                  <a:txBody>
                    <a:bodyPr/>
                    <a:lstStyle/>
                    <a:p>
                      <a:pPr algn="ctr" fontAlgn="b"/>
                      <a:r>
                        <a:rPr lang="en-IN" sz="1400" b="0" i="0" u="none" strike="noStrike" dirty="0">
                          <a:solidFill>
                            <a:srgbClr val="000000"/>
                          </a:solidFill>
                          <a:effectLst/>
                          <a:latin typeface="Muli"/>
                        </a:rPr>
                        <a:t>B0002II6V0</a:t>
                      </a:r>
                    </a:p>
                  </a:txBody>
                  <a:tcPr marL="9525" marR="9525" marT="9525" marB="0" anchor="b"/>
                </a:tc>
                <a:tc>
                  <a:txBody>
                    <a:bodyPr/>
                    <a:lstStyle/>
                    <a:p>
                      <a:pPr algn="ctr"/>
                      <a:r>
                        <a:rPr lang="en-US" sz="1400" dirty="0">
                          <a:latin typeface="Muli"/>
                        </a:rPr>
                        <a:t>Good product</a:t>
                      </a:r>
                      <a:endParaRPr lang="en-IN" sz="1400" dirty="0">
                        <a:latin typeface="Muli"/>
                      </a:endParaRPr>
                    </a:p>
                  </a:txBody>
                  <a:tcPr/>
                </a:tc>
                <a:extLst>
                  <a:ext uri="{0D108BD9-81ED-4DB2-BD59-A6C34878D82A}">
                    <a16:rowId xmlns:a16="http://schemas.microsoft.com/office/drawing/2014/main" xmlns="" val="4275094827"/>
                  </a:ext>
                </a:extLst>
              </a:tr>
              <a:tr h="242970">
                <a:tc>
                  <a:txBody>
                    <a:bodyPr/>
                    <a:lstStyle/>
                    <a:p>
                      <a:pPr algn="ctr" fontAlgn="b"/>
                      <a:r>
                        <a:rPr lang="en-IN" sz="1400" b="0" i="0" u="none" strike="noStrike" dirty="0">
                          <a:solidFill>
                            <a:srgbClr val="000000"/>
                          </a:solidFill>
                          <a:effectLst/>
                          <a:latin typeface="Muli"/>
                        </a:rPr>
                        <a:t>B00378GEAM</a:t>
                      </a:r>
                    </a:p>
                  </a:txBody>
                  <a:tcPr marL="9525" marR="9525" marT="9525" marB="0" anchor="b"/>
                </a:tc>
                <a:tc>
                  <a:txBody>
                    <a:bodyPr/>
                    <a:lstStyle/>
                    <a:p>
                      <a:pPr algn="ctr"/>
                      <a:r>
                        <a:rPr lang="en-US" sz="1400" dirty="0">
                          <a:latin typeface="Muli"/>
                        </a:rPr>
                        <a:t>Average product</a:t>
                      </a:r>
                      <a:endParaRPr lang="en-IN" sz="1400" dirty="0">
                        <a:latin typeface="Muli"/>
                      </a:endParaRPr>
                    </a:p>
                  </a:txBody>
                  <a:tcPr/>
                </a:tc>
                <a:extLst>
                  <a:ext uri="{0D108BD9-81ED-4DB2-BD59-A6C34878D82A}">
                    <a16:rowId xmlns:a16="http://schemas.microsoft.com/office/drawing/2014/main" xmlns="" val="761258807"/>
                  </a:ext>
                </a:extLst>
              </a:tr>
              <a:tr h="242970">
                <a:tc>
                  <a:txBody>
                    <a:bodyPr/>
                    <a:lstStyle/>
                    <a:p>
                      <a:pPr algn="ctr" fontAlgn="b"/>
                      <a:r>
                        <a:rPr lang="en-IN" sz="1400" b="0" i="0" u="none" strike="noStrike" dirty="0">
                          <a:solidFill>
                            <a:srgbClr val="000000"/>
                          </a:solidFill>
                          <a:effectLst/>
                          <a:latin typeface="Muli"/>
                        </a:rPr>
                        <a:t>B0037GXRHM</a:t>
                      </a:r>
                    </a:p>
                  </a:txBody>
                  <a:tcPr marL="9525" marR="9525" marT="9525" marB="0" anchor="b"/>
                </a:tc>
                <a:tc>
                  <a:txBody>
                    <a:bodyPr/>
                    <a:lstStyle/>
                    <a:p>
                      <a:pPr algn="ctr"/>
                      <a:r>
                        <a:rPr lang="en-US" sz="1400" dirty="0">
                          <a:latin typeface="Muli"/>
                        </a:rPr>
                        <a:t>Average product</a:t>
                      </a:r>
                      <a:endParaRPr lang="en-IN" sz="1400" dirty="0">
                        <a:latin typeface="Muli"/>
                      </a:endParaRPr>
                    </a:p>
                  </a:txBody>
                  <a:tcPr/>
                </a:tc>
                <a:extLst>
                  <a:ext uri="{0D108BD9-81ED-4DB2-BD59-A6C34878D82A}">
                    <a16:rowId xmlns:a16="http://schemas.microsoft.com/office/drawing/2014/main" xmlns="" val="1240532178"/>
                  </a:ext>
                </a:extLst>
              </a:tr>
              <a:tr h="242970">
                <a:tc>
                  <a:txBody>
                    <a:bodyPr/>
                    <a:lstStyle/>
                    <a:p>
                      <a:pPr algn="ctr" fontAlgn="b"/>
                      <a:r>
                        <a:rPr lang="en-IN" sz="1400" b="0" i="0" u="none" strike="noStrike" dirty="0">
                          <a:solidFill>
                            <a:srgbClr val="000000"/>
                          </a:solidFill>
                          <a:effectLst/>
                          <a:latin typeface="Muli"/>
                        </a:rPr>
                        <a:t>B000RKVH0K</a:t>
                      </a:r>
                    </a:p>
                  </a:txBody>
                  <a:tcPr marL="9525" marR="9525" marT="9525" marB="0" anchor="b"/>
                </a:tc>
                <a:tc>
                  <a:txBody>
                    <a:bodyPr/>
                    <a:lstStyle/>
                    <a:p>
                      <a:pPr algn="ctr"/>
                      <a:r>
                        <a:rPr lang="en-US" sz="1400" dirty="0">
                          <a:latin typeface="Muli"/>
                        </a:rPr>
                        <a:t>Bad product</a:t>
                      </a:r>
                      <a:endParaRPr lang="en-IN" sz="1400" dirty="0">
                        <a:latin typeface="Muli"/>
                      </a:endParaRPr>
                    </a:p>
                  </a:txBody>
                  <a:tcPr/>
                </a:tc>
                <a:extLst>
                  <a:ext uri="{0D108BD9-81ED-4DB2-BD59-A6C34878D82A}">
                    <a16:rowId xmlns:a16="http://schemas.microsoft.com/office/drawing/2014/main" xmlns="" val="1759870756"/>
                  </a:ext>
                </a:extLst>
              </a:tr>
              <a:tr h="242970">
                <a:tc>
                  <a:txBody>
                    <a:bodyPr/>
                    <a:lstStyle/>
                    <a:p>
                      <a:pPr algn="ctr" fontAlgn="b"/>
                      <a:r>
                        <a:rPr lang="en-IN" sz="1400" b="0" i="0" u="none" strike="noStrike" dirty="0">
                          <a:solidFill>
                            <a:srgbClr val="000000"/>
                          </a:solidFill>
                          <a:effectLst/>
                          <a:latin typeface="Muli"/>
                        </a:rPr>
                        <a:t>B000RMQM4E</a:t>
                      </a:r>
                    </a:p>
                  </a:txBody>
                  <a:tcPr marL="9525" marR="9525" marT="9525" marB="0" anchor="b"/>
                </a:tc>
                <a:tc>
                  <a:txBody>
                    <a:bodyPr/>
                    <a:lstStyle/>
                    <a:p>
                      <a:pPr algn="ctr"/>
                      <a:r>
                        <a:rPr lang="en-US" sz="1400" dirty="0">
                          <a:latin typeface="Muli"/>
                        </a:rPr>
                        <a:t>Bad product</a:t>
                      </a:r>
                      <a:endParaRPr lang="en-IN" sz="1400" dirty="0">
                        <a:latin typeface="Muli"/>
                      </a:endParaRPr>
                    </a:p>
                  </a:txBody>
                  <a:tcPr/>
                </a:tc>
                <a:extLst>
                  <a:ext uri="{0D108BD9-81ED-4DB2-BD59-A6C34878D82A}">
                    <a16:rowId xmlns:a16="http://schemas.microsoft.com/office/drawing/2014/main" xmlns="" val="713375665"/>
                  </a:ext>
                </a:extLst>
              </a:tr>
            </a:tbl>
          </a:graphicData>
        </a:graphic>
      </p:graphicFrame>
      <p:sp>
        <p:nvSpPr>
          <p:cNvPr id="7" name="Arrow: Left 6">
            <a:extLst>
              <a:ext uri="{FF2B5EF4-FFF2-40B4-BE49-F238E27FC236}">
                <a16:creationId xmlns:a16="http://schemas.microsoft.com/office/drawing/2014/main" xmlns="" id="{A92114B7-C49C-F69C-047F-E2FF72DD3791}"/>
              </a:ext>
            </a:extLst>
          </p:cNvPr>
          <p:cNvSpPr/>
          <p:nvPr/>
        </p:nvSpPr>
        <p:spPr>
          <a:xfrm>
            <a:off x="4545468" y="1016897"/>
            <a:ext cx="2900359" cy="126186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a:solidFill>
                  <a:schemeClr val="bg1"/>
                </a:solidFill>
                <a:effectLst>
                  <a:outerShdw blurRad="38100" dist="38100" dir="2700000" algn="tl">
                    <a:srgbClr val="000000">
                      <a:alpha val="43137"/>
                    </a:srgbClr>
                  </a:outerShdw>
                </a:effectLst>
                <a:latin typeface="Muli"/>
              </a:rPr>
              <a:t>DIGITAL MUSIC</a:t>
            </a:r>
            <a:endParaRPr lang="en-IN" b="1" dirty="0">
              <a:solidFill>
                <a:schemeClr val="bg1"/>
              </a:solidFill>
              <a:effectLst>
                <a:outerShdw blurRad="38100" dist="38100" dir="2700000" algn="tl">
                  <a:srgbClr val="000000">
                    <a:alpha val="43137"/>
                  </a:srgbClr>
                </a:outerShdw>
              </a:effectLst>
              <a:latin typeface="Muli"/>
            </a:endParaRPr>
          </a:p>
        </p:txBody>
      </p:sp>
      <p:sp>
        <p:nvSpPr>
          <p:cNvPr id="10" name="Arrow: Right 9">
            <a:extLst>
              <a:ext uri="{FF2B5EF4-FFF2-40B4-BE49-F238E27FC236}">
                <a16:creationId xmlns:a16="http://schemas.microsoft.com/office/drawing/2014/main" xmlns="" id="{F0B80A69-0F05-7D6A-DCCC-C77C37A1A6B3}"/>
              </a:ext>
            </a:extLst>
          </p:cNvPr>
          <p:cNvSpPr/>
          <p:nvPr/>
        </p:nvSpPr>
        <p:spPr>
          <a:xfrm>
            <a:off x="4665972" y="2190907"/>
            <a:ext cx="2860056" cy="12429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bg1"/>
                </a:solidFill>
                <a:effectLst>
                  <a:outerShdw blurRad="38100" dist="38100" dir="2700000" algn="tl">
                    <a:srgbClr val="000000">
                      <a:alpha val="43137"/>
                    </a:srgbClr>
                  </a:outerShdw>
                </a:effectLst>
                <a:latin typeface="Muli"/>
              </a:rPr>
              <a:t>MUSICAL INSTRUMENT</a:t>
            </a:r>
            <a:endParaRPr lang="en-IN" b="1" dirty="0">
              <a:solidFill>
                <a:schemeClr val="bg1"/>
              </a:solidFill>
              <a:effectLst>
                <a:outerShdw blurRad="38100" dist="38100" dir="2700000" algn="tl">
                  <a:srgbClr val="000000">
                    <a:alpha val="43137"/>
                  </a:srgbClr>
                </a:outerShdw>
              </a:effectLst>
              <a:latin typeface="Muli"/>
            </a:endParaRPr>
          </a:p>
        </p:txBody>
      </p:sp>
      <p:sp>
        <p:nvSpPr>
          <p:cNvPr id="8" name="TextBox 7">
            <a:extLst>
              <a:ext uri="{FF2B5EF4-FFF2-40B4-BE49-F238E27FC236}">
                <a16:creationId xmlns:a16="http://schemas.microsoft.com/office/drawing/2014/main" xmlns="" id="{66CF108D-A5C0-B81C-DACF-0942EDE23B55}"/>
              </a:ext>
            </a:extLst>
          </p:cNvPr>
          <p:cNvSpPr txBox="1"/>
          <p:nvPr/>
        </p:nvSpPr>
        <p:spPr>
          <a:xfrm>
            <a:off x="241590" y="3954905"/>
            <a:ext cx="11708820" cy="2554545"/>
          </a:xfrm>
          <a:prstGeom prst="rect">
            <a:avLst/>
          </a:prstGeom>
          <a:noFill/>
        </p:spPr>
        <p:txBody>
          <a:bodyPr wrap="square" rtlCol="0">
            <a:spAutoFit/>
          </a:bodyPr>
          <a:lstStyle/>
          <a:p>
            <a:r>
              <a:rPr lang="en-US" sz="1600" dirty="0">
                <a:solidFill>
                  <a:schemeClr val="bg1"/>
                </a:solidFill>
                <a:latin typeface="Muli"/>
              </a:rPr>
              <a:t>K-means clustering (i.e., an unsupervised machine learning algorithm) has helped us to cluster the Amazon products into four clusters or category, namely </a:t>
            </a:r>
            <a:r>
              <a:rPr lang="en-US" sz="1600" b="1" u="sng" dirty="0">
                <a:solidFill>
                  <a:schemeClr val="bg1"/>
                </a:solidFill>
                <a:effectLst>
                  <a:outerShdw blurRad="38100" dist="38100" dir="2700000" algn="tl">
                    <a:srgbClr val="000000">
                      <a:alpha val="43137"/>
                    </a:srgbClr>
                  </a:outerShdw>
                </a:effectLst>
                <a:latin typeface="Muli"/>
              </a:rPr>
              <a:t>quality product, good product, average product and bad product</a:t>
            </a:r>
            <a:r>
              <a:rPr lang="en-US" sz="1600" b="1" dirty="0">
                <a:solidFill>
                  <a:schemeClr val="bg1"/>
                </a:solidFill>
                <a:effectLst>
                  <a:outerShdw blurRad="38100" dist="38100" dir="2700000" algn="tl">
                    <a:srgbClr val="000000">
                      <a:alpha val="43137"/>
                    </a:srgbClr>
                  </a:outerShdw>
                </a:effectLst>
                <a:latin typeface="Muli"/>
              </a:rPr>
              <a:t>. </a:t>
            </a:r>
            <a:r>
              <a:rPr lang="en-US" sz="1600" dirty="0">
                <a:solidFill>
                  <a:schemeClr val="bg1"/>
                </a:solidFill>
                <a:effectLst>
                  <a:outerShdw blurRad="38100" dist="38100" dir="2700000" algn="tl">
                    <a:srgbClr val="000000">
                      <a:alpha val="43137"/>
                    </a:srgbClr>
                  </a:outerShdw>
                </a:effectLst>
                <a:latin typeface="Muli"/>
              </a:rPr>
              <a:t>Two examples of each category from both </a:t>
            </a:r>
            <a:r>
              <a:rPr lang="en-US" sz="1600" dirty="0" err="1">
                <a:solidFill>
                  <a:schemeClr val="bg1"/>
                </a:solidFill>
                <a:effectLst>
                  <a:outerShdw blurRad="38100" dist="38100" dir="2700000" algn="tl">
                    <a:srgbClr val="000000">
                      <a:alpha val="43137"/>
                    </a:srgbClr>
                  </a:outerShdw>
                </a:effectLst>
                <a:latin typeface="Muli"/>
              </a:rPr>
              <a:t>dataframes</a:t>
            </a:r>
            <a:r>
              <a:rPr lang="en-US" sz="1600" dirty="0">
                <a:solidFill>
                  <a:schemeClr val="bg1"/>
                </a:solidFill>
                <a:effectLst>
                  <a:outerShdw blurRad="38100" dist="38100" dir="2700000" algn="tl">
                    <a:srgbClr val="000000">
                      <a:alpha val="43137"/>
                    </a:srgbClr>
                  </a:outerShdw>
                </a:effectLst>
                <a:latin typeface="Muli"/>
              </a:rPr>
              <a:t> have been displayed here.</a:t>
            </a:r>
            <a:r>
              <a:rPr lang="en-US" sz="1600" b="1" dirty="0">
                <a:solidFill>
                  <a:schemeClr val="bg1"/>
                </a:solidFill>
                <a:effectLst>
                  <a:outerShdw blurRad="38100" dist="38100" dir="2700000" algn="tl">
                    <a:srgbClr val="000000">
                      <a:alpha val="43137"/>
                    </a:srgbClr>
                  </a:outerShdw>
                </a:effectLst>
                <a:latin typeface="Muli"/>
              </a:rPr>
              <a:t> </a:t>
            </a:r>
          </a:p>
          <a:p>
            <a:r>
              <a:rPr lang="en-US" sz="1600" dirty="0" smtClean="0">
                <a:solidFill>
                  <a:schemeClr val="bg1"/>
                </a:solidFill>
                <a:latin typeface="Muli"/>
              </a:rPr>
              <a:t>This </a:t>
            </a:r>
            <a:r>
              <a:rPr lang="en-US" sz="1600" dirty="0">
                <a:solidFill>
                  <a:schemeClr val="bg1"/>
                </a:solidFill>
                <a:latin typeface="Muli"/>
              </a:rPr>
              <a:t>will help us easily understand which products are liked by users. This can more be encouraged by bringing around more of such products.</a:t>
            </a:r>
          </a:p>
          <a:p>
            <a:endParaRPr lang="en-IN" sz="1600" dirty="0">
              <a:solidFill>
                <a:schemeClr val="bg1"/>
              </a:solidFill>
              <a:latin typeface="Muli"/>
            </a:endParaRPr>
          </a:p>
          <a:p>
            <a:r>
              <a:rPr lang="en-US" sz="1600" dirty="0">
                <a:solidFill>
                  <a:schemeClr val="bg1"/>
                </a:solidFill>
                <a:latin typeface="Muli"/>
              </a:rPr>
              <a:t>Where as products categorized as average should be modified to upgrade the quality and implemented and products that are being rated as bad repeatedly should be removed.</a:t>
            </a:r>
          </a:p>
          <a:p>
            <a:pPr algn="r"/>
            <a:endParaRPr lang="en-US" sz="1600" dirty="0">
              <a:solidFill>
                <a:schemeClr val="bg1"/>
              </a:solidFill>
              <a:latin typeface="Muli"/>
            </a:endParaRPr>
          </a:p>
          <a:p>
            <a:pPr algn="r"/>
            <a:r>
              <a:rPr lang="en-US" sz="1600" dirty="0" smtClean="0">
                <a:solidFill>
                  <a:schemeClr val="bg1"/>
                </a:solidFill>
                <a:latin typeface="Muli"/>
              </a:rPr>
              <a:t>*</a:t>
            </a:r>
            <a:r>
              <a:rPr lang="en-US" sz="1600" dirty="0">
                <a:solidFill>
                  <a:schemeClr val="bg1"/>
                </a:solidFill>
                <a:latin typeface="Muli"/>
              </a:rPr>
              <a:t>A separate csv file has also been created to store the clustered records with product categories for detailed understanding.</a:t>
            </a:r>
          </a:p>
        </p:txBody>
      </p:sp>
    </p:spTree>
    <p:extLst>
      <p:ext uri="{BB962C8B-B14F-4D97-AF65-F5344CB8AC3E}">
        <p14:creationId xmlns:p14="http://schemas.microsoft.com/office/powerpoint/2010/main" val="35674969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xmlns="" id="{79A5460B-F57E-DB87-EE4C-851989E2C285}"/>
              </a:ext>
            </a:extLst>
          </p:cNvPr>
          <p:cNvGraphicFramePr>
            <a:graphicFrameLocks noGrp="1"/>
          </p:cNvGraphicFramePr>
          <p:nvPr>
            <p:extLst>
              <p:ext uri="{D42A27DB-BD31-4B8C-83A1-F6EECF244321}">
                <p14:modId xmlns:p14="http://schemas.microsoft.com/office/powerpoint/2010/main" val="1273430519"/>
              </p:ext>
            </p:extLst>
          </p:nvPr>
        </p:nvGraphicFramePr>
        <p:xfrm>
          <a:off x="3362178" y="201488"/>
          <a:ext cx="8637565" cy="6528960"/>
        </p:xfrm>
        <a:graphic>
          <a:graphicData uri="http://schemas.openxmlformats.org/drawingml/2006/table">
            <a:tbl>
              <a:tblPr firstRow="1" bandRow="1">
                <a:tableStyleId>{5C22544A-7EE6-4342-B048-85BDC9FD1C3A}</a:tableStyleId>
              </a:tblPr>
              <a:tblGrid>
                <a:gridCol w="2181473">
                  <a:extLst>
                    <a:ext uri="{9D8B030D-6E8A-4147-A177-3AD203B41FA5}">
                      <a16:colId xmlns:a16="http://schemas.microsoft.com/office/drawing/2014/main" xmlns="" val="2540120109"/>
                    </a:ext>
                  </a:extLst>
                </a:gridCol>
                <a:gridCol w="1493574">
                  <a:extLst>
                    <a:ext uri="{9D8B030D-6E8A-4147-A177-3AD203B41FA5}">
                      <a16:colId xmlns:a16="http://schemas.microsoft.com/office/drawing/2014/main" xmlns="" val="1021324423"/>
                    </a:ext>
                  </a:extLst>
                </a:gridCol>
                <a:gridCol w="2047642">
                  <a:extLst>
                    <a:ext uri="{9D8B030D-6E8A-4147-A177-3AD203B41FA5}">
                      <a16:colId xmlns:a16="http://schemas.microsoft.com/office/drawing/2014/main" xmlns="" val="2161382301"/>
                    </a:ext>
                  </a:extLst>
                </a:gridCol>
                <a:gridCol w="1300853">
                  <a:extLst>
                    <a:ext uri="{9D8B030D-6E8A-4147-A177-3AD203B41FA5}">
                      <a16:colId xmlns:a16="http://schemas.microsoft.com/office/drawing/2014/main" xmlns="" val="2377249339"/>
                    </a:ext>
                  </a:extLst>
                </a:gridCol>
                <a:gridCol w="1614023">
                  <a:extLst>
                    <a:ext uri="{9D8B030D-6E8A-4147-A177-3AD203B41FA5}">
                      <a16:colId xmlns:a16="http://schemas.microsoft.com/office/drawing/2014/main" xmlns="" val="3287656041"/>
                    </a:ext>
                  </a:extLst>
                </a:gridCol>
              </a:tblGrid>
              <a:tr h="605858">
                <a:tc>
                  <a:txBody>
                    <a:bodyPr/>
                    <a:lstStyle/>
                    <a:p>
                      <a:pPr algn="ctr"/>
                      <a:r>
                        <a:rPr lang="en-US" sz="1200" b="1" dirty="0">
                          <a:latin typeface="Muli"/>
                        </a:rPr>
                        <a:t>REVIEWER ID</a:t>
                      </a:r>
                      <a:endParaRPr lang="en-IN" sz="1200" b="1" dirty="0">
                        <a:latin typeface="Muli"/>
                      </a:endParaRPr>
                    </a:p>
                  </a:txBody>
                  <a:tcPr/>
                </a:tc>
                <a:tc>
                  <a:txBody>
                    <a:bodyPr/>
                    <a:lstStyle/>
                    <a:p>
                      <a:pPr algn="ctr"/>
                      <a:r>
                        <a:rPr lang="en-US" sz="1200" b="1" dirty="0">
                          <a:latin typeface="Muli"/>
                        </a:rPr>
                        <a:t>REVIEWER NAME</a:t>
                      </a:r>
                      <a:endParaRPr lang="en-IN" sz="1200" b="1" dirty="0">
                        <a:latin typeface="Muli"/>
                      </a:endParaRPr>
                    </a:p>
                  </a:txBody>
                  <a:tcPr/>
                </a:tc>
                <a:tc>
                  <a:txBody>
                    <a:bodyPr/>
                    <a:lstStyle/>
                    <a:p>
                      <a:pPr algn="ctr"/>
                      <a:r>
                        <a:rPr lang="en-US" sz="1200" b="1" dirty="0">
                          <a:latin typeface="Muli"/>
                        </a:rPr>
                        <a:t>PRODUCT NAME</a:t>
                      </a:r>
                      <a:endParaRPr lang="en-IN" sz="1200" b="1" dirty="0">
                        <a:latin typeface="Muli"/>
                      </a:endParaRPr>
                    </a:p>
                  </a:txBody>
                  <a:tcPr/>
                </a:tc>
                <a:tc>
                  <a:txBody>
                    <a:bodyPr/>
                    <a:lstStyle/>
                    <a:p>
                      <a:pPr algn="ctr"/>
                      <a:r>
                        <a:rPr lang="en-US" sz="1200" b="1" dirty="0">
                          <a:latin typeface="Muli"/>
                        </a:rPr>
                        <a:t>AVERAGE RATING OF TOTAL PURCHASES</a:t>
                      </a:r>
                      <a:endParaRPr lang="en-IN" sz="1200" b="1" dirty="0">
                        <a:latin typeface="Muli"/>
                      </a:endParaRPr>
                    </a:p>
                  </a:txBody>
                  <a:tcPr/>
                </a:tc>
                <a:tc>
                  <a:txBody>
                    <a:bodyPr/>
                    <a:lstStyle/>
                    <a:p>
                      <a:pPr algn="ctr"/>
                      <a:r>
                        <a:rPr lang="en-US" sz="1200" b="1" dirty="0">
                          <a:latin typeface="Muli"/>
                        </a:rPr>
                        <a:t>NO OF PURCHASES</a:t>
                      </a:r>
                      <a:endParaRPr lang="en-IN" sz="1200" b="1" dirty="0">
                        <a:latin typeface="Muli"/>
                      </a:endParaRPr>
                    </a:p>
                  </a:txBody>
                  <a:tcPr/>
                </a:tc>
                <a:extLst>
                  <a:ext uri="{0D108BD9-81ED-4DB2-BD59-A6C34878D82A}">
                    <a16:rowId xmlns:a16="http://schemas.microsoft.com/office/drawing/2014/main" xmlns="" val="4130937282"/>
                  </a:ext>
                </a:extLst>
              </a:tr>
              <a:tr h="543809">
                <a:tc>
                  <a:txBody>
                    <a:bodyPr/>
                    <a:lstStyle/>
                    <a:p>
                      <a:pPr algn="ctr"/>
                      <a:r>
                        <a:rPr lang="en-IN" sz="1200" b="1" i="0" kern="1200" dirty="0">
                          <a:solidFill>
                            <a:schemeClr val="dk1"/>
                          </a:solidFill>
                          <a:effectLst/>
                          <a:latin typeface="Muli"/>
                          <a:ea typeface="+mn-ea"/>
                          <a:cs typeface="+mn-cs"/>
                        </a:rPr>
                        <a:t>A1LQC225SE8UNI</a:t>
                      </a:r>
                      <a:endParaRPr lang="en-IN" sz="1200" b="1" dirty="0">
                        <a:latin typeface="Muli"/>
                      </a:endParaRPr>
                    </a:p>
                  </a:txBody>
                  <a:tcPr/>
                </a:tc>
                <a:tc>
                  <a:txBody>
                    <a:bodyPr/>
                    <a:lstStyle/>
                    <a:p>
                      <a:pPr algn="ctr" fontAlgn="ctr"/>
                      <a:r>
                        <a:rPr lang="en-IN" sz="1200" b="1" dirty="0">
                          <a:effectLst/>
                          <a:latin typeface="Muli"/>
                        </a:rPr>
                        <a:t>David Burch</a:t>
                      </a:r>
                    </a:p>
                  </a:txBody>
                  <a:tcPr anchor="ctr"/>
                </a:tc>
                <a:tc>
                  <a:txBody>
                    <a:bodyPr/>
                    <a:lstStyle/>
                    <a:p>
                      <a:pPr algn="ctr"/>
                      <a:r>
                        <a:rPr lang="en-US" sz="1200" b="1" dirty="0">
                          <a:latin typeface="Muli"/>
                        </a:rPr>
                        <a:t>ALBUM</a:t>
                      </a:r>
                      <a:endParaRPr lang="en-IN" sz="1200" b="1" dirty="0">
                        <a:latin typeface="Muli"/>
                      </a:endParaRPr>
                    </a:p>
                  </a:txBody>
                  <a:tcPr/>
                </a:tc>
                <a:tc>
                  <a:txBody>
                    <a:bodyPr/>
                    <a:lstStyle/>
                    <a:p>
                      <a:pPr algn="ctr"/>
                      <a:r>
                        <a:rPr lang="en-US" sz="1200" b="1" dirty="0">
                          <a:latin typeface="Muli"/>
                        </a:rPr>
                        <a:t>4.4</a:t>
                      </a:r>
                      <a:endParaRPr lang="en-IN" sz="1200" b="1" dirty="0">
                        <a:latin typeface="Muli"/>
                      </a:endParaRPr>
                    </a:p>
                  </a:txBody>
                  <a:tcPr/>
                </a:tc>
                <a:tc>
                  <a:txBody>
                    <a:bodyPr/>
                    <a:lstStyle/>
                    <a:p>
                      <a:pPr algn="ctr"/>
                      <a:r>
                        <a:rPr lang="en-US" sz="1200" b="1" dirty="0">
                          <a:latin typeface="Muli"/>
                        </a:rPr>
                        <a:t>9</a:t>
                      </a:r>
                      <a:endParaRPr lang="en-IN" sz="1200" b="1" dirty="0">
                        <a:latin typeface="Muli"/>
                      </a:endParaRPr>
                    </a:p>
                  </a:txBody>
                  <a:tcPr/>
                </a:tc>
                <a:extLst>
                  <a:ext uri="{0D108BD9-81ED-4DB2-BD59-A6C34878D82A}">
                    <a16:rowId xmlns:a16="http://schemas.microsoft.com/office/drawing/2014/main" xmlns="" val="717786265"/>
                  </a:ext>
                </a:extLst>
              </a:tr>
              <a:tr h="658337">
                <a:tc>
                  <a:txBody>
                    <a:bodyPr/>
                    <a:lstStyle/>
                    <a:p>
                      <a:pPr algn="ctr"/>
                      <a:r>
                        <a:rPr lang="en-IN" sz="1200" b="1" i="0" kern="1200" dirty="0">
                          <a:solidFill>
                            <a:schemeClr val="dk1"/>
                          </a:solidFill>
                          <a:effectLst/>
                          <a:latin typeface="Muli"/>
                          <a:ea typeface="+mn-ea"/>
                          <a:cs typeface="+mn-cs"/>
                        </a:rPr>
                        <a:t>A1T9SCT89JJ96</a:t>
                      </a:r>
                      <a:endParaRPr lang="en-IN" sz="1200" b="1" dirty="0">
                        <a:latin typeface="Muli"/>
                      </a:endParaRPr>
                    </a:p>
                  </a:txBody>
                  <a:tcPr/>
                </a:tc>
                <a:tc>
                  <a:txBody>
                    <a:bodyPr/>
                    <a:lstStyle/>
                    <a:p>
                      <a:pPr algn="ctr"/>
                      <a:r>
                        <a:rPr lang="en-IN" sz="1200" b="1" i="0" kern="1200" dirty="0">
                          <a:solidFill>
                            <a:schemeClr val="dk1"/>
                          </a:solidFill>
                          <a:effectLst/>
                          <a:latin typeface="Muli"/>
                          <a:ea typeface="+mn-ea"/>
                          <a:cs typeface="+mn-cs"/>
                        </a:rPr>
                        <a:t>David Townsend</a:t>
                      </a:r>
                      <a:endParaRPr lang="en-IN" sz="1200" b="1" dirty="0">
                        <a:latin typeface="Muli"/>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dirty="0">
                          <a:latin typeface="Muli"/>
                        </a:rPr>
                        <a:t>GUITAR MUSIC</a:t>
                      </a:r>
                      <a:endParaRPr lang="en-IN" sz="1200" b="1" dirty="0">
                        <a:latin typeface="Muli"/>
                      </a:endParaRPr>
                    </a:p>
                  </a:txBody>
                  <a:tcPr/>
                </a:tc>
                <a:tc>
                  <a:txBody>
                    <a:bodyPr/>
                    <a:lstStyle/>
                    <a:p>
                      <a:pPr algn="ctr"/>
                      <a:r>
                        <a:rPr lang="en-US" sz="1200" b="1" dirty="0">
                          <a:latin typeface="Muli"/>
                        </a:rPr>
                        <a:t>5.0</a:t>
                      </a:r>
                      <a:endParaRPr lang="en-IN" sz="1200" b="1" dirty="0">
                        <a:latin typeface="Muli"/>
                      </a:endParaRPr>
                    </a:p>
                  </a:txBody>
                  <a:tcPr/>
                </a:tc>
                <a:tc>
                  <a:txBody>
                    <a:bodyPr/>
                    <a:lstStyle/>
                    <a:p>
                      <a:pPr algn="ctr"/>
                      <a:r>
                        <a:rPr lang="en-US" sz="1200" b="1" dirty="0">
                          <a:latin typeface="Muli"/>
                        </a:rPr>
                        <a:t>5</a:t>
                      </a:r>
                      <a:endParaRPr lang="en-IN" sz="1200" b="1" dirty="0">
                        <a:latin typeface="Muli"/>
                      </a:endParaRPr>
                    </a:p>
                  </a:txBody>
                  <a:tcPr/>
                </a:tc>
                <a:extLst>
                  <a:ext uri="{0D108BD9-81ED-4DB2-BD59-A6C34878D82A}">
                    <a16:rowId xmlns:a16="http://schemas.microsoft.com/office/drawing/2014/main" xmlns="" val="2044174895"/>
                  </a:ext>
                </a:extLst>
              </a:tr>
              <a:tr h="543809">
                <a:tc>
                  <a:txBody>
                    <a:bodyPr/>
                    <a:lstStyle/>
                    <a:p>
                      <a:pPr algn="ctr"/>
                      <a:r>
                        <a:rPr lang="en-IN" sz="1200" b="1" i="0" kern="1200" dirty="0">
                          <a:solidFill>
                            <a:schemeClr val="dk1"/>
                          </a:solidFill>
                          <a:effectLst/>
                          <a:latin typeface="Muli"/>
                          <a:ea typeface="+mn-ea"/>
                          <a:cs typeface="+mn-cs"/>
                        </a:rPr>
                        <a:t>A2C7BOQVFH1HLE</a:t>
                      </a:r>
                      <a:endParaRPr lang="en-IN" sz="1200" b="1" dirty="0">
                        <a:latin typeface="Muli"/>
                      </a:endParaRPr>
                    </a:p>
                  </a:txBody>
                  <a:tcPr/>
                </a:tc>
                <a:tc>
                  <a:txBody>
                    <a:bodyPr/>
                    <a:lstStyle/>
                    <a:p>
                      <a:pPr algn="ctr" fontAlgn="ctr"/>
                      <a:r>
                        <a:rPr lang="en-IN" sz="1200" b="1" dirty="0">
                          <a:effectLst/>
                          <a:latin typeface="Muli"/>
                        </a:rPr>
                        <a:t>Frederick Baptist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dirty="0">
                          <a:latin typeface="Muli"/>
                        </a:rPr>
                        <a:t>BRILLIANT SOUNDS VERSION</a:t>
                      </a:r>
                      <a:endParaRPr lang="en-IN" sz="1200" b="1" dirty="0">
                        <a:latin typeface="Muli"/>
                      </a:endParaRPr>
                    </a:p>
                  </a:txBody>
                  <a:tcPr/>
                </a:tc>
                <a:tc>
                  <a:txBody>
                    <a:bodyPr/>
                    <a:lstStyle/>
                    <a:p>
                      <a:pPr algn="ctr"/>
                      <a:r>
                        <a:rPr lang="en-US" sz="1200" b="1" dirty="0">
                          <a:latin typeface="Muli"/>
                        </a:rPr>
                        <a:t>4.3</a:t>
                      </a:r>
                      <a:endParaRPr lang="en-IN" sz="1200" b="1" dirty="0">
                        <a:latin typeface="Muli"/>
                      </a:endParaRPr>
                    </a:p>
                  </a:txBody>
                  <a:tcPr/>
                </a:tc>
                <a:tc>
                  <a:txBody>
                    <a:bodyPr/>
                    <a:lstStyle/>
                    <a:p>
                      <a:pPr algn="ctr"/>
                      <a:r>
                        <a:rPr lang="en-US" sz="1200" b="1" dirty="0">
                          <a:latin typeface="Muli"/>
                        </a:rPr>
                        <a:t>98</a:t>
                      </a:r>
                      <a:endParaRPr lang="en-IN" sz="1200" b="1" dirty="0">
                        <a:latin typeface="Muli"/>
                      </a:endParaRPr>
                    </a:p>
                  </a:txBody>
                  <a:tcPr/>
                </a:tc>
                <a:extLst>
                  <a:ext uri="{0D108BD9-81ED-4DB2-BD59-A6C34878D82A}">
                    <a16:rowId xmlns:a16="http://schemas.microsoft.com/office/drawing/2014/main" xmlns="" val="3957576151"/>
                  </a:ext>
                </a:extLst>
              </a:tr>
              <a:tr h="697191">
                <a:tc>
                  <a:txBody>
                    <a:bodyPr/>
                    <a:lstStyle/>
                    <a:p>
                      <a:pPr algn="ctr"/>
                      <a:r>
                        <a:rPr lang="en-IN" sz="1200" b="1" i="0" kern="1200" dirty="0">
                          <a:solidFill>
                            <a:schemeClr val="dk1"/>
                          </a:solidFill>
                          <a:effectLst/>
                          <a:latin typeface="Muli"/>
                          <a:ea typeface="+mn-ea"/>
                          <a:cs typeface="+mn-cs"/>
                        </a:rPr>
                        <a:t>A1MI9FDCNB3CMR</a:t>
                      </a:r>
                      <a:endParaRPr lang="en-IN" sz="1200" b="1" dirty="0">
                        <a:latin typeface="Muli"/>
                      </a:endParaRPr>
                    </a:p>
                  </a:txBody>
                  <a:tcPr/>
                </a:tc>
                <a:tc>
                  <a:txBody>
                    <a:bodyPr/>
                    <a:lstStyle/>
                    <a:p>
                      <a:pPr algn="ctr"/>
                      <a:r>
                        <a:rPr lang="en-IN" sz="1200" b="1" dirty="0">
                          <a:latin typeface="Muli"/>
                        </a:rPr>
                        <a:t>Jorge Barbarosa "the_bassist"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dirty="0">
                          <a:latin typeface="Muli"/>
                        </a:rPr>
                        <a:t>ELVIS LYRIC ALBUM</a:t>
                      </a:r>
                      <a:endParaRPr lang="en-IN" sz="1200" b="1" dirty="0">
                        <a:latin typeface="Muli"/>
                      </a:endParaRPr>
                    </a:p>
                  </a:txBody>
                  <a:tcPr/>
                </a:tc>
                <a:tc>
                  <a:txBody>
                    <a:bodyPr/>
                    <a:lstStyle/>
                    <a:p>
                      <a:pPr algn="ctr"/>
                      <a:r>
                        <a:rPr lang="en-US" sz="1200" b="1" dirty="0">
                          <a:latin typeface="Muli"/>
                        </a:rPr>
                        <a:t>4.3</a:t>
                      </a:r>
                      <a:endParaRPr lang="en-IN" sz="1200" b="1" dirty="0">
                        <a:latin typeface="Muli"/>
                      </a:endParaRPr>
                    </a:p>
                  </a:txBody>
                  <a:tcPr/>
                </a:tc>
                <a:tc>
                  <a:txBody>
                    <a:bodyPr/>
                    <a:lstStyle/>
                    <a:p>
                      <a:pPr algn="ctr"/>
                      <a:r>
                        <a:rPr lang="en-US" sz="1200" b="1" dirty="0">
                          <a:latin typeface="Muli"/>
                        </a:rPr>
                        <a:t>14</a:t>
                      </a:r>
                      <a:endParaRPr lang="en-IN" sz="1200" b="1" dirty="0">
                        <a:latin typeface="Muli"/>
                      </a:endParaRPr>
                    </a:p>
                  </a:txBody>
                  <a:tcPr/>
                </a:tc>
                <a:extLst>
                  <a:ext uri="{0D108BD9-81ED-4DB2-BD59-A6C34878D82A}">
                    <a16:rowId xmlns:a16="http://schemas.microsoft.com/office/drawing/2014/main" xmlns="" val="3097676167"/>
                  </a:ext>
                </a:extLst>
              </a:tr>
              <a:tr h="543809">
                <a:tc>
                  <a:txBody>
                    <a:bodyPr/>
                    <a:lstStyle/>
                    <a:p>
                      <a:pPr algn="ctr"/>
                      <a:r>
                        <a:rPr lang="en-IN" sz="1200" b="1" i="0" kern="1200" dirty="0">
                          <a:solidFill>
                            <a:schemeClr val="dk1"/>
                          </a:solidFill>
                          <a:effectLst/>
                          <a:latin typeface="Muli"/>
                          <a:ea typeface="+mn-ea"/>
                          <a:cs typeface="+mn-cs"/>
                        </a:rPr>
                        <a:t>A2CARFAX5FNQT9</a:t>
                      </a:r>
                      <a:endParaRPr lang="en-IN" sz="1200" b="1" dirty="0">
                        <a:latin typeface="Muli"/>
                      </a:endParaRPr>
                    </a:p>
                  </a:txBody>
                  <a:tcPr/>
                </a:tc>
                <a:tc>
                  <a:txBody>
                    <a:bodyPr/>
                    <a:lstStyle/>
                    <a:p>
                      <a:pPr algn="ctr"/>
                      <a:r>
                        <a:rPr lang="en-IN" sz="1200" b="1" i="0" kern="1200" dirty="0">
                          <a:solidFill>
                            <a:schemeClr val="dk1"/>
                          </a:solidFill>
                          <a:effectLst/>
                          <a:latin typeface="Muli"/>
                          <a:ea typeface="+mn-ea"/>
                          <a:cs typeface="+mn-cs"/>
                        </a:rPr>
                        <a:t>McEldoy</a:t>
                      </a:r>
                      <a:endParaRPr lang="en-IN" sz="1200" b="1" dirty="0">
                        <a:latin typeface="Muli"/>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dirty="0">
                          <a:latin typeface="Muli"/>
                        </a:rPr>
                        <a:t>GUITAR MUSIC</a:t>
                      </a:r>
                      <a:endParaRPr lang="en-IN" sz="1200" b="1" dirty="0">
                        <a:latin typeface="Muli"/>
                      </a:endParaRPr>
                    </a:p>
                  </a:txBody>
                  <a:tcPr/>
                </a:tc>
                <a:tc>
                  <a:txBody>
                    <a:bodyPr/>
                    <a:lstStyle/>
                    <a:p>
                      <a:pPr algn="ctr"/>
                      <a:r>
                        <a:rPr lang="en-US" sz="1200" b="1" dirty="0">
                          <a:latin typeface="Muli"/>
                        </a:rPr>
                        <a:t>4.6</a:t>
                      </a:r>
                      <a:endParaRPr lang="en-IN" sz="1200" b="1" dirty="0">
                        <a:latin typeface="Muli"/>
                      </a:endParaRPr>
                    </a:p>
                  </a:txBody>
                  <a:tcPr/>
                </a:tc>
                <a:tc>
                  <a:txBody>
                    <a:bodyPr/>
                    <a:lstStyle/>
                    <a:p>
                      <a:pPr algn="ctr"/>
                      <a:r>
                        <a:rPr lang="en-US" sz="1200" b="1" dirty="0">
                          <a:latin typeface="Muli"/>
                        </a:rPr>
                        <a:t>6</a:t>
                      </a:r>
                      <a:endParaRPr lang="en-IN" sz="1200" b="1" dirty="0">
                        <a:latin typeface="Muli"/>
                      </a:endParaRPr>
                    </a:p>
                  </a:txBody>
                  <a:tcPr/>
                </a:tc>
                <a:extLst>
                  <a:ext uri="{0D108BD9-81ED-4DB2-BD59-A6C34878D82A}">
                    <a16:rowId xmlns:a16="http://schemas.microsoft.com/office/drawing/2014/main" xmlns="" val="2604484041"/>
                  </a:ext>
                </a:extLst>
              </a:tr>
              <a:tr h="543809">
                <a:tc>
                  <a:txBody>
                    <a:bodyPr/>
                    <a:lstStyle/>
                    <a:p>
                      <a:pPr algn="ctr"/>
                      <a:r>
                        <a:rPr lang="en-IN" sz="1200" b="1" i="0" kern="1200" dirty="0">
                          <a:solidFill>
                            <a:schemeClr val="dk1"/>
                          </a:solidFill>
                          <a:effectLst/>
                          <a:latin typeface="Muli"/>
                          <a:ea typeface="+mn-ea"/>
                          <a:cs typeface="+mn-cs"/>
                        </a:rPr>
                        <a:t>A27L5L6I7OSV5B</a:t>
                      </a:r>
                      <a:endParaRPr lang="en-IN" sz="1200" b="1" dirty="0">
                        <a:latin typeface="Muli"/>
                      </a:endParaRPr>
                    </a:p>
                  </a:txBody>
                  <a:tcPr/>
                </a:tc>
                <a:tc>
                  <a:txBody>
                    <a:bodyPr/>
                    <a:lstStyle/>
                    <a:p>
                      <a:pPr algn="ctr" fontAlgn="ctr"/>
                      <a:r>
                        <a:rPr lang="en-IN" sz="1200" b="1" dirty="0">
                          <a:effectLst/>
                          <a:latin typeface="Muli"/>
                        </a:rPr>
                        <a:t>Otto Correct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dirty="0">
                          <a:latin typeface="Muli"/>
                        </a:rPr>
                        <a:t>UNIQUE TITTLE SOUND</a:t>
                      </a:r>
                      <a:endParaRPr lang="en-IN" sz="1200" b="1" dirty="0">
                        <a:latin typeface="Muli"/>
                      </a:endParaRPr>
                    </a:p>
                  </a:txBody>
                  <a:tcPr/>
                </a:tc>
                <a:tc>
                  <a:txBody>
                    <a:bodyPr/>
                    <a:lstStyle/>
                    <a:p>
                      <a:pPr algn="ctr"/>
                      <a:r>
                        <a:rPr lang="en-US" sz="1200" b="1" dirty="0">
                          <a:latin typeface="Muli"/>
                        </a:rPr>
                        <a:t>4.3</a:t>
                      </a:r>
                      <a:endParaRPr lang="en-IN" sz="1200" b="1" dirty="0">
                        <a:latin typeface="Muli"/>
                      </a:endParaRPr>
                    </a:p>
                  </a:txBody>
                  <a:tcPr/>
                </a:tc>
                <a:tc>
                  <a:txBody>
                    <a:bodyPr/>
                    <a:lstStyle/>
                    <a:p>
                      <a:pPr algn="ctr"/>
                      <a:r>
                        <a:rPr lang="en-US" sz="1200" b="1" dirty="0">
                          <a:latin typeface="Muli"/>
                        </a:rPr>
                        <a:t>9</a:t>
                      </a:r>
                      <a:endParaRPr lang="en-IN" sz="1200" b="1" dirty="0">
                        <a:latin typeface="Muli"/>
                      </a:endParaRPr>
                    </a:p>
                  </a:txBody>
                  <a:tcPr/>
                </a:tc>
                <a:extLst>
                  <a:ext uri="{0D108BD9-81ED-4DB2-BD59-A6C34878D82A}">
                    <a16:rowId xmlns:a16="http://schemas.microsoft.com/office/drawing/2014/main" xmlns="" val="1004350972"/>
                  </a:ext>
                </a:extLst>
              </a:tr>
              <a:tr h="543809">
                <a:tc>
                  <a:txBody>
                    <a:bodyPr/>
                    <a:lstStyle/>
                    <a:p>
                      <a:pPr algn="ctr"/>
                      <a:r>
                        <a:rPr lang="en-IN" sz="1200" b="1" i="0" kern="1200" dirty="0">
                          <a:solidFill>
                            <a:schemeClr val="dk1"/>
                          </a:solidFill>
                          <a:effectLst/>
                          <a:latin typeface="Muli"/>
                          <a:ea typeface="+mn-ea"/>
                          <a:cs typeface="+mn-cs"/>
                        </a:rPr>
                        <a:t>A2KKZHISX9YKMI</a:t>
                      </a:r>
                      <a:endParaRPr lang="en-IN" sz="1200" b="1" dirty="0">
                        <a:latin typeface="Muli"/>
                      </a:endParaRPr>
                    </a:p>
                  </a:txBody>
                  <a:tcPr/>
                </a:tc>
                <a:tc>
                  <a:txBody>
                    <a:bodyPr/>
                    <a:lstStyle/>
                    <a:p>
                      <a:pPr algn="ctr"/>
                      <a:r>
                        <a:rPr lang="en-IN" sz="1200" b="1" dirty="0">
                          <a:latin typeface="Muli"/>
                        </a:rPr>
                        <a:t>PJY "pjsailor"</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dirty="0">
                          <a:latin typeface="Muli"/>
                        </a:rPr>
                        <a:t>COMMOROCK SOUND TRACK</a:t>
                      </a:r>
                      <a:endParaRPr lang="en-IN" sz="1200" b="1" dirty="0">
                        <a:latin typeface="Muli"/>
                      </a:endParaRPr>
                    </a:p>
                  </a:txBody>
                  <a:tcPr/>
                </a:tc>
                <a:tc>
                  <a:txBody>
                    <a:bodyPr/>
                    <a:lstStyle/>
                    <a:p>
                      <a:pPr algn="ctr"/>
                      <a:r>
                        <a:rPr lang="en-US" sz="1200" b="1" dirty="0">
                          <a:latin typeface="Muli"/>
                        </a:rPr>
                        <a:t>4.4</a:t>
                      </a:r>
                      <a:endParaRPr lang="en-IN" sz="1200" b="1" dirty="0">
                        <a:latin typeface="Muli"/>
                      </a:endParaRPr>
                    </a:p>
                  </a:txBody>
                  <a:tcPr/>
                </a:tc>
                <a:tc>
                  <a:txBody>
                    <a:bodyPr/>
                    <a:lstStyle/>
                    <a:p>
                      <a:pPr algn="ctr"/>
                      <a:r>
                        <a:rPr lang="en-US" sz="1200" b="1" dirty="0">
                          <a:latin typeface="Muli"/>
                        </a:rPr>
                        <a:t>7</a:t>
                      </a:r>
                      <a:endParaRPr lang="en-IN" sz="1200" b="1" dirty="0">
                        <a:latin typeface="Muli"/>
                      </a:endParaRPr>
                    </a:p>
                  </a:txBody>
                  <a:tcPr/>
                </a:tc>
                <a:extLst>
                  <a:ext uri="{0D108BD9-81ED-4DB2-BD59-A6C34878D82A}">
                    <a16:rowId xmlns:a16="http://schemas.microsoft.com/office/drawing/2014/main" xmlns="" val="2534633214"/>
                  </a:ext>
                </a:extLst>
              </a:tr>
              <a:tr h="543809">
                <a:tc>
                  <a:txBody>
                    <a:bodyPr/>
                    <a:lstStyle/>
                    <a:p>
                      <a:pPr algn="ctr"/>
                      <a:r>
                        <a:rPr lang="en-IN" sz="1200" b="1" i="0" kern="1200" dirty="0">
                          <a:solidFill>
                            <a:schemeClr val="dk1"/>
                          </a:solidFill>
                          <a:effectLst/>
                          <a:latin typeface="Muli"/>
                          <a:ea typeface="+mn-ea"/>
                          <a:cs typeface="+mn-cs"/>
                        </a:rPr>
                        <a:t>A18X6ZT4AEYVKB</a:t>
                      </a:r>
                      <a:endParaRPr lang="en-IN" sz="1200" b="1" dirty="0">
                        <a:latin typeface="Muli"/>
                      </a:endParaRPr>
                    </a:p>
                  </a:txBody>
                  <a:tcPr/>
                </a:tc>
                <a:tc>
                  <a:txBody>
                    <a:bodyPr/>
                    <a:lstStyle/>
                    <a:p>
                      <a:pPr algn="ctr"/>
                      <a:r>
                        <a:rPr lang="en-IN" sz="1200" b="1" i="0" kern="1200" dirty="0">
                          <a:solidFill>
                            <a:schemeClr val="dk1"/>
                          </a:solidFill>
                          <a:effectLst/>
                          <a:latin typeface="Muli"/>
                          <a:ea typeface="+mn-ea"/>
                          <a:cs typeface="+mn-cs"/>
                        </a:rPr>
                        <a:t>Yeemeister</a:t>
                      </a:r>
                      <a:endParaRPr lang="en-IN" sz="1200" b="1" dirty="0">
                        <a:latin typeface="Muli"/>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dirty="0">
                          <a:latin typeface="Muli"/>
                        </a:rPr>
                        <a:t>BASS JAZZ</a:t>
                      </a:r>
                      <a:endParaRPr lang="en-IN" sz="1200" b="1" dirty="0">
                        <a:latin typeface="Muli"/>
                      </a:endParaRPr>
                    </a:p>
                  </a:txBody>
                  <a:tcPr/>
                </a:tc>
                <a:tc>
                  <a:txBody>
                    <a:bodyPr/>
                    <a:lstStyle/>
                    <a:p>
                      <a:pPr algn="ctr"/>
                      <a:r>
                        <a:rPr lang="en-US" sz="1200" b="1" dirty="0">
                          <a:latin typeface="Muli"/>
                        </a:rPr>
                        <a:t>3.6</a:t>
                      </a:r>
                      <a:endParaRPr lang="en-IN" sz="1200" b="1" dirty="0">
                        <a:latin typeface="Muli"/>
                      </a:endParaRPr>
                    </a:p>
                  </a:txBody>
                  <a:tcPr/>
                </a:tc>
                <a:tc>
                  <a:txBody>
                    <a:bodyPr/>
                    <a:lstStyle/>
                    <a:p>
                      <a:pPr algn="ctr"/>
                      <a:r>
                        <a:rPr lang="en-US" sz="1200" b="1" dirty="0">
                          <a:latin typeface="Muli"/>
                        </a:rPr>
                        <a:t>6</a:t>
                      </a:r>
                      <a:endParaRPr lang="en-IN" sz="1200" b="1" dirty="0">
                        <a:latin typeface="Muli"/>
                      </a:endParaRPr>
                    </a:p>
                  </a:txBody>
                  <a:tcPr/>
                </a:tc>
                <a:extLst>
                  <a:ext uri="{0D108BD9-81ED-4DB2-BD59-A6C34878D82A}">
                    <a16:rowId xmlns:a16="http://schemas.microsoft.com/office/drawing/2014/main" xmlns="" val="3700007224"/>
                  </a:ext>
                </a:extLst>
              </a:tr>
              <a:tr h="543809">
                <a:tc>
                  <a:txBody>
                    <a:bodyPr/>
                    <a:lstStyle/>
                    <a:p>
                      <a:pPr algn="ctr"/>
                      <a:r>
                        <a:rPr lang="en-IN" sz="1200" b="1" i="0" kern="1200" dirty="0">
                          <a:solidFill>
                            <a:schemeClr val="dk1"/>
                          </a:solidFill>
                          <a:effectLst/>
                          <a:latin typeface="Muli"/>
                          <a:ea typeface="+mn-ea"/>
                          <a:cs typeface="+mn-cs"/>
                        </a:rPr>
                        <a:t>A2EW01G2LNJN06</a:t>
                      </a:r>
                      <a:endParaRPr lang="en-IN" sz="1200" b="1" dirty="0">
                        <a:latin typeface="Muli"/>
                      </a:endParaRPr>
                    </a:p>
                  </a:txBody>
                  <a:tcPr/>
                </a:tc>
                <a:tc>
                  <a:txBody>
                    <a:bodyPr/>
                    <a:lstStyle/>
                    <a:p>
                      <a:pPr algn="ctr"/>
                      <a:r>
                        <a:rPr lang="en-IN" sz="1200" b="1" dirty="0">
                          <a:latin typeface="Muli"/>
                        </a:rPr>
                        <a:t>Z. Mehrbach "Zach" </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dirty="0">
                          <a:latin typeface="Muli"/>
                        </a:rPr>
                        <a:t>BELL ROLLINS TONE</a:t>
                      </a:r>
                      <a:endParaRPr lang="en-IN" sz="1200" b="1" dirty="0">
                        <a:latin typeface="Muli"/>
                      </a:endParaRPr>
                    </a:p>
                  </a:txBody>
                  <a:tcPr/>
                </a:tc>
                <a:tc>
                  <a:txBody>
                    <a:bodyPr/>
                    <a:lstStyle/>
                    <a:p>
                      <a:pPr algn="ctr"/>
                      <a:r>
                        <a:rPr lang="en-US" sz="1200" b="1" dirty="0">
                          <a:latin typeface="Muli"/>
                        </a:rPr>
                        <a:t>4.2</a:t>
                      </a:r>
                      <a:endParaRPr lang="en-IN" sz="1200" b="1" dirty="0">
                        <a:latin typeface="Muli"/>
                      </a:endParaRPr>
                    </a:p>
                  </a:txBody>
                  <a:tcPr/>
                </a:tc>
                <a:tc>
                  <a:txBody>
                    <a:bodyPr/>
                    <a:lstStyle/>
                    <a:p>
                      <a:pPr algn="ctr"/>
                      <a:r>
                        <a:rPr lang="en-US" sz="1200" b="1" dirty="0">
                          <a:latin typeface="Muli"/>
                        </a:rPr>
                        <a:t>5</a:t>
                      </a:r>
                      <a:endParaRPr lang="en-IN" sz="1200" b="1" dirty="0">
                        <a:latin typeface="Muli"/>
                      </a:endParaRPr>
                    </a:p>
                  </a:txBody>
                  <a:tcPr/>
                </a:tc>
                <a:extLst>
                  <a:ext uri="{0D108BD9-81ED-4DB2-BD59-A6C34878D82A}">
                    <a16:rowId xmlns:a16="http://schemas.microsoft.com/office/drawing/2014/main" xmlns="" val="3559698259"/>
                  </a:ext>
                </a:extLst>
              </a:tr>
              <a:tr h="543809">
                <a:tc>
                  <a:txBody>
                    <a:bodyPr/>
                    <a:lstStyle/>
                    <a:p>
                      <a:pPr algn="ctr"/>
                      <a:r>
                        <a:rPr lang="en-IN" sz="1200" b="1" i="0" kern="1200" dirty="0">
                          <a:solidFill>
                            <a:schemeClr val="dk1"/>
                          </a:solidFill>
                          <a:effectLst/>
                          <a:latin typeface="Muli"/>
                          <a:ea typeface="+mn-ea"/>
                          <a:cs typeface="+mn-cs"/>
                        </a:rPr>
                        <a:t>A13A81NN0NRD1S</a:t>
                      </a:r>
                      <a:endParaRPr lang="en-IN" sz="1200" b="1" dirty="0">
                        <a:latin typeface="Muli"/>
                      </a:endParaRPr>
                    </a:p>
                  </a:txBody>
                  <a:tcPr/>
                </a:tc>
                <a:tc>
                  <a:txBody>
                    <a:bodyPr/>
                    <a:lstStyle/>
                    <a:p>
                      <a:pPr algn="ctr"/>
                      <a:r>
                        <a:rPr lang="en-IN" sz="1200" b="1" dirty="0">
                          <a:latin typeface="Muli"/>
                        </a:rPr>
                        <a:t>aspiring saint "TATITTLE"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dirty="0">
                          <a:latin typeface="Muli"/>
                        </a:rPr>
                        <a:t>BABY ALBUM</a:t>
                      </a:r>
                      <a:endParaRPr lang="en-IN" sz="1200" b="1" dirty="0">
                        <a:latin typeface="Muli"/>
                      </a:endParaRPr>
                    </a:p>
                  </a:txBody>
                  <a:tcPr/>
                </a:tc>
                <a:tc>
                  <a:txBody>
                    <a:bodyPr/>
                    <a:lstStyle/>
                    <a:p>
                      <a:pPr algn="ctr"/>
                      <a:r>
                        <a:rPr lang="en-US" sz="1200" b="1" dirty="0">
                          <a:latin typeface="Muli"/>
                        </a:rPr>
                        <a:t>3.6</a:t>
                      </a:r>
                      <a:endParaRPr lang="en-IN" sz="1200" b="1" dirty="0">
                        <a:latin typeface="Muli"/>
                      </a:endParaRPr>
                    </a:p>
                  </a:txBody>
                  <a:tcPr/>
                </a:tc>
                <a:tc>
                  <a:txBody>
                    <a:bodyPr/>
                    <a:lstStyle/>
                    <a:p>
                      <a:pPr algn="ctr"/>
                      <a:r>
                        <a:rPr lang="en-US" sz="1200" b="1" dirty="0">
                          <a:latin typeface="Muli"/>
                        </a:rPr>
                        <a:t>5</a:t>
                      </a:r>
                      <a:endParaRPr lang="en-IN" sz="1200" b="1" dirty="0">
                        <a:latin typeface="Muli"/>
                      </a:endParaRPr>
                    </a:p>
                  </a:txBody>
                  <a:tcPr/>
                </a:tc>
                <a:extLst>
                  <a:ext uri="{0D108BD9-81ED-4DB2-BD59-A6C34878D82A}">
                    <a16:rowId xmlns:a16="http://schemas.microsoft.com/office/drawing/2014/main" xmlns="" val="1749015689"/>
                  </a:ext>
                </a:extLst>
              </a:tr>
            </a:tbl>
          </a:graphicData>
        </a:graphic>
      </p:graphicFrame>
      <p:sp>
        <p:nvSpPr>
          <p:cNvPr id="4" name="TextBox 3">
            <a:extLst>
              <a:ext uri="{FF2B5EF4-FFF2-40B4-BE49-F238E27FC236}">
                <a16:creationId xmlns:a16="http://schemas.microsoft.com/office/drawing/2014/main" xmlns="" id="{2418A96B-13A5-6202-AA6A-41CBC947ACBD}"/>
              </a:ext>
            </a:extLst>
          </p:cNvPr>
          <p:cNvSpPr txBox="1"/>
          <p:nvPr/>
        </p:nvSpPr>
        <p:spPr>
          <a:xfrm>
            <a:off x="192255" y="201488"/>
            <a:ext cx="3052689" cy="1477328"/>
          </a:xfrm>
          <a:prstGeom prst="rect">
            <a:avLst/>
          </a:prstGeom>
          <a:noFill/>
        </p:spPr>
        <p:txBody>
          <a:bodyPr wrap="square" rtlCol="0">
            <a:spAutoFit/>
          </a:bodyPr>
          <a:lstStyle/>
          <a:p>
            <a:r>
              <a:rPr lang="en-US" b="1" i="1" u="sng" dirty="0">
                <a:solidFill>
                  <a:schemeClr val="bg1"/>
                </a:solidFill>
                <a:effectLst>
                  <a:outerShdw blurRad="38100" dist="38100" dir="2700000" algn="tl">
                    <a:srgbClr val="000000">
                      <a:alpha val="43137"/>
                    </a:srgbClr>
                  </a:outerShdw>
                </a:effectLst>
                <a:latin typeface="Muli"/>
              </a:rPr>
              <a:t>4. Can you find any relations/buying trends of customers/any other interesting analysis between given pair of categories</a:t>
            </a:r>
            <a:endParaRPr lang="en-IN" b="1" i="1" u="sng" dirty="0">
              <a:solidFill>
                <a:schemeClr val="bg1"/>
              </a:solidFill>
              <a:effectLst>
                <a:outerShdw blurRad="38100" dist="38100" dir="2700000" algn="tl">
                  <a:srgbClr val="000000">
                    <a:alpha val="43137"/>
                  </a:srgbClr>
                </a:outerShdw>
              </a:effectLst>
              <a:latin typeface="Muli"/>
            </a:endParaRPr>
          </a:p>
        </p:txBody>
      </p:sp>
      <p:sp>
        <p:nvSpPr>
          <p:cNvPr id="5" name="Arrow: Right 4">
            <a:extLst>
              <a:ext uri="{FF2B5EF4-FFF2-40B4-BE49-F238E27FC236}">
                <a16:creationId xmlns:a16="http://schemas.microsoft.com/office/drawing/2014/main" xmlns="" id="{24CFD496-315A-00E6-77C2-EE51322EC64C}"/>
              </a:ext>
            </a:extLst>
          </p:cNvPr>
          <p:cNvSpPr/>
          <p:nvPr/>
        </p:nvSpPr>
        <p:spPr>
          <a:xfrm>
            <a:off x="133638" y="3161211"/>
            <a:ext cx="3169921" cy="15965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u="sng" dirty="0"/>
              <a:t>DIGITAL MUSIC:</a:t>
            </a:r>
          </a:p>
        </p:txBody>
      </p:sp>
    </p:spTree>
    <p:extLst>
      <p:ext uri="{BB962C8B-B14F-4D97-AF65-F5344CB8AC3E}">
        <p14:creationId xmlns:p14="http://schemas.microsoft.com/office/powerpoint/2010/main" val="3405398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xmlns="" id="{79A5460B-F57E-DB87-EE4C-851989E2C285}"/>
              </a:ext>
            </a:extLst>
          </p:cNvPr>
          <p:cNvGraphicFramePr>
            <a:graphicFrameLocks noGrp="1"/>
          </p:cNvGraphicFramePr>
          <p:nvPr>
            <p:extLst>
              <p:ext uri="{D42A27DB-BD31-4B8C-83A1-F6EECF244321}">
                <p14:modId xmlns:p14="http://schemas.microsoft.com/office/powerpoint/2010/main" val="2917220173"/>
              </p:ext>
            </p:extLst>
          </p:nvPr>
        </p:nvGraphicFramePr>
        <p:xfrm>
          <a:off x="3709851" y="201488"/>
          <a:ext cx="8289893" cy="6528960"/>
        </p:xfrm>
        <a:graphic>
          <a:graphicData uri="http://schemas.openxmlformats.org/drawingml/2006/table">
            <a:tbl>
              <a:tblPr firstRow="1" bandRow="1">
                <a:tableStyleId>{5C22544A-7EE6-4342-B048-85BDC9FD1C3A}</a:tableStyleId>
              </a:tblPr>
              <a:tblGrid>
                <a:gridCol w="2093666">
                  <a:extLst>
                    <a:ext uri="{9D8B030D-6E8A-4147-A177-3AD203B41FA5}">
                      <a16:colId xmlns:a16="http://schemas.microsoft.com/office/drawing/2014/main" xmlns="" val="2540120109"/>
                    </a:ext>
                  </a:extLst>
                </a:gridCol>
                <a:gridCol w="1433456">
                  <a:extLst>
                    <a:ext uri="{9D8B030D-6E8A-4147-A177-3AD203B41FA5}">
                      <a16:colId xmlns:a16="http://schemas.microsoft.com/office/drawing/2014/main" xmlns="" val="1021324423"/>
                    </a:ext>
                  </a:extLst>
                </a:gridCol>
                <a:gridCol w="1965222">
                  <a:extLst>
                    <a:ext uri="{9D8B030D-6E8A-4147-A177-3AD203B41FA5}">
                      <a16:colId xmlns:a16="http://schemas.microsoft.com/office/drawing/2014/main" xmlns="" val="2161382301"/>
                    </a:ext>
                  </a:extLst>
                </a:gridCol>
                <a:gridCol w="1248492">
                  <a:extLst>
                    <a:ext uri="{9D8B030D-6E8A-4147-A177-3AD203B41FA5}">
                      <a16:colId xmlns:a16="http://schemas.microsoft.com/office/drawing/2014/main" xmlns="" val="2377249339"/>
                    </a:ext>
                  </a:extLst>
                </a:gridCol>
                <a:gridCol w="1549057">
                  <a:extLst>
                    <a:ext uri="{9D8B030D-6E8A-4147-A177-3AD203B41FA5}">
                      <a16:colId xmlns:a16="http://schemas.microsoft.com/office/drawing/2014/main" xmlns="" val="3287656041"/>
                    </a:ext>
                  </a:extLst>
                </a:gridCol>
              </a:tblGrid>
              <a:tr h="605858">
                <a:tc>
                  <a:txBody>
                    <a:bodyPr/>
                    <a:lstStyle/>
                    <a:p>
                      <a:pPr algn="ctr"/>
                      <a:r>
                        <a:rPr lang="en-US" sz="1200" b="1" dirty="0">
                          <a:latin typeface="Muli"/>
                        </a:rPr>
                        <a:t>REVIEWER ID</a:t>
                      </a:r>
                      <a:endParaRPr lang="en-IN" sz="1200" b="1" dirty="0">
                        <a:latin typeface="Muli"/>
                      </a:endParaRPr>
                    </a:p>
                  </a:txBody>
                  <a:tcPr/>
                </a:tc>
                <a:tc>
                  <a:txBody>
                    <a:bodyPr/>
                    <a:lstStyle/>
                    <a:p>
                      <a:pPr algn="ctr"/>
                      <a:r>
                        <a:rPr lang="en-US" sz="1200" b="1" dirty="0">
                          <a:latin typeface="Muli"/>
                        </a:rPr>
                        <a:t>REVIEWER NAME</a:t>
                      </a:r>
                      <a:endParaRPr lang="en-IN" sz="1200" b="1" dirty="0">
                        <a:latin typeface="Muli"/>
                      </a:endParaRPr>
                    </a:p>
                  </a:txBody>
                  <a:tcPr/>
                </a:tc>
                <a:tc>
                  <a:txBody>
                    <a:bodyPr/>
                    <a:lstStyle/>
                    <a:p>
                      <a:pPr algn="ctr"/>
                      <a:r>
                        <a:rPr lang="en-US" sz="1200" b="1" dirty="0">
                          <a:latin typeface="Muli"/>
                        </a:rPr>
                        <a:t>PRODUCT NAME</a:t>
                      </a:r>
                      <a:endParaRPr lang="en-IN" sz="1200" b="1" dirty="0">
                        <a:latin typeface="Muli"/>
                      </a:endParaRPr>
                    </a:p>
                  </a:txBody>
                  <a:tcPr/>
                </a:tc>
                <a:tc>
                  <a:txBody>
                    <a:bodyPr/>
                    <a:lstStyle/>
                    <a:p>
                      <a:pPr algn="ctr"/>
                      <a:r>
                        <a:rPr lang="en-US" sz="1200" b="1" dirty="0">
                          <a:latin typeface="Muli"/>
                        </a:rPr>
                        <a:t>AVERAGE RATING OF TOTAL PURCHASES</a:t>
                      </a:r>
                      <a:endParaRPr lang="en-IN" sz="1200" b="1" dirty="0">
                        <a:latin typeface="Muli"/>
                      </a:endParaRPr>
                    </a:p>
                  </a:txBody>
                  <a:tcPr/>
                </a:tc>
                <a:tc>
                  <a:txBody>
                    <a:bodyPr/>
                    <a:lstStyle/>
                    <a:p>
                      <a:pPr algn="ctr"/>
                      <a:r>
                        <a:rPr lang="en-US" sz="1200" b="1" dirty="0">
                          <a:latin typeface="Muli"/>
                        </a:rPr>
                        <a:t>NO OF PURCHASES</a:t>
                      </a:r>
                      <a:endParaRPr lang="en-IN" sz="1200" b="1" dirty="0">
                        <a:latin typeface="Muli"/>
                      </a:endParaRPr>
                    </a:p>
                  </a:txBody>
                  <a:tcPr/>
                </a:tc>
                <a:extLst>
                  <a:ext uri="{0D108BD9-81ED-4DB2-BD59-A6C34878D82A}">
                    <a16:rowId xmlns:a16="http://schemas.microsoft.com/office/drawing/2014/main" xmlns="" val="4130937282"/>
                  </a:ext>
                </a:extLst>
              </a:tr>
              <a:tr h="543809">
                <a:tc>
                  <a:txBody>
                    <a:bodyPr/>
                    <a:lstStyle/>
                    <a:p>
                      <a:pPr algn="ctr"/>
                      <a:r>
                        <a:rPr lang="en-IN" sz="1200" b="1" i="0" kern="1200" dirty="0">
                          <a:solidFill>
                            <a:schemeClr val="dk1"/>
                          </a:solidFill>
                          <a:effectLst/>
                          <a:latin typeface="Muli"/>
                          <a:ea typeface="+mn-ea"/>
                          <a:cs typeface="+mn-cs"/>
                        </a:rPr>
                        <a:t>A1LQC225SE8UNI</a:t>
                      </a:r>
                      <a:endParaRPr lang="en-IN" sz="1200" b="1" dirty="0">
                        <a:latin typeface="Muli"/>
                      </a:endParaRPr>
                    </a:p>
                  </a:txBody>
                  <a:tcPr/>
                </a:tc>
                <a:tc>
                  <a:txBody>
                    <a:bodyPr/>
                    <a:lstStyle/>
                    <a:p>
                      <a:pPr algn="ctr" fontAlgn="ctr"/>
                      <a:r>
                        <a:rPr lang="en-IN" sz="1200" b="1" dirty="0">
                          <a:effectLst/>
                          <a:latin typeface="Muli"/>
                        </a:rPr>
                        <a:t>David Burch</a:t>
                      </a:r>
                    </a:p>
                  </a:txBody>
                  <a:tcPr anchor="ctr"/>
                </a:tc>
                <a:tc>
                  <a:txBody>
                    <a:bodyPr/>
                    <a:lstStyle/>
                    <a:p>
                      <a:pPr algn="ctr"/>
                      <a:r>
                        <a:rPr lang="en-US" sz="1200" b="1" dirty="0">
                          <a:latin typeface="Muli"/>
                        </a:rPr>
                        <a:t>CORD</a:t>
                      </a:r>
                      <a:endParaRPr lang="en-IN" sz="1200" b="1" dirty="0">
                        <a:latin typeface="Muli"/>
                      </a:endParaRPr>
                    </a:p>
                  </a:txBody>
                  <a:tcPr/>
                </a:tc>
                <a:tc>
                  <a:txBody>
                    <a:bodyPr/>
                    <a:lstStyle/>
                    <a:p>
                      <a:pPr algn="ctr"/>
                      <a:r>
                        <a:rPr lang="en-US" sz="1200" b="1" dirty="0">
                          <a:latin typeface="Muli"/>
                        </a:rPr>
                        <a:t>4.7</a:t>
                      </a:r>
                      <a:endParaRPr lang="en-IN" sz="1200" b="1" dirty="0">
                        <a:latin typeface="Muli"/>
                      </a:endParaRPr>
                    </a:p>
                  </a:txBody>
                  <a:tcPr/>
                </a:tc>
                <a:tc>
                  <a:txBody>
                    <a:bodyPr/>
                    <a:lstStyle/>
                    <a:p>
                      <a:pPr algn="ctr"/>
                      <a:r>
                        <a:rPr lang="en-US" sz="1200" b="1" dirty="0">
                          <a:latin typeface="Muli"/>
                        </a:rPr>
                        <a:t>27</a:t>
                      </a:r>
                      <a:endParaRPr lang="en-IN" sz="1200" b="1" dirty="0">
                        <a:latin typeface="Muli"/>
                      </a:endParaRPr>
                    </a:p>
                  </a:txBody>
                  <a:tcPr/>
                </a:tc>
                <a:extLst>
                  <a:ext uri="{0D108BD9-81ED-4DB2-BD59-A6C34878D82A}">
                    <a16:rowId xmlns:a16="http://schemas.microsoft.com/office/drawing/2014/main" xmlns="" val="717786265"/>
                  </a:ext>
                </a:extLst>
              </a:tr>
              <a:tr h="658337">
                <a:tc>
                  <a:txBody>
                    <a:bodyPr/>
                    <a:lstStyle/>
                    <a:p>
                      <a:pPr algn="ctr"/>
                      <a:r>
                        <a:rPr lang="en-IN" sz="1200" b="1" i="0" kern="1200" dirty="0">
                          <a:solidFill>
                            <a:schemeClr val="dk1"/>
                          </a:solidFill>
                          <a:effectLst/>
                          <a:latin typeface="Muli"/>
                          <a:ea typeface="+mn-ea"/>
                          <a:cs typeface="+mn-cs"/>
                        </a:rPr>
                        <a:t>A1T9SCT89JJ96</a:t>
                      </a:r>
                      <a:endParaRPr lang="en-IN" sz="1200" b="1" dirty="0">
                        <a:latin typeface="Muli"/>
                      </a:endParaRPr>
                    </a:p>
                  </a:txBody>
                  <a:tcPr/>
                </a:tc>
                <a:tc>
                  <a:txBody>
                    <a:bodyPr/>
                    <a:lstStyle/>
                    <a:p>
                      <a:pPr algn="ctr"/>
                      <a:r>
                        <a:rPr lang="en-IN" sz="1200" b="1" i="0" kern="1200" dirty="0">
                          <a:solidFill>
                            <a:schemeClr val="dk1"/>
                          </a:solidFill>
                          <a:effectLst/>
                          <a:latin typeface="Muli"/>
                          <a:ea typeface="+mn-ea"/>
                          <a:cs typeface="+mn-cs"/>
                        </a:rPr>
                        <a:t>David Townsend</a:t>
                      </a:r>
                      <a:endParaRPr lang="en-IN" sz="1200" b="1" dirty="0">
                        <a:latin typeface="Muli"/>
                      </a:endParaRPr>
                    </a:p>
                  </a:txBody>
                  <a:tcPr/>
                </a:tc>
                <a:tc>
                  <a:txBody>
                    <a:bodyPr/>
                    <a:lstStyle/>
                    <a:p>
                      <a:pPr algn="ctr"/>
                      <a:r>
                        <a:rPr lang="en-US" sz="1200" b="1" dirty="0">
                          <a:latin typeface="Muli"/>
                        </a:rPr>
                        <a:t>FLEXIBLE RUBBER</a:t>
                      </a:r>
                      <a:endParaRPr lang="en-IN" sz="1200" b="1" dirty="0">
                        <a:latin typeface="Muli"/>
                      </a:endParaRPr>
                    </a:p>
                  </a:txBody>
                  <a:tcPr/>
                </a:tc>
                <a:tc>
                  <a:txBody>
                    <a:bodyPr/>
                    <a:lstStyle/>
                    <a:p>
                      <a:pPr algn="ctr"/>
                      <a:r>
                        <a:rPr lang="en-US" sz="1200" b="1" dirty="0">
                          <a:latin typeface="Muli"/>
                        </a:rPr>
                        <a:t>3.6</a:t>
                      </a:r>
                      <a:endParaRPr lang="en-IN" sz="1200" b="1" dirty="0">
                        <a:latin typeface="Muli"/>
                      </a:endParaRPr>
                    </a:p>
                  </a:txBody>
                  <a:tcPr/>
                </a:tc>
                <a:tc>
                  <a:txBody>
                    <a:bodyPr/>
                    <a:lstStyle/>
                    <a:p>
                      <a:pPr algn="ctr"/>
                      <a:r>
                        <a:rPr lang="en-US" sz="1200" b="1" dirty="0">
                          <a:latin typeface="Muli"/>
                        </a:rPr>
                        <a:t>5</a:t>
                      </a:r>
                      <a:endParaRPr lang="en-IN" sz="1200" b="1" dirty="0">
                        <a:latin typeface="Muli"/>
                      </a:endParaRPr>
                    </a:p>
                  </a:txBody>
                  <a:tcPr/>
                </a:tc>
                <a:extLst>
                  <a:ext uri="{0D108BD9-81ED-4DB2-BD59-A6C34878D82A}">
                    <a16:rowId xmlns:a16="http://schemas.microsoft.com/office/drawing/2014/main" xmlns="" val="2044174895"/>
                  </a:ext>
                </a:extLst>
              </a:tr>
              <a:tr h="543809">
                <a:tc>
                  <a:txBody>
                    <a:bodyPr/>
                    <a:lstStyle/>
                    <a:p>
                      <a:pPr algn="ctr"/>
                      <a:r>
                        <a:rPr lang="en-IN" sz="1200" b="1" i="0" kern="1200" dirty="0">
                          <a:solidFill>
                            <a:schemeClr val="dk1"/>
                          </a:solidFill>
                          <a:effectLst/>
                          <a:latin typeface="Muli"/>
                          <a:ea typeface="+mn-ea"/>
                          <a:cs typeface="+mn-cs"/>
                        </a:rPr>
                        <a:t>A2C7BOQVFH1HLE</a:t>
                      </a:r>
                      <a:endParaRPr lang="en-IN" sz="1200" b="1" dirty="0">
                        <a:latin typeface="Muli"/>
                      </a:endParaRPr>
                    </a:p>
                  </a:txBody>
                  <a:tcPr/>
                </a:tc>
                <a:tc>
                  <a:txBody>
                    <a:bodyPr/>
                    <a:lstStyle/>
                    <a:p>
                      <a:pPr algn="ctr" fontAlgn="ctr"/>
                      <a:r>
                        <a:rPr lang="en-IN" sz="1200" b="1" dirty="0">
                          <a:effectLst/>
                          <a:latin typeface="Muli"/>
                        </a:rPr>
                        <a:t>Frederick Baptist</a:t>
                      </a:r>
                    </a:p>
                  </a:txBody>
                  <a:tcPr anchor="ctr"/>
                </a:tc>
                <a:tc>
                  <a:txBody>
                    <a:bodyPr/>
                    <a:lstStyle/>
                    <a:p>
                      <a:pPr algn="ctr"/>
                      <a:r>
                        <a:rPr lang="en-US" sz="1200" b="1" dirty="0">
                          <a:latin typeface="Muli"/>
                        </a:rPr>
                        <a:t>KARAOKE MIC</a:t>
                      </a:r>
                      <a:endParaRPr lang="en-IN" sz="1200" b="1" dirty="0">
                        <a:latin typeface="Muli"/>
                      </a:endParaRPr>
                    </a:p>
                  </a:txBody>
                  <a:tcPr/>
                </a:tc>
                <a:tc>
                  <a:txBody>
                    <a:bodyPr/>
                    <a:lstStyle/>
                    <a:p>
                      <a:pPr algn="ctr"/>
                      <a:r>
                        <a:rPr lang="en-US" sz="1200" b="1" dirty="0">
                          <a:latin typeface="Muli"/>
                        </a:rPr>
                        <a:t>4.1</a:t>
                      </a:r>
                      <a:endParaRPr lang="en-IN" sz="1200" b="1" dirty="0">
                        <a:latin typeface="Muli"/>
                      </a:endParaRPr>
                    </a:p>
                  </a:txBody>
                  <a:tcPr/>
                </a:tc>
                <a:tc>
                  <a:txBody>
                    <a:bodyPr/>
                    <a:lstStyle/>
                    <a:p>
                      <a:pPr algn="ctr"/>
                      <a:r>
                        <a:rPr lang="en-US" sz="1200" b="1" dirty="0">
                          <a:latin typeface="Muli"/>
                        </a:rPr>
                        <a:t>6</a:t>
                      </a:r>
                      <a:endParaRPr lang="en-IN" sz="1200" b="1" dirty="0">
                        <a:latin typeface="Muli"/>
                      </a:endParaRPr>
                    </a:p>
                  </a:txBody>
                  <a:tcPr/>
                </a:tc>
                <a:extLst>
                  <a:ext uri="{0D108BD9-81ED-4DB2-BD59-A6C34878D82A}">
                    <a16:rowId xmlns:a16="http://schemas.microsoft.com/office/drawing/2014/main" xmlns="" val="3957576151"/>
                  </a:ext>
                </a:extLst>
              </a:tr>
              <a:tr h="697191">
                <a:tc>
                  <a:txBody>
                    <a:bodyPr/>
                    <a:lstStyle/>
                    <a:p>
                      <a:pPr algn="ctr"/>
                      <a:r>
                        <a:rPr lang="en-IN" sz="1200" b="1" i="0" kern="1200" dirty="0">
                          <a:solidFill>
                            <a:schemeClr val="dk1"/>
                          </a:solidFill>
                          <a:effectLst/>
                          <a:latin typeface="Muli"/>
                          <a:ea typeface="+mn-ea"/>
                          <a:cs typeface="+mn-cs"/>
                        </a:rPr>
                        <a:t>A1MI9FDCNB3CMR</a:t>
                      </a:r>
                      <a:endParaRPr lang="en-IN" sz="1200" b="1" dirty="0">
                        <a:latin typeface="Muli"/>
                      </a:endParaRPr>
                    </a:p>
                  </a:txBody>
                  <a:tcPr/>
                </a:tc>
                <a:tc>
                  <a:txBody>
                    <a:bodyPr/>
                    <a:lstStyle/>
                    <a:p>
                      <a:pPr algn="ctr"/>
                      <a:r>
                        <a:rPr lang="en-IN" sz="1200" b="1" dirty="0">
                          <a:latin typeface="Muli"/>
                        </a:rPr>
                        <a:t>Jorge Barbarosa "the_bassist"</a:t>
                      </a:r>
                    </a:p>
                  </a:txBody>
                  <a:tcPr/>
                </a:tc>
                <a:tc>
                  <a:txBody>
                    <a:bodyPr/>
                    <a:lstStyle/>
                    <a:p>
                      <a:pPr algn="ctr"/>
                      <a:r>
                        <a:rPr lang="en-US" sz="1200" b="1" dirty="0">
                          <a:latin typeface="Muli"/>
                        </a:rPr>
                        <a:t>MIC</a:t>
                      </a:r>
                      <a:endParaRPr lang="en-IN" sz="1200" b="1" dirty="0">
                        <a:latin typeface="Muli"/>
                      </a:endParaRPr>
                    </a:p>
                  </a:txBody>
                  <a:tcPr/>
                </a:tc>
                <a:tc>
                  <a:txBody>
                    <a:bodyPr/>
                    <a:lstStyle/>
                    <a:p>
                      <a:pPr algn="ctr"/>
                      <a:r>
                        <a:rPr lang="en-US" sz="1200" b="1" dirty="0">
                          <a:latin typeface="Muli"/>
                        </a:rPr>
                        <a:t>4.5</a:t>
                      </a:r>
                      <a:endParaRPr lang="en-IN" sz="1200" b="1" dirty="0">
                        <a:latin typeface="Muli"/>
                      </a:endParaRPr>
                    </a:p>
                  </a:txBody>
                  <a:tcPr/>
                </a:tc>
                <a:tc>
                  <a:txBody>
                    <a:bodyPr/>
                    <a:lstStyle/>
                    <a:p>
                      <a:pPr algn="ctr"/>
                      <a:r>
                        <a:rPr lang="en-US" sz="1200" b="1" dirty="0">
                          <a:latin typeface="Muli"/>
                        </a:rPr>
                        <a:t>10</a:t>
                      </a:r>
                      <a:endParaRPr lang="en-IN" sz="1200" b="1" dirty="0">
                        <a:latin typeface="Muli"/>
                      </a:endParaRPr>
                    </a:p>
                  </a:txBody>
                  <a:tcPr/>
                </a:tc>
                <a:extLst>
                  <a:ext uri="{0D108BD9-81ED-4DB2-BD59-A6C34878D82A}">
                    <a16:rowId xmlns:a16="http://schemas.microsoft.com/office/drawing/2014/main" xmlns="" val="3097676167"/>
                  </a:ext>
                </a:extLst>
              </a:tr>
              <a:tr h="543809">
                <a:tc>
                  <a:txBody>
                    <a:bodyPr/>
                    <a:lstStyle/>
                    <a:p>
                      <a:pPr algn="ctr"/>
                      <a:r>
                        <a:rPr lang="en-IN" sz="1200" b="1" i="0" kern="1200" dirty="0">
                          <a:solidFill>
                            <a:schemeClr val="dk1"/>
                          </a:solidFill>
                          <a:effectLst/>
                          <a:latin typeface="Muli"/>
                          <a:ea typeface="+mn-ea"/>
                          <a:cs typeface="+mn-cs"/>
                        </a:rPr>
                        <a:t>A2CARFAX5FNQT9</a:t>
                      </a:r>
                      <a:endParaRPr lang="en-IN" sz="1200" b="1" dirty="0">
                        <a:latin typeface="Muli"/>
                      </a:endParaRPr>
                    </a:p>
                  </a:txBody>
                  <a:tcPr/>
                </a:tc>
                <a:tc>
                  <a:txBody>
                    <a:bodyPr/>
                    <a:lstStyle/>
                    <a:p>
                      <a:pPr algn="ctr"/>
                      <a:r>
                        <a:rPr lang="en-IN" sz="1200" b="1" i="0" kern="1200" dirty="0">
                          <a:solidFill>
                            <a:schemeClr val="dk1"/>
                          </a:solidFill>
                          <a:effectLst/>
                          <a:latin typeface="Muli"/>
                          <a:ea typeface="+mn-ea"/>
                          <a:cs typeface="+mn-cs"/>
                        </a:rPr>
                        <a:t>McEldoy</a:t>
                      </a:r>
                      <a:endParaRPr lang="en-IN" sz="1200" b="1" dirty="0">
                        <a:latin typeface="Muli"/>
                      </a:endParaRPr>
                    </a:p>
                  </a:txBody>
                  <a:tcPr/>
                </a:tc>
                <a:tc>
                  <a:txBody>
                    <a:bodyPr/>
                    <a:lstStyle/>
                    <a:p>
                      <a:pPr algn="ctr"/>
                      <a:r>
                        <a:rPr lang="en-US" sz="1200" b="1" dirty="0">
                          <a:latin typeface="Muli"/>
                        </a:rPr>
                        <a:t>GUITAR</a:t>
                      </a:r>
                      <a:endParaRPr lang="en-IN" sz="1200" b="1" dirty="0">
                        <a:latin typeface="Muli"/>
                      </a:endParaRPr>
                    </a:p>
                  </a:txBody>
                  <a:tcPr/>
                </a:tc>
                <a:tc>
                  <a:txBody>
                    <a:bodyPr/>
                    <a:lstStyle/>
                    <a:p>
                      <a:pPr algn="ctr"/>
                      <a:r>
                        <a:rPr lang="en-US" sz="1200" b="1" dirty="0">
                          <a:latin typeface="Muli"/>
                        </a:rPr>
                        <a:t>4.5</a:t>
                      </a:r>
                      <a:endParaRPr lang="en-IN" sz="1200" b="1" dirty="0">
                        <a:latin typeface="Muli"/>
                      </a:endParaRPr>
                    </a:p>
                  </a:txBody>
                  <a:tcPr/>
                </a:tc>
                <a:tc>
                  <a:txBody>
                    <a:bodyPr/>
                    <a:lstStyle/>
                    <a:p>
                      <a:pPr algn="ctr"/>
                      <a:r>
                        <a:rPr lang="en-US" sz="1200" b="1" dirty="0">
                          <a:latin typeface="Muli"/>
                        </a:rPr>
                        <a:t>8</a:t>
                      </a:r>
                      <a:endParaRPr lang="en-IN" sz="1200" b="1" dirty="0">
                        <a:latin typeface="Muli"/>
                      </a:endParaRPr>
                    </a:p>
                  </a:txBody>
                  <a:tcPr/>
                </a:tc>
                <a:extLst>
                  <a:ext uri="{0D108BD9-81ED-4DB2-BD59-A6C34878D82A}">
                    <a16:rowId xmlns:a16="http://schemas.microsoft.com/office/drawing/2014/main" xmlns="" val="2604484041"/>
                  </a:ext>
                </a:extLst>
              </a:tr>
              <a:tr h="543809">
                <a:tc>
                  <a:txBody>
                    <a:bodyPr/>
                    <a:lstStyle/>
                    <a:p>
                      <a:pPr algn="ctr"/>
                      <a:r>
                        <a:rPr lang="en-IN" sz="1200" b="1" i="0" kern="1200" dirty="0">
                          <a:solidFill>
                            <a:schemeClr val="dk1"/>
                          </a:solidFill>
                          <a:effectLst/>
                          <a:latin typeface="Muli"/>
                          <a:ea typeface="+mn-ea"/>
                          <a:cs typeface="+mn-cs"/>
                        </a:rPr>
                        <a:t>A27L5L6I7OSV5B</a:t>
                      </a:r>
                      <a:endParaRPr lang="en-IN" sz="1200" b="1" dirty="0">
                        <a:latin typeface="Muli"/>
                      </a:endParaRPr>
                    </a:p>
                  </a:txBody>
                  <a:tcPr/>
                </a:tc>
                <a:tc>
                  <a:txBody>
                    <a:bodyPr/>
                    <a:lstStyle/>
                    <a:p>
                      <a:pPr algn="ctr" fontAlgn="ctr"/>
                      <a:r>
                        <a:rPr lang="en-IN" sz="1200" b="1" dirty="0">
                          <a:effectLst/>
                          <a:latin typeface="Muli"/>
                        </a:rPr>
                        <a:t>Otto Correct</a:t>
                      </a:r>
                    </a:p>
                  </a:txBody>
                  <a:tcPr anchor="ctr"/>
                </a:tc>
                <a:tc>
                  <a:txBody>
                    <a:bodyPr/>
                    <a:lstStyle/>
                    <a:p>
                      <a:pPr algn="ctr"/>
                      <a:r>
                        <a:rPr lang="en-US" sz="1200" b="1" dirty="0">
                          <a:latin typeface="Muli"/>
                        </a:rPr>
                        <a:t>VE CAPO</a:t>
                      </a:r>
                      <a:endParaRPr lang="en-IN" sz="1200" b="1" dirty="0">
                        <a:latin typeface="Muli"/>
                      </a:endParaRPr>
                    </a:p>
                  </a:txBody>
                  <a:tcPr/>
                </a:tc>
                <a:tc>
                  <a:txBody>
                    <a:bodyPr/>
                    <a:lstStyle/>
                    <a:p>
                      <a:pPr algn="ctr"/>
                      <a:r>
                        <a:rPr lang="en-US" sz="1200" b="1" dirty="0">
                          <a:latin typeface="Muli"/>
                        </a:rPr>
                        <a:t>4.4</a:t>
                      </a:r>
                      <a:endParaRPr lang="en-IN" sz="1200" b="1" dirty="0">
                        <a:latin typeface="Muli"/>
                      </a:endParaRPr>
                    </a:p>
                  </a:txBody>
                  <a:tcPr/>
                </a:tc>
                <a:tc>
                  <a:txBody>
                    <a:bodyPr/>
                    <a:lstStyle/>
                    <a:p>
                      <a:pPr algn="ctr"/>
                      <a:r>
                        <a:rPr lang="en-US" sz="1200" b="1" dirty="0">
                          <a:latin typeface="Muli"/>
                        </a:rPr>
                        <a:t>10</a:t>
                      </a:r>
                      <a:endParaRPr lang="en-IN" sz="1200" b="1" dirty="0">
                        <a:latin typeface="Muli"/>
                      </a:endParaRPr>
                    </a:p>
                  </a:txBody>
                  <a:tcPr/>
                </a:tc>
                <a:extLst>
                  <a:ext uri="{0D108BD9-81ED-4DB2-BD59-A6C34878D82A}">
                    <a16:rowId xmlns:a16="http://schemas.microsoft.com/office/drawing/2014/main" xmlns="" val="1004350972"/>
                  </a:ext>
                </a:extLst>
              </a:tr>
              <a:tr h="543809">
                <a:tc>
                  <a:txBody>
                    <a:bodyPr/>
                    <a:lstStyle/>
                    <a:p>
                      <a:pPr algn="ctr"/>
                      <a:r>
                        <a:rPr lang="en-IN" sz="1200" b="1" i="0" kern="1200" dirty="0">
                          <a:solidFill>
                            <a:schemeClr val="dk1"/>
                          </a:solidFill>
                          <a:effectLst/>
                          <a:latin typeface="Muli"/>
                          <a:ea typeface="+mn-ea"/>
                          <a:cs typeface="+mn-cs"/>
                        </a:rPr>
                        <a:t>A2KKZHISX9YKMI</a:t>
                      </a:r>
                      <a:endParaRPr lang="en-IN" sz="1200" b="1" dirty="0">
                        <a:latin typeface="Muli"/>
                      </a:endParaRPr>
                    </a:p>
                  </a:txBody>
                  <a:tcPr/>
                </a:tc>
                <a:tc>
                  <a:txBody>
                    <a:bodyPr/>
                    <a:lstStyle/>
                    <a:p>
                      <a:pPr algn="ctr"/>
                      <a:r>
                        <a:rPr lang="en-IN" sz="1200" b="1" dirty="0">
                          <a:latin typeface="Muli"/>
                        </a:rPr>
                        <a:t>PJY "pjsailor"</a:t>
                      </a:r>
                    </a:p>
                  </a:txBody>
                  <a:tcPr/>
                </a:tc>
                <a:tc>
                  <a:txBody>
                    <a:bodyPr/>
                    <a:lstStyle/>
                    <a:p>
                      <a:pPr algn="ctr"/>
                      <a:r>
                        <a:rPr lang="en-US" sz="1200" b="1" dirty="0">
                          <a:latin typeface="Muli"/>
                        </a:rPr>
                        <a:t>PINK CAPO</a:t>
                      </a:r>
                      <a:endParaRPr lang="en-IN" sz="1200" b="1" dirty="0">
                        <a:latin typeface="Muli"/>
                      </a:endParaRPr>
                    </a:p>
                  </a:txBody>
                  <a:tcPr/>
                </a:tc>
                <a:tc>
                  <a:txBody>
                    <a:bodyPr/>
                    <a:lstStyle/>
                    <a:p>
                      <a:pPr algn="ctr"/>
                      <a:r>
                        <a:rPr lang="en-US" sz="1200" b="1" dirty="0">
                          <a:latin typeface="Muli"/>
                        </a:rPr>
                        <a:t>4.0</a:t>
                      </a:r>
                      <a:endParaRPr lang="en-IN" sz="1200" b="1" dirty="0">
                        <a:latin typeface="Muli"/>
                      </a:endParaRPr>
                    </a:p>
                  </a:txBody>
                  <a:tcPr/>
                </a:tc>
                <a:tc>
                  <a:txBody>
                    <a:bodyPr/>
                    <a:lstStyle/>
                    <a:p>
                      <a:pPr algn="ctr"/>
                      <a:r>
                        <a:rPr lang="en-US" sz="1200" b="1" dirty="0">
                          <a:latin typeface="Muli"/>
                        </a:rPr>
                        <a:t>5</a:t>
                      </a:r>
                      <a:endParaRPr lang="en-IN" sz="1200" b="1" dirty="0">
                        <a:latin typeface="Muli"/>
                      </a:endParaRPr>
                    </a:p>
                  </a:txBody>
                  <a:tcPr/>
                </a:tc>
                <a:extLst>
                  <a:ext uri="{0D108BD9-81ED-4DB2-BD59-A6C34878D82A}">
                    <a16:rowId xmlns:a16="http://schemas.microsoft.com/office/drawing/2014/main" xmlns="" val="2534633214"/>
                  </a:ext>
                </a:extLst>
              </a:tr>
              <a:tr h="543809">
                <a:tc>
                  <a:txBody>
                    <a:bodyPr/>
                    <a:lstStyle/>
                    <a:p>
                      <a:pPr algn="ctr"/>
                      <a:r>
                        <a:rPr lang="en-IN" sz="1200" b="1" i="0" kern="1200" dirty="0">
                          <a:solidFill>
                            <a:schemeClr val="dk1"/>
                          </a:solidFill>
                          <a:effectLst/>
                          <a:latin typeface="Muli"/>
                          <a:ea typeface="+mn-ea"/>
                          <a:cs typeface="+mn-cs"/>
                        </a:rPr>
                        <a:t>A18X6ZT4AEYVKB</a:t>
                      </a:r>
                      <a:endParaRPr lang="en-IN" sz="1200" b="1" dirty="0">
                        <a:latin typeface="Muli"/>
                      </a:endParaRPr>
                    </a:p>
                  </a:txBody>
                  <a:tcPr/>
                </a:tc>
                <a:tc>
                  <a:txBody>
                    <a:bodyPr/>
                    <a:lstStyle/>
                    <a:p>
                      <a:pPr algn="ctr"/>
                      <a:r>
                        <a:rPr lang="en-IN" sz="1200" b="1" i="0" kern="1200" dirty="0">
                          <a:solidFill>
                            <a:schemeClr val="dk1"/>
                          </a:solidFill>
                          <a:effectLst/>
                          <a:latin typeface="Muli"/>
                          <a:ea typeface="+mn-ea"/>
                          <a:cs typeface="+mn-cs"/>
                        </a:rPr>
                        <a:t>Yeemeister</a:t>
                      </a:r>
                      <a:endParaRPr lang="en-IN" sz="1200" b="1" dirty="0">
                        <a:latin typeface="Muli"/>
                      </a:endParaRPr>
                    </a:p>
                  </a:txBody>
                  <a:tcPr/>
                </a:tc>
                <a:tc>
                  <a:txBody>
                    <a:bodyPr/>
                    <a:lstStyle/>
                    <a:p>
                      <a:pPr algn="ctr"/>
                      <a:r>
                        <a:rPr lang="en-US" sz="1200" b="1" dirty="0">
                          <a:latin typeface="Muli"/>
                        </a:rPr>
                        <a:t>PEDAL</a:t>
                      </a:r>
                      <a:endParaRPr lang="en-IN" sz="1200" b="1" dirty="0">
                        <a:latin typeface="Muli"/>
                      </a:endParaRPr>
                    </a:p>
                  </a:txBody>
                  <a:tcPr/>
                </a:tc>
                <a:tc>
                  <a:txBody>
                    <a:bodyPr/>
                    <a:lstStyle/>
                    <a:p>
                      <a:pPr algn="ctr"/>
                      <a:r>
                        <a:rPr lang="en-US" sz="1200" b="1" dirty="0">
                          <a:latin typeface="Muli"/>
                        </a:rPr>
                        <a:t>4.7</a:t>
                      </a:r>
                      <a:endParaRPr lang="en-IN" sz="1200" b="1" dirty="0">
                        <a:latin typeface="Muli"/>
                      </a:endParaRPr>
                    </a:p>
                  </a:txBody>
                  <a:tcPr/>
                </a:tc>
                <a:tc>
                  <a:txBody>
                    <a:bodyPr/>
                    <a:lstStyle/>
                    <a:p>
                      <a:pPr algn="ctr"/>
                      <a:r>
                        <a:rPr lang="en-US" sz="1200" b="1" dirty="0">
                          <a:latin typeface="Muli"/>
                        </a:rPr>
                        <a:t>10</a:t>
                      </a:r>
                      <a:endParaRPr lang="en-IN" sz="1200" b="1" dirty="0">
                        <a:latin typeface="Muli"/>
                      </a:endParaRPr>
                    </a:p>
                  </a:txBody>
                  <a:tcPr/>
                </a:tc>
                <a:extLst>
                  <a:ext uri="{0D108BD9-81ED-4DB2-BD59-A6C34878D82A}">
                    <a16:rowId xmlns:a16="http://schemas.microsoft.com/office/drawing/2014/main" xmlns="" val="3700007224"/>
                  </a:ext>
                </a:extLst>
              </a:tr>
              <a:tr h="543809">
                <a:tc>
                  <a:txBody>
                    <a:bodyPr/>
                    <a:lstStyle/>
                    <a:p>
                      <a:pPr algn="ctr"/>
                      <a:r>
                        <a:rPr lang="en-IN" sz="1200" b="1" i="0" kern="1200" dirty="0">
                          <a:solidFill>
                            <a:schemeClr val="dk1"/>
                          </a:solidFill>
                          <a:effectLst/>
                          <a:latin typeface="Muli"/>
                          <a:ea typeface="+mn-ea"/>
                          <a:cs typeface="+mn-cs"/>
                        </a:rPr>
                        <a:t>A2EW01G2LNJN06</a:t>
                      </a:r>
                      <a:endParaRPr lang="en-IN" sz="1200" b="1" dirty="0">
                        <a:latin typeface="Muli"/>
                      </a:endParaRPr>
                    </a:p>
                  </a:txBody>
                  <a:tcPr/>
                </a:tc>
                <a:tc>
                  <a:txBody>
                    <a:bodyPr/>
                    <a:lstStyle/>
                    <a:p>
                      <a:pPr algn="ctr"/>
                      <a:r>
                        <a:rPr lang="en-IN" sz="1200" b="1" dirty="0">
                          <a:latin typeface="Muli"/>
                        </a:rPr>
                        <a:t>Z. Mehrbach "Zach" </a:t>
                      </a:r>
                    </a:p>
                  </a:txBody>
                  <a:tcPr/>
                </a:tc>
                <a:tc>
                  <a:txBody>
                    <a:bodyPr/>
                    <a:lstStyle/>
                    <a:p>
                      <a:pPr algn="ctr"/>
                      <a:r>
                        <a:rPr lang="en-US" sz="1200" b="1" dirty="0">
                          <a:latin typeface="Muli"/>
                        </a:rPr>
                        <a:t>STRING</a:t>
                      </a:r>
                      <a:endParaRPr lang="en-IN" sz="1200" b="1" dirty="0">
                        <a:latin typeface="Muli"/>
                      </a:endParaRPr>
                    </a:p>
                  </a:txBody>
                  <a:tcPr/>
                </a:tc>
                <a:tc>
                  <a:txBody>
                    <a:bodyPr/>
                    <a:lstStyle/>
                    <a:p>
                      <a:pPr algn="ctr"/>
                      <a:r>
                        <a:rPr lang="en-US" sz="1200" b="1" dirty="0">
                          <a:latin typeface="Muli"/>
                        </a:rPr>
                        <a:t>4.6</a:t>
                      </a:r>
                      <a:endParaRPr lang="en-IN" sz="1200" b="1" dirty="0">
                        <a:latin typeface="Muli"/>
                      </a:endParaRPr>
                    </a:p>
                  </a:txBody>
                  <a:tcPr/>
                </a:tc>
                <a:tc>
                  <a:txBody>
                    <a:bodyPr/>
                    <a:lstStyle/>
                    <a:p>
                      <a:pPr algn="ctr"/>
                      <a:r>
                        <a:rPr lang="en-US" sz="1200" b="1" dirty="0">
                          <a:latin typeface="Muli"/>
                        </a:rPr>
                        <a:t>5</a:t>
                      </a:r>
                      <a:endParaRPr lang="en-IN" sz="1200" b="1" dirty="0">
                        <a:latin typeface="Muli"/>
                      </a:endParaRPr>
                    </a:p>
                  </a:txBody>
                  <a:tcPr/>
                </a:tc>
                <a:extLst>
                  <a:ext uri="{0D108BD9-81ED-4DB2-BD59-A6C34878D82A}">
                    <a16:rowId xmlns:a16="http://schemas.microsoft.com/office/drawing/2014/main" xmlns="" val="3559698259"/>
                  </a:ext>
                </a:extLst>
              </a:tr>
              <a:tr h="543809">
                <a:tc>
                  <a:txBody>
                    <a:bodyPr/>
                    <a:lstStyle/>
                    <a:p>
                      <a:pPr algn="ctr"/>
                      <a:r>
                        <a:rPr lang="en-IN" sz="1200" b="1" i="0" kern="1200" dirty="0">
                          <a:solidFill>
                            <a:schemeClr val="dk1"/>
                          </a:solidFill>
                          <a:effectLst/>
                          <a:latin typeface="Muli"/>
                          <a:ea typeface="+mn-ea"/>
                          <a:cs typeface="+mn-cs"/>
                        </a:rPr>
                        <a:t>A13A81NN0NRD1S</a:t>
                      </a:r>
                      <a:endParaRPr lang="en-IN" sz="1200" b="1" dirty="0">
                        <a:latin typeface="Muli"/>
                      </a:endParaRPr>
                    </a:p>
                  </a:txBody>
                  <a:tcPr/>
                </a:tc>
                <a:tc>
                  <a:txBody>
                    <a:bodyPr/>
                    <a:lstStyle/>
                    <a:p>
                      <a:pPr algn="ctr"/>
                      <a:r>
                        <a:rPr lang="en-IN" sz="1200" b="1" dirty="0">
                          <a:latin typeface="Muli"/>
                        </a:rPr>
                        <a:t>aspiring saint "TATITTLE"</a:t>
                      </a:r>
                    </a:p>
                  </a:txBody>
                  <a:tcPr/>
                </a:tc>
                <a:tc>
                  <a:txBody>
                    <a:bodyPr/>
                    <a:lstStyle/>
                    <a:p>
                      <a:pPr algn="ctr"/>
                      <a:r>
                        <a:rPr lang="en-US" sz="1200" b="1" dirty="0">
                          <a:latin typeface="Muli"/>
                        </a:rPr>
                        <a:t>STAND</a:t>
                      </a:r>
                      <a:endParaRPr lang="en-IN" sz="1200" b="1" dirty="0">
                        <a:latin typeface="Muli"/>
                      </a:endParaRPr>
                    </a:p>
                  </a:txBody>
                  <a:tcPr/>
                </a:tc>
                <a:tc>
                  <a:txBody>
                    <a:bodyPr/>
                    <a:lstStyle/>
                    <a:p>
                      <a:pPr algn="ctr"/>
                      <a:r>
                        <a:rPr lang="en-US" sz="1200" b="1" dirty="0">
                          <a:latin typeface="Muli"/>
                        </a:rPr>
                        <a:t>4.1</a:t>
                      </a:r>
                      <a:endParaRPr lang="en-IN" sz="1200" b="1" dirty="0">
                        <a:latin typeface="Muli"/>
                      </a:endParaRPr>
                    </a:p>
                  </a:txBody>
                  <a:tcPr/>
                </a:tc>
                <a:tc>
                  <a:txBody>
                    <a:bodyPr/>
                    <a:lstStyle/>
                    <a:p>
                      <a:pPr algn="ctr"/>
                      <a:r>
                        <a:rPr lang="en-US" sz="1200" b="1" dirty="0">
                          <a:latin typeface="Muli"/>
                        </a:rPr>
                        <a:t>11</a:t>
                      </a:r>
                      <a:endParaRPr lang="en-IN" sz="1200" b="1" dirty="0">
                        <a:latin typeface="Muli"/>
                      </a:endParaRPr>
                    </a:p>
                  </a:txBody>
                  <a:tcPr/>
                </a:tc>
                <a:extLst>
                  <a:ext uri="{0D108BD9-81ED-4DB2-BD59-A6C34878D82A}">
                    <a16:rowId xmlns:a16="http://schemas.microsoft.com/office/drawing/2014/main" xmlns="" val="1749015689"/>
                  </a:ext>
                </a:extLst>
              </a:tr>
            </a:tbl>
          </a:graphicData>
        </a:graphic>
      </p:graphicFrame>
      <p:sp>
        <p:nvSpPr>
          <p:cNvPr id="5" name="Arrow: Right 4">
            <a:extLst>
              <a:ext uri="{FF2B5EF4-FFF2-40B4-BE49-F238E27FC236}">
                <a16:creationId xmlns:a16="http://schemas.microsoft.com/office/drawing/2014/main" xmlns="" id="{24CFD496-315A-00E6-77C2-EE51322EC64C}"/>
              </a:ext>
            </a:extLst>
          </p:cNvPr>
          <p:cNvSpPr/>
          <p:nvPr/>
        </p:nvSpPr>
        <p:spPr>
          <a:xfrm>
            <a:off x="74691" y="0"/>
            <a:ext cx="3517594" cy="11915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u="sng" dirty="0"/>
              <a:t>MUSICAL INSTRUMENT:</a:t>
            </a:r>
          </a:p>
        </p:txBody>
      </p:sp>
      <p:sp>
        <p:nvSpPr>
          <p:cNvPr id="6" name="TextBox 5">
            <a:extLst>
              <a:ext uri="{FF2B5EF4-FFF2-40B4-BE49-F238E27FC236}">
                <a16:creationId xmlns:a16="http://schemas.microsoft.com/office/drawing/2014/main" xmlns="" id="{8C53C9B8-0E44-9003-AF4C-D812D3C0B076}"/>
              </a:ext>
            </a:extLst>
          </p:cNvPr>
          <p:cNvSpPr txBox="1"/>
          <p:nvPr/>
        </p:nvSpPr>
        <p:spPr>
          <a:xfrm>
            <a:off x="192257" y="1191582"/>
            <a:ext cx="3282463" cy="5401479"/>
          </a:xfrm>
          <a:prstGeom prst="rect">
            <a:avLst/>
          </a:prstGeom>
          <a:noFill/>
        </p:spPr>
        <p:txBody>
          <a:bodyPr wrap="square" rtlCol="0">
            <a:spAutoFit/>
          </a:bodyPr>
          <a:lstStyle/>
          <a:p>
            <a:r>
              <a:rPr lang="en-US" sz="1500" u="sng" dirty="0">
                <a:solidFill>
                  <a:schemeClr val="bg1"/>
                </a:solidFill>
                <a:latin typeface="Muli"/>
              </a:rPr>
              <a:t>With the help of common users there will be two benefits for Amazon:</a:t>
            </a:r>
          </a:p>
          <a:p>
            <a:endParaRPr lang="en-US" sz="1500" dirty="0">
              <a:solidFill>
                <a:schemeClr val="bg1"/>
              </a:solidFill>
              <a:latin typeface="Muli"/>
            </a:endParaRPr>
          </a:p>
          <a:p>
            <a:pPr marL="285750" indent="-285750">
              <a:buFont typeface="Arial" panose="020B0604020202020204" pitchFamily="34" charset="0"/>
              <a:buChar char="•"/>
            </a:pPr>
            <a:r>
              <a:rPr lang="en-IN" sz="1500" dirty="0">
                <a:solidFill>
                  <a:schemeClr val="bg1"/>
                </a:solidFill>
                <a:latin typeface="Muli"/>
              </a:rPr>
              <a:t>For e. reviewer McEldoy likes guitar music and also bought 8 guitars from Amazon. Now Amazon can customise offers for him to sale more and more products to him. </a:t>
            </a:r>
          </a:p>
          <a:p>
            <a:endParaRPr lang="en-IN" sz="1500" dirty="0">
              <a:solidFill>
                <a:schemeClr val="bg1"/>
              </a:solidFill>
              <a:latin typeface="Muli"/>
            </a:endParaRPr>
          </a:p>
          <a:p>
            <a:pPr marL="285750" indent="-285750">
              <a:buFont typeface="Arial" panose="020B0604020202020204" pitchFamily="34" charset="0"/>
              <a:buChar char="•"/>
            </a:pPr>
            <a:r>
              <a:rPr lang="en-IN" sz="1500" dirty="0">
                <a:solidFill>
                  <a:schemeClr val="bg1"/>
                </a:solidFill>
                <a:latin typeface="Muli"/>
              </a:rPr>
              <a:t>Also a frequent buyer will have good knowledge about the product and the reviews provided by him will be helpful for Amazon to improve its products.</a:t>
            </a:r>
          </a:p>
          <a:p>
            <a:pPr marL="285750" indent="-285750">
              <a:buFont typeface="Arial" panose="020B0604020202020204" pitchFamily="34" charset="0"/>
              <a:buChar char="•"/>
            </a:pPr>
            <a:endParaRPr lang="en-IN" sz="1500" dirty="0">
              <a:solidFill>
                <a:schemeClr val="bg1"/>
              </a:solidFill>
              <a:latin typeface="Muli"/>
            </a:endParaRPr>
          </a:p>
          <a:p>
            <a:pPr marL="285750" indent="-285750">
              <a:buFont typeface="Arial" panose="020B0604020202020204" pitchFamily="34" charset="0"/>
              <a:buChar char="•"/>
            </a:pPr>
            <a:r>
              <a:rPr lang="en-IN" sz="1500" dirty="0">
                <a:solidFill>
                  <a:schemeClr val="bg1"/>
                </a:solidFill>
                <a:latin typeface="Muli"/>
              </a:rPr>
              <a:t>Also Amazon will understand the combinations in which people are more interested, and might start selling combo products which will bring in more profit for Amazon.</a:t>
            </a:r>
          </a:p>
        </p:txBody>
      </p:sp>
    </p:spTree>
    <p:extLst>
      <p:ext uri="{BB962C8B-B14F-4D97-AF65-F5344CB8AC3E}">
        <p14:creationId xmlns:p14="http://schemas.microsoft.com/office/powerpoint/2010/main" val="31400084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3ED0B114-A312-A8BB-19B2-0946F7FFFE7F}"/>
              </a:ext>
            </a:extLst>
          </p:cNvPr>
          <p:cNvSpPr txBox="1"/>
          <p:nvPr/>
        </p:nvSpPr>
        <p:spPr>
          <a:xfrm>
            <a:off x="3715059" y="168812"/>
            <a:ext cx="4761881" cy="769441"/>
          </a:xfrm>
          <a:prstGeom prst="rect">
            <a:avLst/>
          </a:prstGeom>
          <a:noFill/>
        </p:spPr>
        <p:txBody>
          <a:bodyPr wrap="none" rtlCol="0">
            <a:spAutoFit/>
          </a:bodyPr>
          <a:lstStyle/>
          <a:p>
            <a:r>
              <a:rPr lang="en-US" sz="4400" b="1" dirty="0">
                <a:solidFill>
                  <a:schemeClr val="bg1"/>
                </a:solidFill>
                <a:effectLst>
                  <a:outerShdw blurRad="38100" dist="38100" dir="2700000" algn="tl">
                    <a:srgbClr val="000000">
                      <a:alpha val="43137"/>
                    </a:srgbClr>
                  </a:outerShdw>
                </a:effectLst>
                <a:latin typeface="Muli"/>
              </a:rPr>
              <a:t>DECISION SUPPORT</a:t>
            </a:r>
            <a:endParaRPr lang="en-IN" sz="4400" b="1" dirty="0">
              <a:solidFill>
                <a:schemeClr val="bg1"/>
              </a:solidFill>
              <a:effectLst>
                <a:outerShdw blurRad="38100" dist="38100" dir="2700000" algn="tl">
                  <a:srgbClr val="000000">
                    <a:alpha val="43137"/>
                  </a:srgbClr>
                </a:outerShdw>
              </a:effectLst>
              <a:latin typeface="Muli"/>
            </a:endParaRPr>
          </a:p>
        </p:txBody>
      </p:sp>
      <p:sp>
        <p:nvSpPr>
          <p:cNvPr id="4" name="TextBox 3">
            <a:extLst>
              <a:ext uri="{FF2B5EF4-FFF2-40B4-BE49-F238E27FC236}">
                <a16:creationId xmlns:a16="http://schemas.microsoft.com/office/drawing/2014/main" xmlns="" id="{1D920805-0EB3-080B-0BC2-8204FF68F3CC}"/>
              </a:ext>
            </a:extLst>
          </p:cNvPr>
          <p:cNvSpPr txBox="1"/>
          <p:nvPr/>
        </p:nvSpPr>
        <p:spPr>
          <a:xfrm>
            <a:off x="370448" y="938253"/>
            <a:ext cx="11451102" cy="5632311"/>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latin typeface="Muli"/>
              </a:rPr>
              <a:t>After 2005, from our graphs, we can see that there is dip in trend till 2010 in digital music. Which may be result of recession. Although we see both digital music and musical instruments is growing up after 2010.</a:t>
            </a:r>
          </a:p>
          <a:p>
            <a:pPr marL="285750" indent="-285750">
              <a:buFont typeface="Arial" panose="020B0604020202020204" pitchFamily="34" charset="0"/>
              <a:buChar char="•"/>
            </a:pPr>
            <a:endParaRPr lang="en-US" dirty="0">
              <a:solidFill>
                <a:schemeClr val="bg1"/>
              </a:solidFill>
              <a:latin typeface="Muli"/>
            </a:endParaRPr>
          </a:p>
          <a:p>
            <a:pPr marL="285750" indent="-285750">
              <a:buFont typeface="Arial" panose="020B0604020202020204" pitchFamily="34" charset="0"/>
              <a:buChar char="•"/>
            </a:pPr>
            <a:r>
              <a:rPr lang="en-US" dirty="0">
                <a:solidFill>
                  <a:schemeClr val="bg1"/>
                </a:solidFill>
                <a:latin typeface="Muli"/>
              </a:rPr>
              <a:t>In 2007, Amazon introduced music in mp3 format which enabled the</a:t>
            </a:r>
            <a:r>
              <a:rPr lang="en-US" b="0" i="0" dirty="0">
                <a:solidFill>
                  <a:schemeClr val="bg1"/>
                </a:solidFill>
                <a:effectLst/>
                <a:latin typeface="Muli"/>
              </a:rPr>
              <a:t> allow consumers easily to transfer music among a variety of devices – from iPods to personal computers and compact discs. Thus </a:t>
            </a:r>
            <a:r>
              <a:rPr lang="en-US" dirty="0">
                <a:solidFill>
                  <a:schemeClr val="bg1"/>
                </a:solidFill>
                <a:latin typeface="Muli"/>
              </a:rPr>
              <a:t>the market for digital music was declining.</a:t>
            </a:r>
          </a:p>
          <a:p>
            <a:pPr marL="285750" indent="-285750">
              <a:buFont typeface="Arial" panose="020B0604020202020204" pitchFamily="34" charset="0"/>
              <a:buChar char="•"/>
            </a:pPr>
            <a:endParaRPr lang="en-US" dirty="0">
              <a:solidFill>
                <a:schemeClr val="bg1"/>
              </a:solidFill>
              <a:latin typeface="Muli"/>
            </a:endParaRPr>
          </a:p>
          <a:p>
            <a:pPr marL="285750" indent="-285750">
              <a:buFont typeface="Arial" panose="020B0604020202020204" pitchFamily="34" charset="0"/>
              <a:buChar char="•"/>
            </a:pPr>
            <a:r>
              <a:rPr lang="en-US" dirty="0">
                <a:solidFill>
                  <a:schemeClr val="bg1"/>
                </a:solidFill>
                <a:latin typeface="Muli"/>
              </a:rPr>
              <a:t>With the help of time series we can see there is chance of downward trend among buyers after 2015-16. To overcome this, introduction to new products or ideas may help. </a:t>
            </a:r>
          </a:p>
          <a:p>
            <a:endParaRPr lang="en-US" dirty="0">
              <a:solidFill>
                <a:schemeClr val="bg1"/>
              </a:solidFill>
              <a:latin typeface="Muli"/>
            </a:endParaRPr>
          </a:p>
          <a:p>
            <a:pPr marL="285750" indent="-285750">
              <a:buFont typeface="Arial" panose="020B0604020202020204" pitchFamily="34" charset="0"/>
              <a:buChar char="•"/>
            </a:pPr>
            <a:r>
              <a:rPr lang="en-US" dirty="0">
                <a:solidFill>
                  <a:schemeClr val="bg1"/>
                </a:solidFill>
                <a:latin typeface="Muli"/>
              </a:rPr>
              <a:t>Also from the list created from clustering on product category- quality, good, average, bad, we can easily understand which products are liked by users. This can more be encouraged by bringing around more of such products.</a:t>
            </a:r>
          </a:p>
          <a:p>
            <a:pPr marL="285750" indent="-285750">
              <a:buFont typeface="Arial" panose="020B0604020202020204" pitchFamily="34" charset="0"/>
              <a:buChar char="•"/>
            </a:pPr>
            <a:endParaRPr lang="en-US" dirty="0">
              <a:solidFill>
                <a:schemeClr val="bg1"/>
              </a:solidFill>
              <a:latin typeface="Muli"/>
            </a:endParaRPr>
          </a:p>
          <a:p>
            <a:pPr marL="285750" indent="-285750">
              <a:buFont typeface="Arial" panose="020B0604020202020204" pitchFamily="34" charset="0"/>
              <a:buChar char="•"/>
            </a:pPr>
            <a:r>
              <a:rPr lang="en-US" dirty="0">
                <a:solidFill>
                  <a:schemeClr val="bg1"/>
                </a:solidFill>
                <a:latin typeface="Muli"/>
              </a:rPr>
              <a:t> Where as products categorized as average should be modified to upgrade the quality and implemented and products that are being rated as bad repeatedly should be removed.</a:t>
            </a:r>
          </a:p>
          <a:p>
            <a:pPr marL="285750" indent="-285750">
              <a:buFont typeface="Arial" panose="020B0604020202020204" pitchFamily="34" charset="0"/>
              <a:buChar char="•"/>
            </a:pPr>
            <a:endParaRPr lang="en-US" dirty="0">
              <a:solidFill>
                <a:schemeClr val="bg1"/>
              </a:solidFill>
              <a:latin typeface="Muli"/>
            </a:endParaRPr>
          </a:p>
          <a:p>
            <a:pPr marL="285750" indent="-285750">
              <a:buFont typeface="Arial" panose="020B0604020202020204" pitchFamily="34" charset="0"/>
              <a:buChar char="•"/>
            </a:pPr>
            <a:r>
              <a:rPr lang="en-US" dirty="0">
                <a:solidFill>
                  <a:schemeClr val="bg1"/>
                </a:solidFill>
                <a:latin typeface="Muli"/>
              </a:rPr>
              <a:t>Our graphs also show the jumping rate of interest in buyers in musical instruments year on year. The idea of improving existing products may help to capture more market share by Amazon. For e.g. Bringing new companies that are into same music business, this may provide more options for buyers.</a:t>
            </a:r>
          </a:p>
          <a:p>
            <a:pPr marL="285750" indent="-285750">
              <a:buFont typeface="Arial" panose="020B0604020202020204" pitchFamily="34" charset="0"/>
              <a:buChar char="•"/>
            </a:pPr>
            <a:endParaRPr lang="en-IN" dirty="0">
              <a:solidFill>
                <a:schemeClr val="bg1"/>
              </a:solidFill>
              <a:latin typeface="Muli"/>
            </a:endParaRPr>
          </a:p>
        </p:txBody>
      </p:sp>
    </p:spTree>
    <p:extLst>
      <p:ext uri="{BB962C8B-B14F-4D97-AF65-F5344CB8AC3E}">
        <p14:creationId xmlns:p14="http://schemas.microsoft.com/office/powerpoint/2010/main" val="22172091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DE207F10-B630-C536-A8F7-CDEDA228111D}"/>
              </a:ext>
            </a:extLst>
          </p:cNvPr>
          <p:cNvSpPr txBox="1"/>
          <p:nvPr/>
        </p:nvSpPr>
        <p:spPr>
          <a:xfrm>
            <a:off x="3975999" y="598004"/>
            <a:ext cx="4062202" cy="400110"/>
          </a:xfrm>
          <a:prstGeom prst="rect">
            <a:avLst/>
          </a:prstGeom>
          <a:noFill/>
        </p:spPr>
        <p:txBody>
          <a:bodyPr wrap="none" rtlCol="0">
            <a:spAutoFit/>
          </a:bodyPr>
          <a:lstStyle/>
          <a:p>
            <a:r>
              <a:rPr lang="en-US" sz="2000" b="1" dirty="0">
                <a:solidFill>
                  <a:schemeClr val="bg1"/>
                </a:solidFill>
                <a:effectLst>
                  <a:outerShdw blurRad="38100" dist="38100" dir="2700000" algn="tl">
                    <a:srgbClr val="000000">
                      <a:alpha val="43137"/>
                    </a:srgbClr>
                  </a:outerShdw>
                </a:effectLst>
                <a:latin typeface="Muli"/>
              </a:rPr>
              <a:t>REFERENCES FOR DECISION MAKING</a:t>
            </a:r>
            <a:endParaRPr lang="en-IN" sz="2000" b="1" dirty="0">
              <a:solidFill>
                <a:schemeClr val="bg1"/>
              </a:solidFill>
              <a:effectLst>
                <a:outerShdw blurRad="38100" dist="38100" dir="2700000" algn="tl">
                  <a:srgbClr val="000000">
                    <a:alpha val="43137"/>
                  </a:srgbClr>
                </a:outerShdw>
              </a:effectLst>
              <a:latin typeface="Muli"/>
            </a:endParaRPr>
          </a:p>
        </p:txBody>
      </p:sp>
      <p:sp>
        <p:nvSpPr>
          <p:cNvPr id="4" name="TextBox 3">
            <a:extLst>
              <a:ext uri="{FF2B5EF4-FFF2-40B4-BE49-F238E27FC236}">
                <a16:creationId xmlns:a16="http://schemas.microsoft.com/office/drawing/2014/main" xmlns="" id="{30C963F0-347F-CCC8-1122-E20C112B20FD}"/>
              </a:ext>
            </a:extLst>
          </p:cNvPr>
          <p:cNvSpPr txBox="1"/>
          <p:nvPr/>
        </p:nvSpPr>
        <p:spPr>
          <a:xfrm>
            <a:off x="1016000" y="1645335"/>
            <a:ext cx="9982200"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solidFill>
                <a:hlinkClick r:id="rId2">
                  <a:extLst>
                    <a:ext uri="{A12FA001-AC4F-418D-AE19-62706E023703}">
                      <ahyp:hlinkClr xmlns:ahyp="http://schemas.microsoft.com/office/drawing/2018/hyperlinkcolor" xmlns="" val="tx"/>
                    </a:ext>
                  </a:extLst>
                </a:hlinkClick>
              </a:rPr>
              <a:t>https://www.ft.com/content/bbe3caec-03bd-11dc-a931-000b5df10621</a:t>
            </a:r>
            <a:endParaRPr lang="en-IN" dirty="0">
              <a:solidFill>
                <a:schemeClr val="bg1"/>
              </a:solidFill>
            </a:endParaRPr>
          </a:p>
          <a:p>
            <a:pPr marL="285750" indent="-285750">
              <a:buFont typeface="Arial" panose="020B0604020202020204" pitchFamily="34" charset="0"/>
              <a:buChar char="•"/>
            </a:pPr>
            <a:endParaRPr lang="en-IN" dirty="0">
              <a:solidFill>
                <a:schemeClr val="bg1"/>
              </a:solidFill>
            </a:endParaRPr>
          </a:p>
          <a:p>
            <a:pPr marL="285750" indent="-285750">
              <a:buFont typeface="Arial" panose="020B0604020202020204" pitchFamily="34" charset="0"/>
              <a:buChar char="•"/>
            </a:pPr>
            <a:r>
              <a:rPr lang="en-IN" dirty="0">
                <a:solidFill>
                  <a:schemeClr val="bg1"/>
                </a:solidFill>
                <a:hlinkClick r:id="rId3">
                  <a:extLst>
                    <a:ext uri="{A12FA001-AC4F-418D-AE19-62706E023703}">
                      <ahyp:hlinkClr xmlns:ahyp="http://schemas.microsoft.com/office/drawing/2018/hyperlinkcolor" xmlns="" val="tx"/>
                    </a:ext>
                  </a:extLst>
                </a:hlinkClick>
              </a:rPr>
              <a:t>https://www.bbvaopenmind.com/en/articles/the-music-industry-in-an-age-of-digital-distribution/</a:t>
            </a:r>
            <a:endParaRPr lang="en-IN" dirty="0">
              <a:solidFill>
                <a:schemeClr val="bg1"/>
              </a:solidFill>
            </a:endParaRPr>
          </a:p>
          <a:p>
            <a:pPr marL="285750" indent="-285750">
              <a:buFont typeface="Arial" panose="020B0604020202020204" pitchFamily="34" charset="0"/>
              <a:buChar char="•"/>
            </a:pPr>
            <a:endParaRPr lang="en-IN" dirty="0">
              <a:solidFill>
                <a:schemeClr val="bg1"/>
              </a:solidFill>
            </a:endParaRPr>
          </a:p>
          <a:p>
            <a:pPr marL="285750" indent="-285750">
              <a:buFont typeface="Arial" panose="020B0604020202020204" pitchFamily="34" charset="0"/>
              <a:buChar char="•"/>
            </a:pPr>
            <a:r>
              <a:rPr lang="en-IN" dirty="0">
                <a:solidFill>
                  <a:schemeClr val="bg1"/>
                </a:solidFill>
                <a:hlinkClick r:id="rId4">
                  <a:extLst>
                    <a:ext uri="{A12FA001-AC4F-418D-AE19-62706E023703}">
                      <ahyp:hlinkClr xmlns:ahyp="http://schemas.microsoft.com/office/drawing/2018/hyperlinkcolor" xmlns="" val="tx"/>
                    </a:ext>
                  </a:extLst>
                </a:hlinkClick>
              </a:rPr>
              <a:t>https://www.technavio.com/report/electronic-musical-instruments-market-industry-analysis</a:t>
            </a:r>
            <a:endParaRPr lang="en-IN" dirty="0">
              <a:solidFill>
                <a:schemeClr val="bg1"/>
              </a:solidFill>
            </a:endParaRPr>
          </a:p>
          <a:p>
            <a:pPr marL="285750" indent="-285750">
              <a:buFont typeface="Arial" panose="020B0604020202020204" pitchFamily="34" charset="0"/>
              <a:buChar char="•"/>
            </a:pPr>
            <a:endParaRPr lang="en-IN" dirty="0">
              <a:solidFill>
                <a:schemeClr val="bg1"/>
              </a:solidFill>
            </a:endParaRPr>
          </a:p>
          <a:p>
            <a:pPr marL="285750" indent="-285750">
              <a:buFont typeface="Arial" panose="020B0604020202020204" pitchFamily="34" charset="0"/>
              <a:buChar char="•"/>
            </a:pPr>
            <a:r>
              <a:rPr lang="en-IN" dirty="0">
                <a:solidFill>
                  <a:schemeClr val="bg1"/>
                </a:solidFill>
                <a:hlinkClick r:id="rId5">
                  <a:extLst>
                    <a:ext uri="{A12FA001-AC4F-418D-AE19-62706E023703}">
                      <ahyp:hlinkClr xmlns:ahyp="http://schemas.microsoft.com/office/drawing/2018/hyperlinkcolor" xmlns="" val="tx"/>
                    </a:ext>
                  </a:extLst>
                </a:hlinkClick>
              </a:rPr>
              <a:t>https://www.diffen.com/difference/Amazon_MP3_vs_iTunes_Music_Store</a:t>
            </a:r>
            <a:endParaRPr lang="en-IN" dirty="0">
              <a:solidFill>
                <a:schemeClr val="bg1"/>
              </a:solidFill>
            </a:endParaRPr>
          </a:p>
          <a:p>
            <a:pPr marL="285750" indent="-285750">
              <a:buFont typeface="Arial" panose="020B0604020202020204" pitchFamily="34" charset="0"/>
              <a:buChar char="•"/>
            </a:pPr>
            <a:endParaRPr lang="en-IN" dirty="0">
              <a:solidFill>
                <a:schemeClr val="bg1"/>
              </a:solidFill>
            </a:endParaRPr>
          </a:p>
          <a:p>
            <a:pPr marL="285750" indent="-285750">
              <a:buFont typeface="Arial" panose="020B0604020202020204" pitchFamily="34" charset="0"/>
              <a:buChar char="•"/>
            </a:pPr>
            <a:r>
              <a:rPr lang="en-IN" dirty="0">
                <a:solidFill>
                  <a:schemeClr val="bg1"/>
                </a:solidFill>
                <a:hlinkClick r:id="rId6">
                  <a:extLst>
                    <a:ext uri="{A12FA001-AC4F-418D-AE19-62706E023703}">
                      <ahyp:hlinkClr xmlns:ahyp="http://schemas.microsoft.com/office/drawing/2018/hyperlinkcolor" xmlns="" val="tx"/>
                    </a:ext>
                  </a:extLst>
                </a:hlinkClick>
              </a:rPr>
              <a:t>https://www.mordorintelligence.com/industry-reports/india-musical-instrument-market</a:t>
            </a:r>
            <a:endParaRPr lang="en-IN" dirty="0">
              <a:solidFill>
                <a:schemeClr val="bg1"/>
              </a:solidFill>
            </a:endParaRPr>
          </a:p>
          <a:p>
            <a:pPr marL="285750" indent="-285750">
              <a:buFont typeface="Arial" panose="020B0604020202020204" pitchFamily="34" charset="0"/>
              <a:buChar char="•"/>
            </a:pPr>
            <a:endParaRPr lang="en-IN" dirty="0">
              <a:solidFill>
                <a:schemeClr val="bg1"/>
              </a:solidFill>
            </a:endParaRPr>
          </a:p>
          <a:p>
            <a:pPr marL="285750" indent="-285750">
              <a:buFont typeface="Arial" panose="020B0604020202020204" pitchFamily="34" charset="0"/>
              <a:buChar char="•"/>
            </a:pPr>
            <a:r>
              <a:rPr lang="en-IN" dirty="0">
                <a:solidFill>
                  <a:schemeClr val="bg1"/>
                </a:solidFill>
                <a:hlinkClick r:id="rId7">
                  <a:extLst>
                    <a:ext uri="{A12FA001-AC4F-418D-AE19-62706E023703}">
                      <ahyp:hlinkClr xmlns:ahyp="http://schemas.microsoft.com/office/drawing/2018/hyperlinkcolor" xmlns="" val="tx"/>
                    </a:ext>
                  </a:extLst>
                </a:hlinkClick>
              </a:rPr>
              <a:t>https://soundcharts.com/blog/india-music-market-overview</a:t>
            </a:r>
            <a:endParaRPr lang="en-IN" dirty="0">
              <a:solidFill>
                <a:schemeClr val="bg1"/>
              </a:solidFill>
            </a:endParaRPr>
          </a:p>
        </p:txBody>
      </p:sp>
    </p:spTree>
    <p:extLst>
      <p:ext uri="{BB962C8B-B14F-4D97-AF65-F5344CB8AC3E}">
        <p14:creationId xmlns:p14="http://schemas.microsoft.com/office/powerpoint/2010/main" val="35110879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A641B3B9-300D-BAD9-013E-DEB899B02AD9}"/>
              </a:ext>
            </a:extLst>
          </p:cNvPr>
          <p:cNvSpPr txBox="1"/>
          <p:nvPr/>
        </p:nvSpPr>
        <p:spPr>
          <a:xfrm>
            <a:off x="3165233" y="4117653"/>
            <a:ext cx="5660716" cy="1446550"/>
          </a:xfrm>
          <a:prstGeom prst="rect">
            <a:avLst/>
          </a:prstGeom>
          <a:noFill/>
          <a:effectLst>
            <a:glow rad="101600">
              <a:schemeClr val="accent4">
                <a:satMod val="175000"/>
                <a:alpha val="40000"/>
              </a:schemeClr>
            </a:glow>
          </a:effectLst>
        </p:spPr>
        <p:txBody>
          <a:bodyPr wrap="square" rtlCol="0">
            <a:spAutoFit/>
          </a:bodyPr>
          <a:lstStyle/>
          <a:p>
            <a:r>
              <a:rPr lang="en-US" sz="8800" i="1" dirty="0">
                <a:solidFill>
                  <a:schemeClr val="bg1"/>
                </a:solidFill>
                <a:effectLst>
                  <a:outerShdw blurRad="38100" dist="38100" dir="2700000" algn="tl">
                    <a:srgbClr val="000000">
                      <a:alpha val="43137"/>
                    </a:srgbClr>
                  </a:outerShdw>
                </a:effectLst>
              </a:rPr>
              <a:t>THANK YOU</a:t>
            </a:r>
            <a:endParaRPr lang="en-IN" sz="8800" i="1" dirty="0">
              <a:solidFill>
                <a:schemeClr val="bg1"/>
              </a:solidFill>
              <a:effectLst>
                <a:outerShdw blurRad="38100" dist="38100" dir="2700000" algn="tl">
                  <a:srgbClr val="000000">
                    <a:alpha val="43137"/>
                  </a:srgbClr>
                </a:outerShdw>
              </a:effectLst>
            </a:endParaRPr>
          </a:p>
        </p:txBody>
      </p:sp>
      <p:sp>
        <p:nvSpPr>
          <p:cNvPr id="3" name="TextBox 2">
            <a:extLst>
              <a:ext uri="{FF2B5EF4-FFF2-40B4-BE49-F238E27FC236}">
                <a16:creationId xmlns:a16="http://schemas.microsoft.com/office/drawing/2014/main" xmlns="" id="{997E1946-C2B0-9808-BF99-88E3541BC177}"/>
              </a:ext>
            </a:extLst>
          </p:cNvPr>
          <p:cNvSpPr txBox="1"/>
          <p:nvPr/>
        </p:nvSpPr>
        <p:spPr>
          <a:xfrm>
            <a:off x="1702191" y="1111348"/>
            <a:ext cx="8285871" cy="584775"/>
          </a:xfrm>
          <a:prstGeom prst="rect">
            <a:avLst/>
          </a:prstGeom>
          <a:noFill/>
        </p:spPr>
        <p:txBody>
          <a:bodyPr wrap="square" rtlCol="0">
            <a:spAutoFit/>
          </a:bodyPr>
          <a:lstStyle/>
          <a:p>
            <a:r>
              <a:rPr lang="en-US" sz="3200" i="1" dirty="0">
                <a:solidFill>
                  <a:schemeClr val="bg1"/>
                </a:solidFill>
              </a:rPr>
              <a:t>Torture the data and it will confess to anything.</a:t>
            </a:r>
            <a:endParaRPr lang="en-IN" sz="3200" i="1" dirty="0">
              <a:solidFill>
                <a:schemeClr val="bg1"/>
              </a:solidFill>
            </a:endParaRPr>
          </a:p>
        </p:txBody>
      </p:sp>
      <p:sp>
        <p:nvSpPr>
          <p:cNvPr id="4" name="TextBox 3">
            <a:extLst>
              <a:ext uri="{FF2B5EF4-FFF2-40B4-BE49-F238E27FC236}">
                <a16:creationId xmlns:a16="http://schemas.microsoft.com/office/drawing/2014/main" xmlns="" id="{93BE6EAF-C44D-20C1-E587-33E13DCDF3D4}"/>
              </a:ext>
            </a:extLst>
          </p:cNvPr>
          <p:cNvSpPr txBox="1"/>
          <p:nvPr/>
        </p:nvSpPr>
        <p:spPr>
          <a:xfrm>
            <a:off x="5900544" y="1764614"/>
            <a:ext cx="3986473" cy="646331"/>
          </a:xfrm>
          <a:prstGeom prst="rect">
            <a:avLst/>
          </a:prstGeom>
          <a:noFill/>
        </p:spPr>
        <p:txBody>
          <a:bodyPr wrap="square" rtlCol="0">
            <a:spAutoFit/>
          </a:bodyPr>
          <a:lstStyle/>
          <a:p>
            <a:r>
              <a:rPr lang="en-US" i="1" dirty="0">
                <a:solidFill>
                  <a:schemeClr val="bg1"/>
                </a:solidFill>
              </a:rPr>
              <a:t>-Ronald Coase</a:t>
            </a:r>
          </a:p>
          <a:p>
            <a:r>
              <a:rPr lang="en-US" i="1" dirty="0">
                <a:solidFill>
                  <a:schemeClr val="bg1"/>
                </a:solidFill>
              </a:rPr>
              <a:t>winner of the Noble Prize in economics</a:t>
            </a:r>
            <a:endParaRPr lang="en-IN" i="1" dirty="0">
              <a:solidFill>
                <a:schemeClr val="bg1"/>
              </a:solidFill>
            </a:endParaRPr>
          </a:p>
        </p:txBody>
      </p:sp>
    </p:spTree>
    <p:extLst>
      <p:ext uri="{BB962C8B-B14F-4D97-AF65-F5344CB8AC3E}">
        <p14:creationId xmlns:p14="http://schemas.microsoft.com/office/powerpoint/2010/main" val="2277085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889239-310C-F844-420A-3C8940847F0C}"/>
              </a:ext>
            </a:extLst>
          </p:cNvPr>
          <p:cNvSpPr txBox="1">
            <a:spLocks/>
          </p:cNvSpPr>
          <p:nvPr/>
        </p:nvSpPr>
        <p:spPr>
          <a:xfrm>
            <a:off x="397833" y="561245"/>
            <a:ext cx="10914179" cy="1325563"/>
          </a:xfrm>
          <a:prstGeom prst="rect">
            <a:avLst/>
          </a:prstGeom>
        </p:spPr>
        <p:txBody>
          <a:bodyPr>
            <a:normAutofit fontScale="4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7300" b="1" dirty="0">
                <a:solidFill>
                  <a:schemeClr val="bg1"/>
                </a:solidFill>
                <a:effectLst>
                  <a:outerShdw blurRad="38100" dist="38100" dir="2700000" algn="tl">
                    <a:srgbClr val="000000">
                      <a:alpha val="43137"/>
                    </a:srgbClr>
                  </a:outerShdw>
                </a:effectLst>
                <a:latin typeface="Muli"/>
              </a:rPr>
              <a:t>Project Objective:</a:t>
            </a:r>
          </a:p>
          <a:p>
            <a:endParaRPr lang="en-US" sz="4000" b="1" dirty="0">
              <a:solidFill>
                <a:schemeClr val="bg1"/>
              </a:solidFill>
              <a:effectLst>
                <a:outerShdw blurRad="38100" dist="38100" dir="2700000" algn="tl">
                  <a:srgbClr val="000000">
                    <a:alpha val="43137"/>
                  </a:srgbClr>
                </a:outerShdw>
              </a:effectLst>
              <a:latin typeface="Muli"/>
            </a:endParaRPr>
          </a:p>
          <a:p>
            <a:r>
              <a:rPr lang="en-US" sz="5100" dirty="0">
                <a:solidFill>
                  <a:schemeClr val="bg1"/>
                </a:solidFill>
                <a:latin typeface="Muli"/>
              </a:rPr>
              <a:t>Analysis of the data and make use of best approaches for forecasting.</a:t>
            </a:r>
            <a:endParaRPr lang="en-IN" sz="5100" dirty="0">
              <a:solidFill>
                <a:schemeClr val="bg1"/>
              </a:solidFill>
              <a:effectLst>
                <a:outerShdw blurRad="38100" dist="38100" dir="2700000" algn="tl">
                  <a:srgbClr val="000000">
                    <a:alpha val="43137"/>
                  </a:srgbClr>
                </a:outerShdw>
              </a:effectLst>
              <a:latin typeface="Muli"/>
            </a:endParaRPr>
          </a:p>
        </p:txBody>
      </p:sp>
      <p:sp>
        <p:nvSpPr>
          <p:cNvPr id="3" name="Content Placeholder 2">
            <a:extLst>
              <a:ext uri="{FF2B5EF4-FFF2-40B4-BE49-F238E27FC236}">
                <a16:creationId xmlns:a16="http://schemas.microsoft.com/office/drawing/2014/main" xmlns="" id="{4292518D-4214-4225-48E1-50B27276D10F}"/>
              </a:ext>
            </a:extLst>
          </p:cNvPr>
          <p:cNvSpPr txBox="1">
            <a:spLocks/>
          </p:cNvSpPr>
          <p:nvPr/>
        </p:nvSpPr>
        <p:spPr>
          <a:xfrm>
            <a:off x="5274578" y="597947"/>
            <a:ext cx="8915400" cy="117230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IN" dirty="0">
              <a:solidFill>
                <a:schemeClr val="bg1"/>
              </a:solidFill>
            </a:endParaRPr>
          </a:p>
        </p:txBody>
      </p:sp>
      <p:pic>
        <p:nvPicPr>
          <p:cNvPr id="7" name="Picture 6">
            <a:extLst>
              <a:ext uri="{FF2B5EF4-FFF2-40B4-BE49-F238E27FC236}">
                <a16:creationId xmlns:a16="http://schemas.microsoft.com/office/drawing/2014/main" xmlns="" id="{10255402-0DC1-1C5D-E07F-E4D5EE2F3C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0980" y="1770255"/>
            <a:ext cx="10571032" cy="4453096"/>
          </a:xfrm>
          <a:prstGeom prst="rect">
            <a:avLst/>
          </a:prstGeom>
        </p:spPr>
      </p:pic>
    </p:spTree>
    <p:extLst>
      <p:ext uri="{BB962C8B-B14F-4D97-AF65-F5344CB8AC3E}">
        <p14:creationId xmlns:p14="http://schemas.microsoft.com/office/powerpoint/2010/main" val="10651177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183103D7-F10A-FDB5-4B1E-BE7472A02CE9}"/>
              </a:ext>
            </a:extLst>
          </p:cNvPr>
          <p:cNvSpPr txBox="1"/>
          <p:nvPr/>
        </p:nvSpPr>
        <p:spPr>
          <a:xfrm>
            <a:off x="3046828" y="760232"/>
            <a:ext cx="6098344" cy="707886"/>
          </a:xfrm>
          <a:prstGeom prst="rect">
            <a:avLst/>
          </a:prstGeom>
          <a:noFill/>
        </p:spPr>
        <p:txBody>
          <a:bodyPr wrap="square">
            <a:spAutoFit/>
          </a:bodyPr>
          <a:lstStyle/>
          <a:p>
            <a:pPr algn="ctr"/>
            <a:r>
              <a:rPr lang="en-US" sz="4000" b="1" dirty="0">
                <a:solidFill>
                  <a:schemeClr val="bg1"/>
                </a:solidFill>
                <a:effectLst>
                  <a:outerShdw blurRad="38100" dist="38100" dir="2700000" algn="tl">
                    <a:srgbClr val="000000">
                      <a:alpha val="43137"/>
                    </a:srgbClr>
                  </a:outerShdw>
                </a:effectLst>
                <a:latin typeface="Muli"/>
              </a:rPr>
              <a:t>DESCRIPTIVE ANALYSIS</a:t>
            </a:r>
            <a:endParaRPr lang="en-IN" sz="4000" b="1" dirty="0">
              <a:solidFill>
                <a:schemeClr val="bg1"/>
              </a:solidFill>
              <a:effectLst>
                <a:outerShdw blurRad="38100" dist="38100" dir="2700000" algn="tl">
                  <a:srgbClr val="000000">
                    <a:alpha val="43137"/>
                  </a:srgbClr>
                </a:outerShdw>
              </a:effectLst>
              <a:latin typeface="Muli"/>
            </a:endParaRPr>
          </a:p>
        </p:txBody>
      </p:sp>
      <p:sp>
        <p:nvSpPr>
          <p:cNvPr id="4" name="TextBox 3">
            <a:extLst>
              <a:ext uri="{FF2B5EF4-FFF2-40B4-BE49-F238E27FC236}">
                <a16:creationId xmlns:a16="http://schemas.microsoft.com/office/drawing/2014/main" xmlns="" id="{D6BD0D08-32FF-14F7-9A32-1E8058617C3C}"/>
              </a:ext>
            </a:extLst>
          </p:cNvPr>
          <p:cNvSpPr txBox="1"/>
          <p:nvPr/>
        </p:nvSpPr>
        <p:spPr>
          <a:xfrm>
            <a:off x="1125837" y="2353924"/>
            <a:ext cx="10261020" cy="3785652"/>
          </a:xfrm>
          <a:prstGeom prst="rect">
            <a:avLst/>
          </a:prstGeom>
          <a:noFill/>
        </p:spPr>
        <p:txBody>
          <a:bodyPr wrap="square" rtlCol="0">
            <a:spAutoFit/>
          </a:bodyPr>
          <a:lstStyle/>
          <a:p>
            <a:pPr marL="285750" indent="-285750">
              <a:buFont typeface="Wingdings" panose="05000000000000000000" pitchFamily="2" charset="2"/>
              <a:buChar char="ü"/>
            </a:pPr>
            <a:r>
              <a:rPr lang="en-US" sz="2000" dirty="0">
                <a:solidFill>
                  <a:schemeClr val="bg1"/>
                </a:solidFill>
                <a:latin typeface="Muli"/>
              </a:rPr>
              <a:t>There are four initial dataset, namely: reviews_Digital_Music, </a:t>
            </a:r>
          </a:p>
          <a:p>
            <a:r>
              <a:rPr lang="en-US" sz="2000" dirty="0">
                <a:solidFill>
                  <a:schemeClr val="bg1"/>
                </a:solidFill>
                <a:latin typeface="Muli"/>
              </a:rPr>
              <a:t>			                          reviews_Musical_Instruments, </a:t>
            </a:r>
          </a:p>
          <a:p>
            <a:r>
              <a:rPr lang="en-US" sz="2000" dirty="0">
                <a:solidFill>
                  <a:schemeClr val="bg1"/>
                </a:solidFill>
                <a:latin typeface="Muli"/>
              </a:rPr>
              <a:t>			                          ratings_Digital_Music,</a:t>
            </a:r>
          </a:p>
          <a:p>
            <a:r>
              <a:rPr lang="en-IN" sz="2000" dirty="0">
                <a:solidFill>
                  <a:schemeClr val="bg1"/>
                </a:solidFill>
                <a:latin typeface="Muli"/>
              </a:rPr>
              <a:t>			                          ratings_Musical_Instruments</a:t>
            </a:r>
          </a:p>
          <a:p>
            <a:pPr marL="285750" indent="-285750">
              <a:buFont typeface="Wingdings" panose="05000000000000000000" pitchFamily="2" charset="2"/>
              <a:buChar char="ü"/>
            </a:pPr>
            <a:r>
              <a:rPr lang="en-IN" sz="2000" dirty="0">
                <a:solidFill>
                  <a:schemeClr val="bg1"/>
                </a:solidFill>
                <a:latin typeface="Muli"/>
              </a:rPr>
              <a:t>Two product review file, and two product rating file, after importing all the data, the review files and ratings file have been concatenated respectively.</a:t>
            </a:r>
          </a:p>
          <a:p>
            <a:pPr marL="285750" indent="-285750">
              <a:buFont typeface="Wingdings" panose="05000000000000000000" pitchFamily="2" charset="2"/>
              <a:buChar char="ü"/>
            </a:pPr>
            <a:r>
              <a:rPr lang="en-IN" sz="2000" dirty="0">
                <a:solidFill>
                  <a:schemeClr val="bg1"/>
                </a:solidFill>
                <a:latin typeface="Muli"/>
              </a:rPr>
              <a:t>The shape of both concatenated files have been displayed. </a:t>
            </a:r>
          </a:p>
          <a:p>
            <a:pPr marL="285750" indent="-285750">
              <a:buFont typeface="Wingdings" panose="05000000000000000000" pitchFamily="2" charset="2"/>
              <a:buChar char="ü"/>
            </a:pPr>
            <a:r>
              <a:rPr lang="en-IN" sz="2000" dirty="0">
                <a:solidFill>
                  <a:schemeClr val="bg1"/>
                </a:solidFill>
                <a:latin typeface="Muli"/>
              </a:rPr>
              <a:t>Null value checks have been done. DataFrames info has been derived. </a:t>
            </a:r>
          </a:p>
          <a:p>
            <a:pPr marL="285750" indent="-285750">
              <a:buFont typeface="Wingdings" panose="05000000000000000000" pitchFamily="2" charset="2"/>
              <a:buChar char="ü"/>
            </a:pPr>
            <a:r>
              <a:rPr lang="en-IN" sz="2000" dirty="0">
                <a:solidFill>
                  <a:schemeClr val="bg1"/>
                </a:solidFill>
                <a:latin typeface="Muli"/>
              </a:rPr>
              <a:t>Central tendency measures has been calculated.</a:t>
            </a:r>
          </a:p>
          <a:p>
            <a:pPr marL="285750" indent="-285750">
              <a:buFont typeface="Wingdings" panose="05000000000000000000" pitchFamily="2" charset="2"/>
              <a:buChar char="ü"/>
            </a:pPr>
            <a:r>
              <a:rPr lang="en-IN" sz="2000" dirty="0">
                <a:solidFill>
                  <a:schemeClr val="bg1"/>
                </a:solidFill>
                <a:latin typeface="Muli"/>
              </a:rPr>
              <a:t>Uniqueness of reviewer/rating ID has been checked.</a:t>
            </a:r>
          </a:p>
          <a:p>
            <a:pPr marL="285750" indent="-285750">
              <a:buFont typeface="Wingdings" panose="05000000000000000000" pitchFamily="2" charset="2"/>
              <a:buChar char="ü"/>
            </a:pPr>
            <a:r>
              <a:rPr lang="en-IN" sz="2000" dirty="0">
                <a:solidFill>
                  <a:schemeClr val="bg1"/>
                </a:solidFill>
                <a:effectLst/>
                <a:latin typeface="Muli"/>
              </a:rPr>
              <a:t>Distribution of ploys on different attributes ha</a:t>
            </a:r>
            <a:r>
              <a:rPr lang="en-IN" sz="2000" dirty="0">
                <a:solidFill>
                  <a:schemeClr val="bg1"/>
                </a:solidFill>
                <a:latin typeface="Muli"/>
              </a:rPr>
              <a:t>s been performed to visualize and better understand the data.</a:t>
            </a:r>
            <a:endParaRPr lang="en-IN" sz="2000" dirty="0">
              <a:solidFill>
                <a:schemeClr val="bg1"/>
              </a:solidFill>
              <a:effectLst/>
              <a:latin typeface="Muli"/>
            </a:endParaRPr>
          </a:p>
        </p:txBody>
      </p:sp>
    </p:spTree>
    <p:extLst>
      <p:ext uri="{BB962C8B-B14F-4D97-AF65-F5344CB8AC3E}">
        <p14:creationId xmlns:p14="http://schemas.microsoft.com/office/powerpoint/2010/main" val="13906846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xmlns="" id="{4D0B1A0B-7BA7-5963-A34F-1CDAAE7DEAD3}"/>
              </a:ext>
            </a:extLst>
          </p:cNvPr>
          <p:cNvPicPr>
            <a:picLocks noChangeAspect="1"/>
          </p:cNvPicPr>
          <p:nvPr/>
        </p:nvPicPr>
        <p:blipFill>
          <a:blip r:embed="rId2"/>
          <a:stretch>
            <a:fillRect/>
          </a:stretch>
        </p:blipFill>
        <p:spPr>
          <a:xfrm>
            <a:off x="844062" y="3157126"/>
            <a:ext cx="4946609" cy="335764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0" name="Picture 9">
            <a:extLst>
              <a:ext uri="{FF2B5EF4-FFF2-40B4-BE49-F238E27FC236}">
                <a16:creationId xmlns:a16="http://schemas.microsoft.com/office/drawing/2014/main" xmlns="" id="{69EEE3E7-A156-008D-9595-00C06FE00D8E}"/>
              </a:ext>
            </a:extLst>
          </p:cNvPr>
          <p:cNvPicPr>
            <a:picLocks noChangeAspect="1"/>
          </p:cNvPicPr>
          <p:nvPr/>
        </p:nvPicPr>
        <p:blipFill>
          <a:blip r:embed="rId3"/>
          <a:stretch>
            <a:fillRect/>
          </a:stretch>
        </p:blipFill>
        <p:spPr>
          <a:xfrm>
            <a:off x="6592033" y="3157126"/>
            <a:ext cx="4755905" cy="335764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1" name="TextBox 10">
            <a:extLst>
              <a:ext uri="{FF2B5EF4-FFF2-40B4-BE49-F238E27FC236}">
                <a16:creationId xmlns:a16="http://schemas.microsoft.com/office/drawing/2014/main" xmlns="" id="{5BFA9B02-6A91-0CB0-F26A-25F0248607C1}"/>
              </a:ext>
            </a:extLst>
          </p:cNvPr>
          <p:cNvSpPr txBox="1"/>
          <p:nvPr/>
        </p:nvSpPr>
        <p:spPr>
          <a:xfrm>
            <a:off x="1983024" y="1631852"/>
            <a:ext cx="2217274" cy="1569660"/>
          </a:xfrm>
          <a:prstGeom prst="rect">
            <a:avLst/>
          </a:prstGeom>
          <a:noFill/>
        </p:spPr>
        <p:txBody>
          <a:bodyPr wrap="none" rtlCol="0">
            <a:spAutoFit/>
          </a:bodyPr>
          <a:lstStyle/>
          <a:p>
            <a:pPr algn="ctr"/>
            <a:r>
              <a:rPr lang="en-US" sz="2400" dirty="0">
                <a:solidFill>
                  <a:schemeClr val="bg1"/>
                </a:solidFill>
                <a:effectLst>
                  <a:outerShdw blurRad="38100" dist="38100" dir="2700000" algn="tl">
                    <a:srgbClr val="000000">
                      <a:alpha val="43137"/>
                    </a:srgbClr>
                  </a:outerShdw>
                </a:effectLst>
                <a:latin typeface="Muli"/>
              </a:rPr>
              <a:t>DIGITAL MUSIC: </a:t>
            </a:r>
          </a:p>
          <a:p>
            <a:pPr algn="ctr"/>
            <a:r>
              <a:rPr lang="en-US" sz="2400" dirty="0">
                <a:solidFill>
                  <a:schemeClr val="bg1"/>
                </a:solidFill>
                <a:effectLst>
                  <a:outerShdw blurRad="38100" dist="38100" dir="2700000" algn="tl">
                    <a:srgbClr val="000000">
                      <a:alpha val="43137"/>
                    </a:srgbClr>
                  </a:outerShdw>
                </a:effectLst>
                <a:latin typeface="Muli"/>
              </a:rPr>
              <a:t>Rows: 64706</a:t>
            </a:r>
          </a:p>
          <a:p>
            <a:pPr algn="ctr"/>
            <a:r>
              <a:rPr lang="en-US" sz="2400" dirty="0">
                <a:solidFill>
                  <a:schemeClr val="bg1"/>
                </a:solidFill>
                <a:effectLst>
                  <a:outerShdw blurRad="38100" dist="38100" dir="2700000" algn="tl">
                    <a:srgbClr val="000000">
                      <a:alpha val="43137"/>
                    </a:srgbClr>
                  </a:outerShdw>
                </a:effectLst>
                <a:latin typeface="Muli"/>
              </a:rPr>
              <a:t>Columns: 9</a:t>
            </a:r>
          </a:p>
          <a:p>
            <a:pPr algn="ctr"/>
            <a:r>
              <a:rPr lang="en-US" sz="2400" dirty="0">
                <a:solidFill>
                  <a:schemeClr val="bg1"/>
                </a:solidFill>
                <a:effectLst>
                  <a:outerShdw blurRad="38100" dist="38100" dir="2700000" algn="tl">
                    <a:srgbClr val="000000">
                      <a:alpha val="43137"/>
                    </a:srgbClr>
                  </a:outerShdw>
                </a:effectLst>
                <a:latin typeface="Muli"/>
              </a:rPr>
              <a:t>Other details:</a:t>
            </a:r>
            <a:endParaRPr lang="en-IN" sz="2400" dirty="0">
              <a:solidFill>
                <a:schemeClr val="bg1"/>
              </a:solidFill>
              <a:effectLst>
                <a:outerShdw blurRad="38100" dist="38100" dir="2700000" algn="tl">
                  <a:srgbClr val="000000">
                    <a:alpha val="43137"/>
                  </a:srgbClr>
                </a:outerShdw>
              </a:effectLst>
              <a:latin typeface="Muli"/>
            </a:endParaRPr>
          </a:p>
        </p:txBody>
      </p:sp>
      <p:sp>
        <p:nvSpPr>
          <p:cNvPr id="12" name="TextBox 11">
            <a:extLst>
              <a:ext uri="{FF2B5EF4-FFF2-40B4-BE49-F238E27FC236}">
                <a16:creationId xmlns:a16="http://schemas.microsoft.com/office/drawing/2014/main" xmlns="" id="{0C4F9119-9C56-E88E-F89B-072E01B9F610}"/>
              </a:ext>
            </a:extLst>
          </p:cNvPr>
          <p:cNvSpPr txBox="1"/>
          <p:nvPr/>
        </p:nvSpPr>
        <p:spPr>
          <a:xfrm>
            <a:off x="7230794" y="1631852"/>
            <a:ext cx="3225755" cy="1569660"/>
          </a:xfrm>
          <a:prstGeom prst="rect">
            <a:avLst/>
          </a:prstGeom>
          <a:noFill/>
        </p:spPr>
        <p:txBody>
          <a:bodyPr wrap="none" rtlCol="0">
            <a:spAutoFit/>
          </a:bodyPr>
          <a:lstStyle/>
          <a:p>
            <a:pPr algn="ctr"/>
            <a:r>
              <a:rPr lang="en-US" sz="2400" dirty="0">
                <a:solidFill>
                  <a:schemeClr val="bg1"/>
                </a:solidFill>
                <a:effectLst>
                  <a:outerShdw blurRad="38100" dist="38100" dir="2700000" algn="tl">
                    <a:srgbClr val="000000">
                      <a:alpha val="43137"/>
                    </a:srgbClr>
                  </a:outerShdw>
                </a:effectLst>
                <a:latin typeface="Muli"/>
              </a:rPr>
              <a:t>MUSICAL INSTRUMENT: </a:t>
            </a:r>
          </a:p>
          <a:p>
            <a:pPr algn="ctr"/>
            <a:r>
              <a:rPr lang="en-US" sz="2400" dirty="0">
                <a:solidFill>
                  <a:schemeClr val="bg1"/>
                </a:solidFill>
                <a:effectLst>
                  <a:outerShdw blurRad="38100" dist="38100" dir="2700000" algn="tl">
                    <a:srgbClr val="000000">
                      <a:alpha val="43137"/>
                    </a:srgbClr>
                  </a:outerShdw>
                </a:effectLst>
                <a:latin typeface="Muli"/>
              </a:rPr>
              <a:t>Rows: 10261</a:t>
            </a:r>
          </a:p>
          <a:p>
            <a:pPr algn="ctr"/>
            <a:r>
              <a:rPr lang="en-US" sz="2400" dirty="0">
                <a:solidFill>
                  <a:schemeClr val="bg1"/>
                </a:solidFill>
                <a:effectLst>
                  <a:outerShdw blurRad="38100" dist="38100" dir="2700000" algn="tl">
                    <a:srgbClr val="000000">
                      <a:alpha val="43137"/>
                    </a:srgbClr>
                  </a:outerShdw>
                </a:effectLst>
                <a:latin typeface="Muli"/>
              </a:rPr>
              <a:t>Columns: 9</a:t>
            </a:r>
          </a:p>
          <a:p>
            <a:pPr algn="ctr"/>
            <a:r>
              <a:rPr lang="en-US" sz="2400" dirty="0">
                <a:solidFill>
                  <a:schemeClr val="bg1"/>
                </a:solidFill>
                <a:effectLst>
                  <a:outerShdw blurRad="38100" dist="38100" dir="2700000" algn="tl">
                    <a:srgbClr val="000000">
                      <a:alpha val="43137"/>
                    </a:srgbClr>
                  </a:outerShdw>
                </a:effectLst>
                <a:latin typeface="Muli"/>
              </a:rPr>
              <a:t>Other details:</a:t>
            </a:r>
            <a:endParaRPr lang="en-IN" sz="2400" dirty="0">
              <a:solidFill>
                <a:schemeClr val="bg1"/>
              </a:solidFill>
              <a:effectLst>
                <a:outerShdw blurRad="38100" dist="38100" dir="2700000" algn="tl">
                  <a:srgbClr val="000000">
                    <a:alpha val="43137"/>
                  </a:srgbClr>
                </a:outerShdw>
              </a:effectLst>
              <a:latin typeface="Muli"/>
            </a:endParaRPr>
          </a:p>
        </p:txBody>
      </p:sp>
      <p:sp>
        <p:nvSpPr>
          <p:cNvPr id="13" name="TextBox 12">
            <a:extLst>
              <a:ext uri="{FF2B5EF4-FFF2-40B4-BE49-F238E27FC236}">
                <a16:creationId xmlns:a16="http://schemas.microsoft.com/office/drawing/2014/main" xmlns="" id="{7C62CD6B-8867-8A01-60F4-333C9899B2BB}"/>
              </a:ext>
            </a:extLst>
          </p:cNvPr>
          <p:cNvSpPr txBox="1"/>
          <p:nvPr/>
        </p:nvSpPr>
        <p:spPr>
          <a:xfrm>
            <a:off x="4586931" y="457089"/>
            <a:ext cx="2116990" cy="892552"/>
          </a:xfrm>
          <a:prstGeom prst="rect">
            <a:avLst/>
          </a:prstGeom>
          <a:noFill/>
        </p:spPr>
        <p:txBody>
          <a:bodyPr wrap="none" rtlCol="0">
            <a:spAutoFit/>
          </a:bodyPr>
          <a:lstStyle/>
          <a:p>
            <a:r>
              <a:rPr lang="en-US" sz="4000" b="1" dirty="0">
                <a:solidFill>
                  <a:schemeClr val="bg1"/>
                </a:solidFill>
                <a:effectLst>
                  <a:outerShdw blurRad="38100" dist="38100" dir="2700000" algn="tl">
                    <a:srgbClr val="000000">
                      <a:alpha val="43137"/>
                    </a:srgbClr>
                  </a:outerShdw>
                </a:effectLst>
                <a:latin typeface="Muli"/>
              </a:rPr>
              <a:t>REVIEWS</a:t>
            </a:r>
          </a:p>
          <a:p>
            <a:pPr algn="ctr"/>
            <a:r>
              <a:rPr lang="en-US" sz="1200" b="1" dirty="0">
                <a:solidFill>
                  <a:schemeClr val="bg1"/>
                </a:solidFill>
                <a:effectLst>
                  <a:outerShdw blurRad="38100" dist="38100" dir="2700000" algn="tl">
                    <a:srgbClr val="000000">
                      <a:alpha val="43137"/>
                    </a:srgbClr>
                  </a:outerShdw>
                </a:effectLst>
                <a:latin typeface="Muli"/>
              </a:rPr>
              <a:t>Describing the data sets</a:t>
            </a:r>
            <a:endParaRPr lang="en-IN" sz="1200" b="1" dirty="0">
              <a:solidFill>
                <a:schemeClr val="bg1"/>
              </a:solidFill>
              <a:effectLst>
                <a:outerShdw blurRad="38100" dist="38100" dir="2700000" algn="tl">
                  <a:srgbClr val="000000">
                    <a:alpha val="43137"/>
                  </a:srgbClr>
                </a:outerShdw>
              </a:effectLst>
              <a:latin typeface="Muli"/>
            </a:endParaRPr>
          </a:p>
        </p:txBody>
      </p:sp>
    </p:spTree>
    <p:extLst>
      <p:ext uri="{BB962C8B-B14F-4D97-AF65-F5344CB8AC3E}">
        <p14:creationId xmlns:p14="http://schemas.microsoft.com/office/powerpoint/2010/main" val="12981759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xmlns="" id="{5BFA9B02-6A91-0CB0-F26A-25F0248607C1}"/>
              </a:ext>
            </a:extLst>
          </p:cNvPr>
          <p:cNvSpPr txBox="1"/>
          <p:nvPr/>
        </p:nvSpPr>
        <p:spPr>
          <a:xfrm>
            <a:off x="1983024" y="1631852"/>
            <a:ext cx="2217274" cy="1569660"/>
          </a:xfrm>
          <a:prstGeom prst="rect">
            <a:avLst/>
          </a:prstGeom>
          <a:noFill/>
        </p:spPr>
        <p:txBody>
          <a:bodyPr wrap="none" rtlCol="0">
            <a:spAutoFit/>
          </a:bodyPr>
          <a:lstStyle/>
          <a:p>
            <a:pPr algn="ctr"/>
            <a:r>
              <a:rPr lang="en-US" sz="2400" dirty="0">
                <a:solidFill>
                  <a:schemeClr val="bg1"/>
                </a:solidFill>
                <a:effectLst>
                  <a:outerShdw blurRad="38100" dist="38100" dir="2700000" algn="tl">
                    <a:srgbClr val="000000">
                      <a:alpha val="43137"/>
                    </a:srgbClr>
                  </a:outerShdw>
                </a:effectLst>
                <a:latin typeface="Muli"/>
              </a:rPr>
              <a:t>DIGITAL MUSIC: </a:t>
            </a:r>
          </a:p>
          <a:p>
            <a:pPr algn="ctr"/>
            <a:r>
              <a:rPr lang="en-US" sz="2400" dirty="0">
                <a:solidFill>
                  <a:schemeClr val="bg1"/>
                </a:solidFill>
                <a:effectLst>
                  <a:outerShdw blurRad="38100" dist="38100" dir="2700000" algn="tl">
                    <a:srgbClr val="000000">
                      <a:alpha val="43137"/>
                    </a:srgbClr>
                  </a:outerShdw>
                </a:effectLst>
                <a:latin typeface="Muli"/>
              </a:rPr>
              <a:t>Rows: 836006</a:t>
            </a:r>
          </a:p>
          <a:p>
            <a:pPr algn="ctr"/>
            <a:r>
              <a:rPr lang="en-US" sz="2400" dirty="0">
                <a:solidFill>
                  <a:schemeClr val="bg1"/>
                </a:solidFill>
                <a:effectLst>
                  <a:outerShdw blurRad="38100" dist="38100" dir="2700000" algn="tl">
                    <a:srgbClr val="000000">
                      <a:alpha val="43137"/>
                    </a:srgbClr>
                  </a:outerShdw>
                </a:effectLst>
                <a:latin typeface="Muli"/>
              </a:rPr>
              <a:t>Columns: 4</a:t>
            </a:r>
          </a:p>
          <a:p>
            <a:pPr algn="ctr"/>
            <a:r>
              <a:rPr lang="en-US" sz="2400" dirty="0">
                <a:solidFill>
                  <a:schemeClr val="bg1"/>
                </a:solidFill>
                <a:effectLst>
                  <a:outerShdw blurRad="38100" dist="38100" dir="2700000" algn="tl">
                    <a:srgbClr val="000000">
                      <a:alpha val="43137"/>
                    </a:srgbClr>
                  </a:outerShdw>
                </a:effectLst>
                <a:latin typeface="Muli"/>
              </a:rPr>
              <a:t>Other details:</a:t>
            </a:r>
            <a:endParaRPr lang="en-IN" sz="2400" dirty="0">
              <a:solidFill>
                <a:schemeClr val="bg1"/>
              </a:solidFill>
              <a:effectLst>
                <a:outerShdw blurRad="38100" dist="38100" dir="2700000" algn="tl">
                  <a:srgbClr val="000000">
                    <a:alpha val="43137"/>
                  </a:srgbClr>
                </a:outerShdw>
              </a:effectLst>
              <a:latin typeface="Muli"/>
            </a:endParaRPr>
          </a:p>
        </p:txBody>
      </p:sp>
      <p:sp>
        <p:nvSpPr>
          <p:cNvPr id="12" name="TextBox 11">
            <a:extLst>
              <a:ext uri="{FF2B5EF4-FFF2-40B4-BE49-F238E27FC236}">
                <a16:creationId xmlns:a16="http://schemas.microsoft.com/office/drawing/2014/main" xmlns="" id="{0C4F9119-9C56-E88E-F89B-072E01B9F610}"/>
              </a:ext>
            </a:extLst>
          </p:cNvPr>
          <p:cNvSpPr txBox="1"/>
          <p:nvPr/>
        </p:nvSpPr>
        <p:spPr>
          <a:xfrm>
            <a:off x="7230794" y="1631852"/>
            <a:ext cx="3225755" cy="1569660"/>
          </a:xfrm>
          <a:prstGeom prst="rect">
            <a:avLst/>
          </a:prstGeom>
          <a:noFill/>
        </p:spPr>
        <p:txBody>
          <a:bodyPr wrap="none" rtlCol="0">
            <a:spAutoFit/>
          </a:bodyPr>
          <a:lstStyle/>
          <a:p>
            <a:pPr algn="ctr"/>
            <a:r>
              <a:rPr lang="en-US" sz="2400" dirty="0">
                <a:solidFill>
                  <a:schemeClr val="bg1"/>
                </a:solidFill>
                <a:effectLst>
                  <a:outerShdw blurRad="38100" dist="38100" dir="2700000" algn="tl">
                    <a:srgbClr val="000000">
                      <a:alpha val="43137"/>
                    </a:srgbClr>
                  </a:outerShdw>
                </a:effectLst>
                <a:latin typeface="Muli"/>
              </a:rPr>
              <a:t>MUSICAL INSTRUMENT: </a:t>
            </a:r>
          </a:p>
          <a:p>
            <a:pPr algn="ctr"/>
            <a:r>
              <a:rPr lang="en-US" sz="2400" dirty="0">
                <a:solidFill>
                  <a:schemeClr val="bg1"/>
                </a:solidFill>
                <a:effectLst>
                  <a:outerShdw blurRad="38100" dist="38100" dir="2700000" algn="tl">
                    <a:srgbClr val="000000">
                      <a:alpha val="43137"/>
                    </a:srgbClr>
                  </a:outerShdw>
                </a:effectLst>
                <a:latin typeface="Muli"/>
              </a:rPr>
              <a:t>Rows: 500176</a:t>
            </a:r>
          </a:p>
          <a:p>
            <a:pPr algn="ctr"/>
            <a:r>
              <a:rPr lang="en-US" sz="2400" dirty="0">
                <a:solidFill>
                  <a:schemeClr val="bg1"/>
                </a:solidFill>
                <a:effectLst>
                  <a:outerShdw blurRad="38100" dist="38100" dir="2700000" algn="tl">
                    <a:srgbClr val="000000">
                      <a:alpha val="43137"/>
                    </a:srgbClr>
                  </a:outerShdw>
                </a:effectLst>
                <a:latin typeface="Muli"/>
              </a:rPr>
              <a:t>Columns: 4</a:t>
            </a:r>
          </a:p>
          <a:p>
            <a:pPr algn="ctr"/>
            <a:r>
              <a:rPr lang="en-US" sz="2400" dirty="0">
                <a:solidFill>
                  <a:schemeClr val="bg1"/>
                </a:solidFill>
                <a:effectLst>
                  <a:outerShdw blurRad="38100" dist="38100" dir="2700000" algn="tl">
                    <a:srgbClr val="000000">
                      <a:alpha val="43137"/>
                    </a:srgbClr>
                  </a:outerShdw>
                </a:effectLst>
                <a:latin typeface="Muli"/>
              </a:rPr>
              <a:t>Other details:</a:t>
            </a:r>
            <a:endParaRPr lang="en-IN" sz="2400" dirty="0">
              <a:solidFill>
                <a:schemeClr val="bg1"/>
              </a:solidFill>
              <a:effectLst>
                <a:outerShdw blurRad="38100" dist="38100" dir="2700000" algn="tl">
                  <a:srgbClr val="000000">
                    <a:alpha val="43137"/>
                  </a:srgbClr>
                </a:outerShdw>
              </a:effectLst>
              <a:latin typeface="Muli"/>
            </a:endParaRPr>
          </a:p>
        </p:txBody>
      </p:sp>
      <p:sp>
        <p:nvSpPr>
          <p:cNvPr id="13" name="TextBox 12">
            <a:extLst>
              <a:ext uri="{FF2B5EF4-FFF2-40B4-BE49-F238E27FC236}">
                <a16:creationId xmlns:a16="http://schemas.microsoft.com/office/drawing/2014/main" xmlns="" id="{7C62CD6B-8867-8A01-60F4-333C9899B2BB}"/>
              </a:ext>
            </a:extLst>
          </p:cNvPr>
          <p:cNvSpPr txBox="1"/>
          <p:nvPr/>
        </p:nvSpPr>
        <p:spPr>
          <a:xfrm>
            <a:off x="5008865" y="457089"/>
            <a:ext cx="1798890" cy="1077218"/>
          </a:xfrm>
          <a:prstGeom prst="rect">
            <a:avLst/>
          </a:prstGeom>
          <a:noFill/>
        </p:spPr>
        <p:txBody>
          <a:bodyPr wrap="none" rtlCol="0">
            <a:spAutoFit/>
          </a:bodyPr>
          <a:lstStyle/>
          <a:p>
            <a:r>
              <a:rPr lang="en-US" sz="4000" b="1" dirty="0">
                <a:solidFill>
                  <a:schemeClr val="bg1"/>
                </a:solidFill>
                <a:effectLst>
                  <a:outerShdw blurRad="38100" dist="38100" dir="2700000" algn="tl">
                    <a:srgbClr val="000000">
                      <a:alpha val="43137"/>
                    </a:srgbClr>
                  </a:outerShdw>
                </a:effectLst>
                <a:latin typeface="Muli"/>
              </a:rPr>
              <a:t>RATING</a:t>
            </a:r>
          </a:p>
          <a:p>
            <a:pPr algn="ctr"/>
            <a:r>
              <a:rPr lang="en-US" sz="1200" b="1" dirty="0">
                <a:solidFill>
                  <a:schemeClr val="bg1"/>
                </a:solidFill>
                <a:effectLst>
                  <a:outerShdw blurRad="38100" dist="38100" dir="2700000" algn="tl">
                    <a:srgbClr val="000000">
                      <a:alpha val="43137"/>
                    </a:srgbClr>
                  </a:outerShdw>
                </a:effectLst>
                <a:latin typeface="Muli"/>
              </a:rPr>
              <a:t>Describing the data sets</a:t>
            </a:r>
            <a:endParaRPr lang="en-IN" sz="1200" b="1" dirty="0">
              <a:solidFill>
                <a:schemeClr val="bg1"/>
              </a:solidFill>
              <a:effectLst>
                <a:outerShdw blurRad="38100" dist="38100" dir="2700000" algn="tl">
                  <a:srgbClr val="000000">
                    <a:alpha val="43137"/>
                  </a:srgbClr>
                </a:outerShdw>
              </a:effectLst>
              <a:latin typeface="Muli"/>
            </a:endParaRPr>
          </a:p>
          <a:p>
            <a:pPr algn="ctr"/>
            <a:endParaRPr lang="en-IN" sz="1200" b="1" dirty="0">
              <a:solidFill>
                <a:schemeClr val="bg1"/>
              </a:solidFill>
              <a:effectLst>
                <a:outerShdw blurRad="38100" dist="38100" dir="2700000" algn="tl">
                  <a:srgbClr val="000000">
                    <a:alpha val="43137"/>
                  </a:srgbClr>
                </a:outerShdw>
              </a:effectLst>
              <a:latin typeface="Muli"/>
            </a:endParaRPr>
          </a:p>
        </p:txBody>
      </p:sp>
      <p:pic>
        <p:nvPicPr>
          <p:cNvPr id="3" name="Picture 2">
            <a:extLst>
              <a:ext uri="{FF2B5EF4-FFF2-40B4-BE49-F238E27FC236}">
                <a16:creationId xmlns:a16="http://schemas.microsoft.com/office/drawing/2014/main" xmlns="" id="{B1BE7338-B777-0915-8F6F-01552A96D01A}"/>
              </a:ext>
            </a:extLst>
          </p:cNvPr>
          <p:cNvPicPr>
            <a:picLocks noChangeAspect="1"/>
          </p:cNvPicPr>
          <p:nvPr/>
        </p:nvPicPr>
        <p:blipFill>
          <a:blip r:embed="rId2"/>
          <a:stretch>
            <a:fillRect/>
          </a:stretch>
        </p:blipFill>
        <p:spPr>
          <a:xfrm>
            <a:off x="960567" y="3201512"/>
            <a:ext cx="4423677" cy="331326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6" name="Picture 5">
            <a:extLst>
              <a:ext uri="{FF2B5EF4-FFF2-40B4-BE49-F238E27FC236}">
                <a16:creationId xmlns:a16="http://schemas.microsoft.com/office/drawing/2014/main" xmlns="" id="{A362CE5B-8265-11CF-24EE-A7CD121B7921}"/>
              </a:ext>
            </a:extLst>
          </p:cNvPr>
          <p:cNvPicPr>
            <a:picLocks noChangeAspect="1"/>
          </p:cNvPicPr>
          <p:nvPr/>
        </p:nvPicPr>
        <p:blipFill>
          <a:blip r:embed="rId3"/>
          <a:stretch>
            <a:fillRect/>
          </a:stretch>
        </p:blipFill>
        <p:spPr>
          <a:xfrm>
            <a:off x="6807755" y="3201512"/>
            <a:ext cx="4423677" cy="331326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7769292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BCF47455-1411-AC47-4795-6E84F3B67D8C}"/>
              </a:ext>
            </a:extLst>
          </p:cNvPr>
          <p:cNvSpPr txBox="1"/>
          <p:nvPr/>
        </p:nvSpPr>
        <p:spPr>
          <a:xfrm>
            <a:off x="3046771" y="150466"/>
            <a:ext cx="6098458" cy="646331"/>
          </a:xfrm>
          <a:prstGeom prst="rect">
            <a:avLst/>
          </a:prstGeom>
          <a:noFill/>
        </p:spPr>
        <p:txBody>
          <a:bodyPr wrap="square">
            <a:spAutoFit/>
          </a:bodyPr>
          <a:lstStyle/>
          <a:p>
            <a:pPr algn="ctr"/>
            <a:r>
              <a:rPr lang="en-US" sz="3600" b="1" dirty="0">
                <a:solidFill>
                  <a:schemeClr val="bg1"/>
                </a:solidFill>
                <a:effectLst>
                  <a:outerShdw blurRad="38100" dist="38100" dir="2700000" algn="tl">
                    <a:srgbClr val="000000">
                      <a:alpha val="43137"/>
                    </a:srgbClr>
                  </a:outerShdw>
                </a:effectLst>
                <a:latin typeface="Muli"/>
              </a:rPr>
              <a:t>EXPLORATORY ANALYSIS</a:t>
            </a:r>
            <a:endParaRPr lang="en-IN" sz="3600" b="1" dirty="0">
              <a:solidFill>
                <a:schemeClr val="bg1"/>
              </a:solidFill>
              <a:effectLst>
                <a:outerShdw blurRad="38100" dist="38100" dir="2700000" algn="tl">
                  <a:srgbClr val="000000">
                    <a:alpha val="43137"/>
                  </a:srgbClr>
                </a:outerShdw>
              </a:effectLst>
              <a:latin typeface="Muli"/>
            </a:endParaRPr>
          </a:p>
        </p:txBody>
      </p:sp>
      <p:sp>
        <p:nvSpPr>
          <p:cNvPr id="6" name="TextBox 5">
            <a:extLst>
              <a:ext uri="{FF2B5EF4-FFF2-40B4-BE49-F238E27FC236}">
                <a16:creationId xmlns:a16="http://schemas.microsoft.com/office/drawing/2014/main" xmlns="" id="{360E392C-0622-FE84-A0C3-B0EED398AC29}"/>
              </a:ext>
            </a:extLst>
          </p:cNvPr>
          <p:cNvSpPr txBox="1"/>
          <p:nvPr/>
        </p:nvSpPr>
        <p:spPr>
          <a:xfrm>
            <a:off x="265499" y="707746"/>
            <a:ext cx="11661001" cy="461665"/>
          </a:xfrm>
          <a:prstGeom prst="rect">
            <a:avLst/>
          </a:prstGeom>
          <a:noFill/>
        </p:spPr>
        <p:txBody>
          <a:bodyPr wrap="square" rtlCol="0">
            <a:spAutoFit/>
          </a:bodyPr>
          <a:lstStyle/>
          <a:p>
            <a:r>
              <a:rPr lang="en-US" sz="2400" dirty="0">
                <a:solidFill>
                  <a:schemeClr val="bg1"/>
                </a:solidFill>
                <a:latin typeface="Muli"/>
              </a:rPr>
              <a:t>The adjacent pie chart shows distribution of ratings from 1 to 5, for products.</a:t>
            </a:r>
            <a:endParaRPr lang="en-IN" sz="2400" dirty="0">
              <a:solidFill>
                <a:schemeClr val="bg1"/>
              </a:solidFill>
              <a:latin typeface="Muli"/>
            </a:endParaRPr>
          </a:p>
        </p:txBody>
      </p:sp>
      <p:pic>
        <p:nvPicPr>
          <p:cNvPr id="2" name="Picture 1">
            <a:extLst>
              <a:ext uri="{FF2B5EF4-FFF2-40B4-BE49-F238E27FC236}">
                <a16:creationId xmlns:a16="http://schemas.microsoft.com/office/drawing/2014/main" xmlns="" id="{45117F7D-454A-19B7-02FF-37418A437F4E}"/>
              </a:ext>
            </a:extLst>
          </p:cNvPr>
          <p:cNvPicPr>
            <a:picLocks noChangeAspect="1"/>
          </p:cNvPicPr>
          <p:nvPr/>
        </p:nvPicPr>
        <p:blipFill>
          <a:blip r:embed="rId2"/>
          <a:stretch>
            <a:fillRect/>
          </a:stretch>
        </p:blipFill>
        <p:spPr>
          <a:xfrm>
            <a:off x="559171" y="1230966"/>
            <a:ext cx="3886200" cy="31051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4" name="Picture 3">
            <a:extLst>
              <a:ext uri="{FF2B5EF4-FFF2-40B4-BE49-F238E27FC236}">
                <a16:creationId xmlns:a16="http://schemas.microsoft.com/office/drawing/2014/main" xmlns="" id="{2B20B147-4A74-FFA5-D258-8D0CF14409FF}"/>
              </a:ext>
            </a:extLst>
          </p:cNvPr>
          <p:cNvPicPr>
            <a:picLocks noChangeAspect="1"/>
          </p:cNvPicPr>
          <p:nvPr/>
        </p:nvPicPr>
        <p:blipFill>
          <a:blip r:embed="rId3"/>
          <a:stretch>
            <a:fillRect/>
          </a:stretch>
        </p:blipFill>
        <p:spPr>
          <a:xfrm>
            <a:off x="7746629" y="1230966"/>
            <a:ext cx="3886200" cy="31051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graphicFrame>
        <p:nvGraphicFramePr>
          <p:cNvPr id="5" name="Table 8">
            <a:extLst>
              <a:ext uri="{FF2B5EF4-FFF2-40B4-BE49-F238E27FC236}">
                <a16:creationId xmlns:a16="http://schemas.microsoft.com/office/drawing/2014/main" xmlns="" id="{D9EBC927-6C21-2071-7EE7-EFD9B1607CE0}"/>
              </a:ext>
            </a:extLst>
          </p:cNvPr>
          <p:cNvGraphicFramePr>
            <a:graphicFrameLocks noGrp="1"/>
          </p:cNvGraphicFramePr>
          <p:nvPr>
            <p:extLst>
              <p:ext uri="{D42A27DB-BD31-4B8C-83A1-F6EECF244321}">
                <p14:modId xmlns:p14="http://schemas.microsoft.com/office/powerpoint/2010/main" val="2402890809"/>
              </p:ext>
            </p:extLst>
          </p:nvPr>
        </p:nvGraphicFramePr>
        <p:xfrm>
          <a:off x="559171" y="4482494"/>
          <a:ext cx="3886200" cy="2494280"/>
        </p:xfrm>
        <a:graphic>
          <a:graphicData uri="http://schemas.openxmlformats.org/drawingml/2006/table">
            <a:tbl>
              <a:tblPr firstRow="1" bandRow="1">
                <a:tableStyleId>{5C22544A-7EE6-4342-B048-85BDC9FD1C3A}</a:tableStyleId>
              </a:tblPr>
              <a:tblGrid>
                <a:gridCol w="1943100">
                  <a:extLst>
                    <a:ext uri="{9D8B030D-6E8A-4147-A177-3AD203B41FA5}">
                      <a16:colId xmlns:a16="http://schemas.microsoft.com/office/drawing/2014/main" xmlns="" val="3844933544"/>
                    </a:ext>
                  </a:extLst>
                </a:gridCol>
                <a:gridCol w="1943100">
                  <a:extLst>
                    <a:ext uri="{9D8B030D-6E8A-4147-A177-3AD203B41FA5}">
                      <a16:colId xmlns:a16="http://schemas.microsoft.com/office/drawing/2014/main" xmlns="" val="1277192315"/>
                    </a:ext>
                  </a:extLst>
                </a:gridCol>
              </a:tblGrid>
              <a:tr h="370840">
                <a:tc>
                  <a:txBody>
                    <a:bodyPr/>
                    <a:lstStyle/>
                    <a:p>
                      <a:pPr algn="ctr"/>
                      <a:r>
                        <a:rPr lang="en-US" dirty="0">
                          <a:effectLst/>
                          <a:latin typeface="Muli"/>
                        </a:rPr>
                        <a:t>ITEM CODES</a:t>
                      </a:r>
                      <a:endParaRPr lang="en-IN" dirty="0">
                        <a:effectLst/>
                        <a:latin typeface="Muli"/>
                      </a:endParaRPr>
                    </a:p>
                  </a:txBody>
                  <a:tcPr/>
                </a:tc>
                <a:tc>
                  <a:txBody>
                    <a:bodyPr/>
                    <a:lstStyle/>
                    <a:p>
                      <a:pPr algn="ctr"/>
                      <a:r>
                        <a:rPr lang="en-US" dirty="0">
                          <a:effectLst/>
                          <a:latin typeface="Muli"/>
                        </a:rPr>
                        <a:t>NO. OF 5 RATINGS</a:t>
                      </a:r>
                      <a:endParaRPr lang="en-IN" dirty="0">
                        <a:effectLst/>
                        <a:latin typeface="Muli"/>
                      </a:endParaRPr>
                    </a:p>
                  </a:txBody>
                  <a:tcPr/>
                </a:tc>
                <a:extLst>
                  <a:ext uri="{0D108BD9-81ED-4DB2-BD59-A6C34878D82A}">
                    <a16:rowId xmlns:a16="http://schemas.microsoft.com/office/drawing/2014/main" xmlns="" val="4053817797"/>
                  </a:ext>
                </a:extLst>
              </a:tr>
              <a:tr h="370840">
                <a:tc>
                  <a:txBody>
                    <a:bodyPr/>
                    <a:lstStyle/>
                    <a:p>
                      <a:pPr algn="ctr"/>
                      <a:r>
                        <a:rPr lang="en-IN" dirty="0">
                          <a:effectLst/>
                          <a:latin typeface="Muli"/>
                        </a:rPr>
                        <a:t>B004D1GZ2E  </a:t>
                      </a:r>
                    </a:p>
                  </a:txBody>
                  <a:tcPr/>
                </a:tc>
                <a:tc>
                  <a:txBody>
                    <a:bodyPr/>
                    <a:lstStyle/>
                    <a:p>
                      <a:pPr algn="ctr"/>
                      <a:r>
                        <a:rPr lang="en-IN" dirty="0">
                          <a:effectLst/>
                          <a:latin typeface="Muli"/>
                        </a:rPr>
                        <a:t>1576</a:t>
                      </a:r>
                    </a:p>
                  </a:txBody>
                  <a:tcPr/>
                </a:tc>
                <a:extLst>
                  <a:ext uri="{0D108BD9-81ED-4DB2-BD59-A6C34878D82A}">
                    <a16:rowId xmlns:a16="http://schemas.microsoft.com/office/drawing/2014/main" xmlns="" val="1271755991"/>
                  </a:ext>
                </a:extLst>
              </a:tr>
              <a:tr h="370840">
                <a:tc>
                  <a:txBody>
                    <a:bodyPr/>
                    <a:lstStyle/>
                    <a:p>
                      <a:pPr algn="ctr"/>
                      <a:r>
                        <a:rPr lang="en-IN" dirty="0">
                          <a:effectLst/>
                          <a:latin typeface="Muli"/>
                        </a:rPr>
                        <a:t>B0026P3G12 </a:t>
                      </a:r>
                    </a:p>
                  </a:txBody>
                  <a:tcPr/>
                </a:tc>
                <a:tc>
                  <a:txBody>
                    <a:bodyPr/>
                    <a:lstStyle/>
                    <a:p>
                      <a:pPr algn="ctr"/>
                      <a:r>
                        <a:rPr lang="en-IN" dirty="0">
                          <a:effectLst/>
                          <a:latin typeface="Muli"/>
                        </a:rPr>
                        <a:t>1494</a:t>
                      </a:r>
                    </a:p>
                  </a:txBody>
                  <a:tcPr/>
                </a:tc>
                <a:extLst>
                  <a:ext uri="{0D108BD9-81ED-4DB2-BD59-A6C34878D82A}">
                    <a16:rowId xmlns:a16="http://schemas.microsoft.com/office/drawing/2014/main" xmlns="" val="565267102"/>
                  </a:ext>
                </a:extLst>
              </a:tr>
              <a:tr h="370840">
                <a:tc>
                  <a:txBody>
                    <a:bodyPr/>
                    <a:lstStyle/>
                    <a:p>
                      <a:pPr algn="ctr"/>
                      <a:r>
                        <a:rPr lang="en-IN" dirty="0">
                          <a:effectLst/>
                          <a:latin typeface="Muli"/>
                        </a:rPr>
                        <a:t>B0000AGWEC </a:t>
                      </a:r>
                    </a:p>
                  </a:txBody>
                  <a:tcPr/>
                </a:tc>
                <a:tc>
                  <a:txBody>
                    <a:bodyPr/>
                    <a:lstStyle/>
                    <a:p>
                      <a:pPr algn="ctr"/>
                      <a:r>
                        <a:rPr lang="en-IN" dirty="0">
                          <a:effectLst/>
                          <a:latin typeface="Muli"/>
                        </a:rPr>
                        <a:t>1405</a:t>
                      </a:r>
                    </a:p>
                  </a:txBody>
                  <a:tcPr/>
                </a:tc>
                <a:extLst>
                  <a:ext uri="{0D108BD9-81ED-4DB2-BD59-A6C34878D82A}">
                    <a16:rowId xmlns:a16="http://schemas.microsoft.com/office/drawing/2014/main" xmlns="" val="1039235811"/>
                  </a:ext>
                </a:extLst>
              </a:tr>
              <a:tr h="370840">
                <a:tc>
                  <a:txBody>
                    <a:bodyPr/>
                    <a:lstStyle/>
                    <a:p>
                      <a:pPr algn="ctr"/>
                      <a:r>
                        <a:rPr lang="en-IN" dirty="0">
                          <a:effectLst/>
                          <a:latin typeface="Muli"/>
                        </a:rPr>
                        <a:t>B008K9SG9K </a:t>
                      </a:r>
                    </a:p>
                  </a:txBody>
                  <a:tcPr/>
                </a:tc>
                <a:tc>
                  <a:txBody>
                    <a:bodyPr/>
                    <a:lstStyle/>
                    <a:p>
                      <a:pPr algn="ctr"/>
                      <a:r>
                        <a:rPr lang="en-IN" dirty="0">
                          <a:effectLst/>
                          <a:latin typeface="Muli"/>
                        </a:rPr>
                        <a:t>958</a:t>
                      </a:r>
                    </a:p>
                  </a:txBody>
                  <a:tcPr/>
                </a:tc>
                <a:extLst>
                  <a:ext uri="{0D108BD9-81ED-4DB2-BD59-A6C34878D82A}">
                    <a16:rowId xmlns:a16="http://schemas.microsoft.com/office/drawing/2014/main" xmlns="" val="1097361415"/>
                  </a:ext>
                </a:extLst>
              </a:tr>
              <a:tr h="370840">
                <a:tc>
                  <a:txBody>
                    <a:bodyPr/>
                    <a:lstStyle/>
                    <a:p>
                      <a:pPr algn="ctr"/>
                      <a:r>
                        <a:rPr lang="en-IN" dirty="0">
                          <a:effectLst/>
                          <a:latin typeface="Muli"/>
                        </a:rPr>
                        <a:t>B000BGR18W </a:t>
                      </a:r>
                    </a:p>
                  </a:txBody>
                  <a:tcPr/>
                </a:tc>
                <a:tc>
                  <a:txBody>
                    <a:bodyPr/>
                    <a:lstStyle/>
                    <a:p>
                      <a:pPr algn="ctr"/>
                      <a:r>
                        <a:rPr lang="en-IN" dirty="0">
                          <a:effectLst/>
                          <a:latin typeface="Muli"/>
                        </a:rPr>
                        <a:t>929</a:t>
                      </a:r>
                    </a:p>
                  </a:txBody>
                  <a:tcPr/>
                </a:tc>
                <a:extLst>
                  <a:ext uri="{0D108BD9-81ED-4DB2-BD59-A6C34878D82A}">
                    <a16:rowId xmlns:a16="http://schemas.microsoft.com/office/drawing/2014/main" xmlns="" val="3913294253"/>
                  </a:ext>
                </a:extLst>
              </a:tr>
            </a:tbl>
          </a:graphicData>
        </a:graphic>
      </p:graphicFrame>
      <p:graphicFrame>
        <p:nvGraphicFramePr>
          <p:cNvPr id="9" name="Table 9">
            <a:extLst>
              <a:ext uri="{FF2B5EF4-FFF2-40B4-BE49-F238E27FC236}">
                <a16:creationId xmlns:a16="http://schemas.microsoft.com/office/drawing/2014/main" xmlns="" id="{43A893E1-8BFF-6270-3077-4629F35D23DC}"/>
              </a:ext>
            </a:extLst>
          </p:cNvPr>
          <p:cNvGraphicFramePr>
            <a:graphicFrameLocks noGrp="1"/>
          </p:cNvGraphicFramePr>
          <p:nvPr>
            <p:extLst>
              <p:ext uri="{D42A27DB-BD31-4B8C-83A1-F6EECF244321}">
                <p14:modId xmlns:p14="http://schemas.microsoft.com/office/powerpoint/2010/main" val="2260244008"/>
              </p:ext>
            </p:extLst>
          </p:nvPr>
        </p:nvGraphicFramePr>
        <p:xfrm>
          <a:off x="7746629" y="4480792"/>
          <a:ext cx="4064000" cy="249428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xmlns="" val="1945040248"/>
                    </a:ext>
                  </a:extLst>
                </a:gridCol>
                <a:gridCol w="2032000">
                  <a:extLst>
                    <a:ext uri="{9D8B030D-6E8A-4147-A177-3AD203B41FA5}">
                      <a16:colId xmlns:a16="http://schemas.microsoft.com/office/drawing/2014/main" xmlns="" val="3016974695"/>
                    </a:ext>
                  </a:extLst>
                </a:gridCol>
              </a:tblGrid>
              <a:tr h="370840">
                <a:tc>
                  <a:txBody>
                    <a:bodyPr/>
                    <a:lstStyle/>
                    <a:p>
                      <a:pPr algn="ctr"/>
                      <a:r>
                        <a:rPr lang="en-US" dirty="0">
                          <a:latin typeface="Muli"/>
                        </a:rPr>
                        <a:t>ITEM CODES</a:t>
                      </a:r>
                      <a:endParaRPr lang="en-IN" dirty="0">
                        <a:latin typeface="Muli"/>
                      </a:endParaRPr>
                    </a:p>
                  </a:txBody>
                  <a:tcPr/>
                </a:tc>
                <a:tc>
                  <a:txBody>
                    <a:bodyPr/>
                    <a:lstStyle/>
                    <a:p>
                      <a:pPr algn="ctr"/>
                      <a:r>
                        <a:rPr lang="en-US" dirty="0">
                          <a:latin typeface="Muli"/>
                        </a:rPr>
                        <a:t>NO. OF 5 RATINGS</a:t>
                      </a:r>
                      <a:endParaRPr lang="en-IN" dirty="0">
                        <a:latin typeface="Muli"/>
                      </a:endParaRPr>
                    </a:p>
                  </a:txBody>
                  <a:tcPr/>
                </a:tc>
                <a:extLst>
                  <a:ext uri="{0D108BD9-81ED-4DB2-BD59-A6C34878D82A}">
                    <a16:rowId xmlns:a16="http://schemas.microsoft.com/office/drawing/2014/main" xmlns="" val="1247165123"/>
                  </a:ext>
                </a:extLst>
              </a:tr>
              <a:tr h="370840">
                <a:tc>
                  <a:txBody>
                    <a:bodyPr/>
                    <a:lstStyle/>
                    <a:p>
                      <a:pPr algn="ctr"/>
                      <a:r>
                        <a:rPr lang="en-IN" dirty="0">
                          <a:latin typeface="Muli"/>
                        </a:rPr>
                        <a:t>B000ULAP4U </a:t>
                      </a:r>
                    </a:p>
                  </a:txBody>
                  <a:tcPr/>
                </a:tc>
                <a:tc>
                  <a:txBody>
                    <a:bodyPr/>
                    <a:lstStyle/>
                    <a:p>
                      <a:pPr algn="ctr"/>
                      <a:r>
                        <a:rPr lang="en-IN" dirty="0">
                          <a:latin typeface="Muli"/>
                        </a:rPr>
                        <a:t>2829</a:t>
                      </a:r>
                    </a:p>
                  </a:txBody>
                  <a:tcPr/>
                </a:tc>
                <a:extLst>
                  <a:ext uri="{0D108BD9-81ED-4DB2-BD59-A6C34878D82A}">
                    <a16:rowId xmlns:a16="http://schemas.microsoft.com/office/drawing/2014/main" xmlns="" val="3936061265"/>
                  </a:ext>
                </a:extLst>
              </a:tr>
              <a:tr h="370840">
                <a:tc>
                  <a:txBody>
                    <a:bodyPr/>
                    <a:lstStyle/>
                    <a:p>
                      <a:pPr algn="ctr"/>
                      <a:r>
                        <a:rPr lang="en-IN" dirty="0">
                          <a:latin typeface="Muli"/>
                        </a:rPr>
                        <a:t>B003VWJ2K8 </a:t>
                      </a:r>
                    </a:p>
                  </a:txBody>
                  <a:tcPr/>
                </a:tc>
                <a:tc>
                  <a:txBody>
                    <a:bodyPr/>
                    <a:lstStyle/>
                    <a:p>
                      <a:pPr algn="ctr"/>
                      <a:r>
                        <a:rPr lang="en-IN" dirty="0">
                          <a:latin typeface="Muli"/>
                        </a:rPr>
                        <a:t>1780</a:t>
                      </a:r>
                    </a:p>
                  </a:txBody>
                  <a:tcPr/>
                </a:tc>
                <a:extLst>
                  <a:ext uri="{0D108BD9-81ED-4DB2-BD59-A6C34878D82A}">
                    <a16:rowId xmlns:a16="http://schemas.microsoft.com/office/drawing/2014/main" xmlns="" val="987722735"/>
                  </a:ext>
                </a:extLst>
              </a:tr>
              <a:tr h="370840">
                <a:tc>
                  <a:txBody>
                    <a:bodyPr/>
                    <a:lstStyle/>
                    <a:p>
                      <a:pPr algn="ctr"/>
                      <a:r>
                        <a:rPr lang="en-IN" dirty="0">
                          <a:latin typeface="Muli"/>
                        </a:rPr>
                        <a:t>B003VWKPHC </a:t>
                      </a:r>
                    </a:p>
                  </a:txBody>
                  <a:tcPr/>
                </a:tc>
                <a:tc>
                  <a:txBody>
                    <a:bodyPr/>
                    <a:lstStyle/>
                    <a:p>
                      <a:pPr algn="ctr"/>
                      <a:r>
                        <a:rPr lang="en-IN" dirty="0">
                          <a:latin typeface="Muli"/>
                        </a:rPr>
                        <a:t>1235</a:t>
                      </a:r>
                    </a:p>
                  </a:txBody>
                  <a:tcPr/>
                </a:tc>
                <a:extLst>
                  <a:ext uri="{0D108BD9-81ED-4DB2-BD59-A6C34878D82A}">
                    <a16:rowId xmlns:a16="http://schemas.microsoft.com/office/drawing/2014/main" xmlns="" val="1174865216"/>
                  </a:ext>
                </a:extLst>
              </a:tr>
              <a:tr h="370840">
                <a:tc>
                  <a:txBody>
                    <a:bodyPr/>
                    <a:lstStyle/>
                    <a:p>
                      <a:pPr algn="ctr"/>
                      <a:r>
                        <a:rPr lang="en-IN" dirty="0">
                          <a:latin typeface="Muli"/>
                        </a:rPr>
                        <a:t>B00FPPQYXM </a:t>
                      </a:r>
                    </a:p>
                  </a:txBody>
                  <a:tcPr/>
                </a:tc>
                <a:tc>
                  <a:txBody>
                    <a:bodyPr/>
                    <a:lstStyle/>
                    <a:p>
                      <a:pPr algn="ctr"/>
                      <a:r>
                        <a:rPr lang="en-IN" dirty="0">
                          <a:latin typeface="Muli"/>
                        </a:rPr>
                        <a:t>1077</a:t>
                      </a:r>
                    </a:p>
                  </a:txBody>
                  <a:tcPr/>
                </a:tc>
                <a:extLst>
                  <a:ext uri="{0D108BD9-81ED-4DB2-BD59-A6C34878D82A}">
                    <a16:rowId xmlns:a16="http://schemas.microsoft.com/office/drawing/2014/main" xmlns="" val="272394621"/>
                  </a:ext>
                </a:extLst>
              </a:tr>
              <a:tr h="370840">
                <a:tc>
                  <a:txBody>
                    <a:bodyPr/>
                    <a:lstStyle/>
                    <a:p>
                      <a:pPr algn="ctr"/>
                      <a:r>
                        <a:rPr lang="en-IN" dirty="0">
                          <a:latin typeface="Muli"/>
                        </a:rPr>
                        <a:t>B009E3EWPI </a:t>
                      </a:r>
                    </a:p>
                  </a:txBody>
                  <a:tcPr/>
                </a:tc>
                <a:tc>
                  <a:txBody>
                    <a:bodyPr/>
                    <a:lstStyle/>
                    <a:p>
                      <a:pPr algn="ctr"/>
                      <a:r>
                        <a:rPr lang="en-IN" dirty="0">
                          <a:latin typeface="Muli"/>
                        </a:rPr>
                        <a:t>967</a:t>
                      </a:r>
                    </a:p>
                  </a:txBody>
                  <a:tcPr/>
                </a:tc>
                <a:extLst>
                  <a:ext uri="{0D108BD9-81ED-4DB2-BD59-A6C34878D82A}">
                    <a16:rowId xmlns:a16="http://schemas.microsoft.com/office/drawing/2014/main" xmlns="" val="796229786"/>
                  </a:ext>
                </a:extLst>
              </a:tr>
            </a:tbl>
          </a:graphicData>
        </a:graphic>
      </p:graphicFrame>
      <p:sp>
        <p:nvSpPr>
          <p:cNvPr id="10" name="Arrow: Left 9">
            <a:extLst>
              <a:ext uri="{FF2B5EF4-FFF2-40B4-BE49-F238E27FC236}">
                <a16:creationId xmlns:a16="http://schemas.microsoft.com/office/drawing/2014/main" xmlns="" id="{31B68FE7-18E7-A1BC-2E77-83BB89DC750E}"/>
              </a:ext>
            </a:extLst>
          </p:cNvPr>
          <p:cNvSpPr/>
          <p:nvPr/>
        </p:nvSpPr>
        <p:spPr>
          <a:xfrm>
            <a:off x="4572001" y="1354077"/>
            <a:ext cx="2880956" cy="149198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bg1"/>
                </a:solidFill>
                <a:effectLst>
                  <a:outerShdw blurRad="38100" dist="38100" dir="2700000" algn="tl">
                    <a:srgbClr val="000000">
                      <a:alpha val="43137"/>
                    </a:srgbClr>
                  </a:outerShdw>
                </a:effectLst>
                <a:latin typeface="Muli"/>
              </a:rPr>
              <a:t>DIGITAL MUSIC</a:t>
            </a:r>
            <a:endParaRPr lang="en-IN" b="1" dirty="0">
              <a:solidFill>
                <a:schemeClr val="bg1"/>
              </a:solidFill>
              <a:effectLst>
                <a:outerShdw blurRad="38100" dist="38100" dir="2700000" algn="tl">
                  <a:srgbClr val="000000">
                    <a:alpha val="43137"/>
                  </a:srgbClr>
                </a:outerShdw>
              </a:effectLst>
              <a:latin typeface="Muli"/>
            </a:endParaRPr>
          </a:p>
        </p:txBody>
      </p:sp>
      <p:sp>
        <p:nvSpPr>
          <p:cNvPr id="11" name="Arrow: Right 10">
            <a:extLst>
              <a:ext uri="{FF2B5EF4-FFF2-40B4-BE49-F238E27FC236}">
                <a16:creationId xmlns:a16="http://schemas.microsoft.com/office/drawing/2014/main" xmlns="" id="{E3284CE8-F745-19FE-BF38-A75413179BCC}"/>
              </a:ext>
            </a:extLst>
          </p:cNvPr>
          <p:cNvSpPr/>
          <p:nvPr/>
        </p:nvSpPr>
        <p:spPr>
          <a:xfrm>
            <a:off x="4739043" y="2656438"/>
            <a:ext cx="3007586" cy="17412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bg1"/>
                </a:solidFill>
                <a:effectLst>
                  <a:outerShdw blurRad="38100" dist="38100" dir="2700000" algn="tl">
                    <a:srgbClr val="000000">
                      <a:alpha val="43137"/>
                    </a:srgbClr>
                  </a:outerShdw>
                </a:effectLst>
                <a:latin typeface="Muli"/>
              </a:rPr>
              <a:t>MUSICAL INSTRUMENT</a:t>
            </a:r>
            <a:endParaRPr lang="en-IN" b="1" dirty="0">
              <a:solidFill>
                <a:schemeClr val="bg1"/>
              </a:solidFill>
              <a:effectLst>
                <a:outerShdw blurRad="38100" dist="38100" dir="2700000" algn="tl">
                  <a:srgbClr val="000000">
                    <a:alpha val="43137"/>
                  </a:srgbClr>
                </a:outerShdw>
              </a:effectLst>
              <a:latin typeface="Muli"/>
            </a:endParaRPr>
          </a:p>
        </p:txBody>
      </p:sp>
    </p:spTree>
    <p:extLst>
      <p:ext uri="{BB962C8B-B14F-4D97-AF65-F5344CB8AC3E}">
        <p14:creationId xmlns:p14="http://schemas.microsoft.com/office/powerpoint/2010/main" val="22241570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DDA1A6DA-F46E-F2AD-69C4-A9C41A918B90}"/>
              </a:ext>
            </a:extLst>
          </p:cNvPr>
          <p:cNvSpPr txBox="1"/>
          <p:nvPr/>
        </p:nvSpPr>
        <p:spPr>
          <a:xfrm>
            <a:off x="407945" y="145797"/>
            <a:ext cx="10760510" cy="369332"/>
          </a:xfrm>
          <a:prstGeom prst="rect">
            <a:avLst/>
          </a:prstGeom>
          <a:noFill/>
        </p:spPr>
        <p:txBody>
          <a:bodyPr wrap="none" rtlCol="0">
            <a:spAutoFit/>
          </a:bodyPr>
          <a:lstStyle/>
          <a:p>
            <a:r>
              <a:rPr lang="en-US" i="1" dirty="0">
                <a:solidFill>
                  <a:schemeClr val="bg1"/>
                </a:solidFill>
                <a:latin typeface="Muli"/>
              </a:rPr>
              <a:t>Punctuations, numbers, accented characters and special characters have been removed here for further analysis.</a:t>
            </a:r>
            <a:endParaRPr lang="en-IN" i="1" dirty="0">
              <a:solidFill>
                <a:schemeClr val="bg1"/>
              </a:solidFill>
              <a:latin typeface="Muli"/>
            </a:endParaRPr>
          </a:p>
        </p:txBody>
      </p:sp>
      <p:pic>
        <p:nvPicPr>
          <p:cNvPr id="3074" name="Picture 2">
            <a:extLst>
              <a:ext uri="{FF2B5EF4-FFF2-40B4-BE49-F238E27FC236}">
                <a16:creationId xmlns:a16="http://schemas.microsoft.com/office/drawing/2014/main" xmlns="" id="{6EA2CDD0-46F0-D192-B2B9-89567167B6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86598" y="849630"/>
            <a:ext cx="10148814" cy="257937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2" name="Picture 1">
            <a:extLst>
              <a:ext uri="{FF2B5EF4-FFF2-40B4-BE49-F238E27FC236}">
                <a16:creationId xmlns:a16="http://schemas.microsoft.com/office/drawing/2014/main" xmlns="" id="{DC07DB88-57FC-AAA4-0B9A-0F7DE815B570}"/>
              </a:ext>
            </a:extLst>
          </p:cNvPr>
          <p:cNvPicPr>
            <a:picLocks noChangeAspect="1"/>
          </p:cNvPicPr>
          <p:nvPr/>
        </p:nvPicPr>
        <p:blipFill>
          <a:blip r:embed="rId3"/>
          <a:stretch>
            <a:fillRect/>
          </a:stretch>
        </p:blipFill>
        <p:spPr>
          <a:xfrm>
            <a:off x="1786598" y="3713870"/>
            <a:ext cx="10148814" cy="298035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TextBox 4">
            <a:extLst>
              <a:ext uri="{FF2B5EF4-FFF2-40B4-BE49-F238E27FC236}">
                <a16:creationId xmlns:a16="http://schemas.microsoft.com/office/drawing/2014/main" xmlns="" id="{4480CE25-BC3A-1402-7442-5BA26D09A718}"/>
              </a:ext>
            </a:extLst>
          </p:cNvPr>
          <p:cNvSpPr txBox="1"/>
          <p:nvPr/>
        </p:nvSpPr>
        <p:spPr>
          <a:xfrm>
            <a:off x="407945" y="849630"/>
            <a:ext cx="1018933" cy="707886"/>
          </a:xfrm>
          <a:prstGeom prst="rect">
            <a:avLst/>
          </a:prstGeom>
          <a:noFill/>
        </p:spPr>
        <p:txBody>
          <a:bodyPr wrap="none" rtlCol="0">
            <a:spAutoFit/>
          </a:bodyPr>
          <a:lstStyle/>
          <a:p>
            <a:r>
              <a:rPr lang="en-US" sz="2000" b="1" dirty="0">
                <a:solidFill>
                  <a:schemeClr val="bg1"/>
                </a:solidFill>
                <a:effectLst>
                  <a:outerShdw blurRad="38100" dist="38100" dir="2700000" algn="tl">
                    <a:srgbClr val="000000">
                      <a:alpha val="43137"/>
                    </a:srgbClr>
                  </a:outerShdw>
                </a:effectLst>
                <a:latin typeface="Muli"/>
              </a:rPr>
              <a:t>DIGITAL</a:t>
            </a:r>
          </a:p>
          <a:p>
            <a:r>
              <a:rPr lang="en-US" sz="2000" b="1" dirty="0">
                <a:solidFill>
                  <a:schemeClr val="bg1"/>
                </a:solidFill>
                <a:effectLst>
                  <a:outerShdw blurRad="38100" dist="38100" dir="2700000" algn="tl">
                    <a:srgbClr val="000000">
                      <a:alpha val="43137"/>
                    </a:srgbClr>
                  </a:outerShdw>
                </a:effectLst>
                <a:latin typeface="Muli"/>
              </a:rPr>
              <a:t>MUSIC</a:t>
            </a:r>
            <a:endParaRPr lang="en-IN" sz="2000" b="1" dirty="0">
              <a:solidFill>
                <a:schemeClr val="bg1"/>
              </a:solidFill>
              <a:effectLst>
                <a:outerShdw blurRad="38100" dist="38100" dir="2700000" algn="tl">
                  <a:srgbClr val="000000">
                    <a:alpha val="43137"/>
                  </a:srgbClr>
                </a:outerShdw>
              </a:effectLst>
              <a:latin typeface="Muli"/>
            </a:endParaRPr>
          </a:p>
        </p:txBody>
      </p:sp>
      <p:sp>
        <p:nvSpPr>
          <p:cNvPr id="6" name="TextBox 5">
            <a:extLst>
              <a:ext uri="{FF2B5EF4-FFF2-40B4-BE49-F238E27FC236}">
                <a16:creationId xmlns:a16="http://schemas.microsoft.com/office/drawing/2014/main" xmlns="" id="{02DC203E-A8F6-393D-7E49-E9076DC661E1}"/>
              </a:ext>
            </a:extLst>
          </p:cNvPr>
          <p:cNvSpPr txBox="1"/>
          <p:nvPr/>
        </p:nvSpPr>
        <p:spPr>
          <a:xfrm>
            <a:off x="105778" y="4118387"/>
            <a:ext cx="1623265" cy="707886"/>
          </a:xfrm>
          <a:prstGeom prst="rect">
            <a:avLst/>
          </a:prstGeom>
          <a:noFill/>
        </p:spPr>
        <p:txBody>
          <a:bodyPr wrap="none" rtlCol="0">
            <a:spAutoFit/>
          </a:bodyPr>
          <a:lstStyle/>
          <a:p>
            <a:r>
              <a:rPr lang="en-US" sz="2000" b="1" dirty="0">
                <a:solidFill>
                  <a:schemeClr val="bg1"/>
                </a:solidFill>
                <a:effectLst>
                  <a:outerShdw blurRad="38100" dist="38100" dir="2700000" algn="tl">
                    <a:srgbClr val="000000">
                      <a:alpha val="43137"/>
                    </a:srgbClr>
                  </a:outerShdw>
                </a:effectLst>
                <a:latin typeface="Muli"/>
              </a:rPr>
              <a:t>MUSICAL </a:t>
            </a:r>
          </a:p>
          <a:p>
            <a:r>
              <a:rPr lang="en-US" sz="2000" b="1" dirty="0">
                <a:solidFill>
                  <a:schemeClr val="bg1"/>
                </a:solidFill>
                <a:effectLst>
                  <a:outerShdw blurRad="38100" dist="38100" dir="2700000" algn="tl">
                    <a:srgbClr val="000000">
                      <a:alpha val="43137"/>
                    </a:srgbClr>
                  </a:outerShdw>
                </a:effectLst>
                <a:latin typeface="Muli"/>
              </a:rPr>
              <a:t>INSTRUMENT</a:t>
            </a:r>
            <a:endParaRPr lang="en-IN" sz="2000" b="1" dirty="0">
              <a:solidFill>
                <a:schemeClr val="bg1"/>
              </a:solidFill>
              <a:effectLst>
                <a:outerShdw blurRad="38100" dist="38100" dir="2700000" algn="tl">
                  <a:srgbClr val="000000">
                    <a:alpha val="43137"/>
                  </a:srgbClr>
                </a:outerShdw>
              </a:effectLst>
              <a:latin typeface="Muli"/>
            </a:endParaRPr>
          </a:p>
        </p:txBody>
      </p:sp>
      <p:sp>
        <p:nvSpPr>
          <p:cNvPr id="7" name="Rectangle 6">
            <a:extLst>
              <a:ext uri="{FF2B5EF4-FFF2-40B4-BE49-F238E27FC236}">
                <a16:creationId xmlns:a16="http://schemas.microsoft.com/office/drawing/2014/main" xmlns="" id="{5BCD6DA6-DD58-A3B0-AE20-20453745A57A}"/>
              </a:ext>
            </a:extLst>
          </p:cNvPr>
          <p:cNvSpPr/>
          <p:nvPr/>
        </p:nvSpPr>
        <p:spPr>
          <a:xfrm rot="16200000">
            <a:off x="983455" y="1954649"/>
            <a:ext cx="1491176" cy="369332"/>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No of words</a:t>
            </a:r>
            <a:endParaRPr lang="en-IN" sz="1200" dirty="0"/>
          </a:p>
        </p:txBody>
      </p:sp>
      <p:pic>
        <p:nvPicPr>
          <p:cNvPr id="8" name="Picture 7">
            <a:extLst>
              <a:ext uri="{FF2B5EF4-FFF2-40B4-BE49-F238E27FC236}">
                <a16:creationId xmlns:a16="http://schemas.microsoft.com/office/drawing/2014/main" xmlns="" id="{8CCD9E54-97CC-2920-AC86-13A33CB50F54}"/>
              </a:ext>
            </a:extLst>
          </p:cNvPr>
          <p:cNvPicPr>
            <a:picLocks noChangeAspect="1"/>
          </p:cNvPicPr>
          <p:nvPr/>
        </p:nvPicPr>
        <p:blipFill>
          <a:blip r:embed="rId4"/>
          <a:stretch>
            <a:fillRect/>
          </a:stretch>
        </p:blipFill>
        <p:spPr>
          <a:xfrm>
            <a:off x="1529629" y="4826273"/>
            <a:ext cx="384081" cy="1499746"/>
          </a:xfrm>
          <a:prstGeom prst="rect">
            <a:avLst/>
          </a:prstGeom>
        </p:spPr>
      </p:pic>
    </p:spTree>
    <p:extLst>
      <p:ext uri="{BB962C8B-B14F-4D97-AF65-F5344CB8AC3E}">
        <p14:creationId xmlns:p14="http://schemas.microsoft.com/office/powerpoint/2010/main" val="31726731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430AC159-57E8-5C2C-001D-E617BFAB095A}"/>
              </a:ext>
            </a:extLst>
          </p:cNvPr>
          <p:cNvSpPr txBox="1"/>
          <p:nvPr/>
        </p:nvSpPr>
        <p:spPr>
          <a:xfrm>
            <a:off x="1515323" y="152275"/>
            <a:ext cx="9161354" cy="400110"/>
          </a:xfrm>
          <a:prstGeom prst="rect">
            <a:avLst/>
          </a:prstGeom>
          <a:noFill/>
        </p:spPr>
        <p:txBody>
          <a:bodyPr wrap="none" rtlCol="0">
            <a:spAutoFit/>
          </a:bodyPr>
          <a:lstStyle/>
          <a:p>
            <a:r>
              <a:rPr lang="en-US" sz="2000" dirty="0">
                <a:solidFill>
                  <a:schemeClr val="bg1"/>
                </a:solidFill>
                <a:effectLst>
                  <a:outerShdw blurRad="38100" dist="38100" dir="2700000" algn="tl">
                    <a:srgbClr val="000000">
                      <a:alpha val="43137"/>
                    </a:srgbClr>
                  </a:outerShdw>
                </a:effectLst>
                <a:latin typeface="Muli"/>
              </a:rPr>
              <a:t>The below graph depicts comparison of helpful reviews of top 10 most rated products.</a:t>
            </a:r>
            <a:endParaRPr lang="en-IN" sz="2000" dirty="0">
              <a:solidFill>
                <a:schemeClr val="bg1"/>
              </a:solidFill>
              <a:effectLst>
                <a:outerShdw blurRad="38100" dist="38100" dir="2700000" algn="tl">
                  <a:srgbClr val="000000">
                    <a:alpha val="43137"/>
                  </a:srgbClr>
                </a:outerShdw>
              </a:effectLst>
              <a:latin typeface="Muli"/>
            </a:endParaRPr>
          </a:p>
        </p:txBody>
      </p:sp>
      <p:sp>
        <p:nvSpPr>
          <p:cNvPr id="8" name="TextBox 7">
            <a:extLst>
              <a:ext uri="{FF2B5EF4-FFF2-40B4-BE49-F238E27FC236}">
                <a16:creationId xmlns:a16="http://schemas.microsoft.com/office/drawing/2014/main" xmlns="" id="{676F00CD-04F9-AA4B-16FB-627213C6AE55}"/>
              </a:ext>
            </a:extLst>
          </p:cNvPr>
          <p:cNvSpPr txBox="1"/>
          <p:nvPr/>
        </p:nvSpPr>
        <p:spPr>
          <a:xfrm>
            <a:off x="0" y="1106953"/>
            <a:ext cx="985654" cy="646331"/>
          </a:xfrm>
          <a:prstGeom prst="rect">
            <a:avLst/>
          </a:prstGeom>
          <a:noFill/>
        </p:spPr>
        <p:txBody>
          <a:bodyPr wrap="none" rtlCol="0">
            <a:spAutoFit/>
          </a:bodyPr>
          <a:lstStyle/>
          <a:p>
            <a:r>
              <a:rPr lang="en-US" b="1" dirty="0">
                <a:solidFill>
                  <a:schemeClr val="bg1"/>
                </a:solidFill>
                <a:effectLst>
                  <a:outerShdw blurRad="38100" dist="38100" dir="2700000" algn="tl">
                    <a:srgbClr val="000000">
                      <a:alpha val="43137"/>
                    </a:srgbClr>
                  </a:outerShdw>
                </a:effectLst>
                <a:latin typeface="Muli"/>
              </a:rPr>
              <a:t>DIGITAL </a:t>
            </a:r>
          </a:p>
          <a:p>
            <a:r>
              <a:rPr lang="en-US" b="1" dirty="0">
                <a:solidFill>
                  <a:schemeClr val="bg1"/>
                </a:solidFill>
                <a:effectLst>
                  <a:outerShdw blurRad="38100" dist="38100" dir="2700000" algn="tl">
                    <a:srgbClr val="000000">
                      <a:alpha val="43137"/>
                    </a:srgbClr>
                  </a:outerShdw>
                </a:effectLst>
                <a:latin typeface="Muli"/>
              </a:rPr>
              <a:t>MUSIC</a:t>
            </a:r>
            <a:endParaRPr lang="en-IN" b="1" dirty="0">
              <a:solidFill>
                <a:schemeClr val="bg1"/>
              </a:solidFill>
              <a:effectLst>
                <a:outerShdw blurRad="38100" dist="38100" dir="2700000" algn="tl">
                  <a:srgbClr val="000000">
                    <a:alpha val="43137"/>
                  </a:srgbClr>
                </a:outerShdw>
              </a:effectLst>
              <a:latin typeface="Muli"/>
            </a:endParaRPr>
          </a:p>
        </p:txBody>
      </p:sp>
      <p:sp>
        <p:nvSpPr>
          <p:cNvPr id="9" name="TextBox 8">
            <a:extLst>
              <a:ext uri="{FF2B5EF4-FFF2-40B4-BE49-F238E27FC236}">
                <a16:creationId xmlns:a16="http://schemas.microsoft.com/office/drawing/2014/main" xmlns="" id="{0E0E79E6-4F40-3D24-5163-FCB95E2E81AA}"/>
              </a:ext>
            </a:extLst>
          </p:cNvPr>
          <p:cNvSpPr txBox="1"/>
          <p:nvPr/>
        </p:nvSpPr>
        <p:spPr>
          <a:xfrm>
            <a:off x="0" y="4023248"/>
            <a:ext cx="1479251" cy="646331"/>
          </a:xfrm>
          <a:prstGeom prst="rect">
            <a:avLst/>
          </a:prstGeom>
          <a:noFill/>
        </p:spPr>
        <p:txBody>
          <a:bodyPr wrap="none" rtlCol="0">
            <a:spAutoFit/>
          </a:bodyPr>
          <a:lstStyle/>
          <a:p>
            <a:r>
              <a:rPr lang="en-US" b="1" dirty="0">
                <a:solidFill>
                  <a:schemeClr val="bg1"/>
                </a:solidFill>
                <a:effectLst>
                  <a:outerShdw blurRad="38100" dist="38100" dir="2700000" algn="tl">
                    <a:srgbClr val="000000">
                      <a:alpha val="43137"/>
                    </a:srgbClr>
                  </a:outerShdw>
                </a:effectLst>
                <a:latin typeface="Muli"/>
              </a:rPr>
              <a:t>MUSICAL </a:t>
            </a:r>
          </a:p>
          <a:p>
            <a:r>
              <a:rPr lang="en-US" b="1" dirty="0">
                <a:solidFill>
                  <a:schemeClr val="bg1"/>
                </a:solidFill>
                <a:effectLst>
                  <a:outerShdw blurRad="38100" dist="38100" dir="2700000" algn="tl">
                    <a:srgbClr val="000000">
                      <a:alpha val="43137"/>
                    </a:srgbClr>
                  </a:outerShdw>
                </a:effectLst>
                <a:latin typeface="Muli"/>
              </a:rPr>
              <a:t>INSTRUMENT</a:t>
            </a:r>
            <a:endParaRPr lang="en-IN" b="1" dirty="0">
              <a:solidFill>
                <a:schemeClr val="bg1"/>
              </a:solidFill>
              <a:effectLst>
                <a:outerShdw blurRad="38100" dist="38100" dir="2700000" algn="tl">
                  <a:srgbClr val="000000">
                    <a:alpha val="43137"/>
                  </a:srgbClr>
                </a:outerShdw>
              </a:effectLst>
              <a:latin typeface="Muli"/>
            </a:endParaRPr>
          </a:p>
        </p:txBody>
      </p:sp>
      <p:pic>
        <p:nvPicPr>
          <p:cNvPr id="1026" name="Picture 2">
            <a:extLst>
              <a:ext uri="{FF2B5EF4-FFF2-40B4-BE49-F238E27FC236}">
                <a16:creationId xmlns:a16="http://schemas.microsoft.com/office/drawing/2014/main" xmlns="" id="{887A1599-2561-ECDD-88F1-8A2D1B45F3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1428" y="698250"/>
            <a:ext cx="10118372" cy="28194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3" name="Picture 2">
            <a:extLst>
              <a:ext uri="{FF2B5EF4-FFF2-40B4-BE49-F238E27FC236}">
                <a16:creationId xmlns:a16="http://schemas.microsoft.com/office/drawing/2014/main" xmlns="" id="{F2716F2F-A4DF-2A7D-5188-677299327AFA}"/>
              </a:ext>
            </a:extLst>
          </p:cNvPr>
          <p:cNvPicPr>
            <a:picLocks noChangeAspect="1"/>
          </p:cNvPicPr>
          <p:nvPr/>
        </p:nvPicPr>
        <p:blipFill>
          <a:blip r:embed="rId3"/>
          <a:stretch>
            <a:fillRect/>
          </a:stretch>
        </p:blipFill>
        <p:spPr>
          <a:xfrm>
            <a:off x="1821428" y="3663515"/>
            <a:ext cx="10118372" cy="28194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5894506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4102</TotalTime>
  <Words>1790</Words>
  <Application>Microsoft Office PowerPoint</Application>
  <PresentationFormat>Widescreen</PresentationFormat>
  <Paragraphs>454</Paragraphs>
  <Slides>25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Calibri Light</vt:lpstr>
      <vt:lpstr>Muli</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PAL</dc:creator>
  <cp:lastModifiedBy>Microsoft account</cp:lastModifiedBy>
  <cp:revision>84</cp:revision>
  <dcterms:created xsi:type="dcterms:W3CDTF">2022-05-29T06:41:49Z</dcterms:created>
  <dcterms:modified xsi:type="dcterms:W3CDTF">2022-06-07T08:48:18Z</dcterms:modified>
</cp:coreProperties>
</file>