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330" r:id="rId4"/>
    <p:sldId id="331" r:id="rId5"/>
    <p:sldId id="329" r:id="rId6"/>
    <p:sldId id="353" r:id="rId7"/>
    <p:sldId id="257" r:id="rId8"/>
    <p:sldId id="354" r:id="rId9"/>
    <p:sldId id="259" r:id="rId10"/>
    <p:sldId id="265" r:id="rId11"/>
    <p:sldId id="341" r:id="rId12"/>
    <p:sldId id="333" r:id="rId13"/>
    <p:sldId id="264" r:id="rId14"/>
    <p:sldId id="261" r:id="rId15"/>
    <p:sldId id="266" r:id="rId16"/>
    <p:sldId id="334" r:id="rId17"/>
    <p:sldId id="262" r:id="rId18"/>
    <p:sldId id="272" r:id="rId19"/>
    <p:sldId id="273" r:id="rId20"/>
    <p:sldId id="274" r:id="rId21"/>
    <p:sldId id="275" r:id="rId22"/>
    <p:sldId id="279" r:id="rId23"/>
    <p:sldId id="276" r:id="rId24"/>
    <p:sldId id="263" r:id="rId25"/>
    <p:sldId id="280" r:id="rId26"/>
    <p:sldId id="267" r:id="rId27"/>
    <p:sldId id="314" r:id="rId28"/>
    <p:sldId id="351" r:id="rId29"/>
    <p:sldId id="268" r:id="rId30"/>
    <p:sldId id="344" r:id="rId31"/>
    <p:sldId id="345" r:id="rId32"/>
    <p:sldId id="346" r:id="rId33"/>
    <p:sldId id="347" r:id="rId34"/>
    <p:sldId id="348" r:id="rId35"/>
    <p:sldId id="355" r:id="rId36"/>
    <p:sldId id="277" r:id="rId37"/>
    <p:sldId id="335" r:id="rId38"/>
    <p:sldId id="349" r:id="rId39"/>
    <p:sldId id="281" r:id="rId40"/>
    <p:sldId id="282" r:id="rId41"/>
    <p:sldId id="350" r:id="rId42"/>
    <p:sldId id="340" r:id="rId43"/>
    <p:sldId id="343" r:id="rId44"/>
    <p:sldId id="352" r:id="rId45"/>
    <p:sldId id="283" r:id="rId46"/>
    <p:sldId id="336" r:id="rId47"/>
    <p:sldId id="337" r:id="rId48"/>
    <p:sldId id="339" r:id="rId49"/>
    <p:sldId id="338" r:id="rId5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6139" autoAdjust="0"/>
  </p:normalViewPr>
  <p:slideViewPr>
    <p:cSldViewPr snapToGrid="0">
      <p:cViewPr varScale="1">
        <p:scale>
          <a:sx n="103" d="100"/>
          <a:sy n="103" d="100"/>
        </p:scale>
        <p:origin x="793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-76200"/>
            <a:ext cx="12192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638800"/>
            <a:ext cx="12192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1" y="6019801"/>
            <a:ext cx="129116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31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85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68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4DB2-1EDA-49CC-8243-0366DE93E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60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1DF5-FA32-44A2-A499-DC6613F58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12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177E-E6CE-4485-A918-25EBADE3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70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A0C2-C681-48F0-9675-7738F5803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74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3937-E89E-42E9-B05E-23DCE3DD3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ECB5E-4F2F-4F34-ACCD-C45478901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1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6B75-2CBA-4C55-92AD-ADFC33756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67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EB4A-CA85-41D6-9437-6CE20D46E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7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60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E931-CE76-4006-90BA-896AF17FD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9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0ACDB-1B3C-482F-B8F2-A678589D1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650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2CBB0-64A5-4581-BD54-739AF78E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77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5F3B-D066-4600-BBAB-6A716DEF9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08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77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7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96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62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3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7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6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bg1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400" b="1">
                <a:solidFill>
                  <a:srgbClr val="D9D9D9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08080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EA474AE0-3EDA-40AA-BA5F-3A3DEFA5A680}" type="datetimeFigureOut">
              <a:rPr lang="en-US" smtClean="0"/>
              <a:t>1/30/2018</a:t>
            </a:fld>
            <a:endParaRPr lang="en-US"/>
          </a:p>
        </p:txBody>
      </p:sp>
      <p:pic>
        <p:nvPicPr>
          <p:cNvPr id="1032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2" y="6154738"/>
            <a:ext cx="129116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3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Osak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Osak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8C21B9DE-BAC4-4BA4-9677-2003439B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isteia.com/books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variable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.edu/tech/support/research/training-consulting/live-tutorial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mmies.com/programming/cpp/how-to-install-c-codeblocks-in-macintosh/" TargetMode="External"/><Relationship Id="rId2" Type="http://schemas.openxmlformats.org/officeDocument/2006/relationships/hyperlink" Target="http://www.codeblocks.org/downloads/2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stroustrup.com/hopl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C++: Part 1</a:t>
            </a:r>
            <a:br>
              <a:rPr lang="en-US" dirty="0" smtClean="0"/>
            </a:br>
            <a:r>
              <a:rPr lang="en-US" sz="1400" dirty="0" smtClean="0"/>
              <a:t>tutorial version 0.4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Gregor</a:t>
            </a:r>
          </a:p>
          <a:p>
            <a:r>
              <a:rPr lang="en-US" dirty="0" smtClean="0"/>
              <a:t>Research Computing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3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996" y="1598693"/>
            <a:ext cx="5151672" cy="4838399"/>
          </a:xfrm>
        </p:spPr>
        <p:txBody>
          <a:bodyPr/>
          <a:lstStyle/>
          <a:p>
            <a:r>
              <a:rPr lang="en-US" sz="2000" dirty="0" smtClean="0"/>
              <a:t>OOP defines </a:t>
            </a:r>
            <a:r>
              <a:rPr lang="en-US" sz="2000" i="1" dirty="0"/>
              <a:t>classes</a:t>
            </a:r>
            <a:r>
              <a:rPr lang="en-US" sz="2000" dirty="0"/>
              <a:t> to represent these things.  </a:t>
            </a:r>
            <a:endParaRPr lang="en-US" sz="2000" dirty="0" smtClean="0"/>
          </a:p>
          <a:p>
            <a:r>
              <a:rPr lang="en-US" sz="2000" dirty="0" smtClean="0"/>
              <a:t>Classes </a:t>
            </a:r>
            <a:r>
              <a:rPr lang="en-US" sz="2000" dirty="0"/>
              <a:t>can contain data and methods (internal functions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Classes control access to internal data and methods.  A public interface is used by external code when using the class.</a:t>
            </a:r>
          </a:p>
          <a:p>
            <a:r>
              <a:rPr lang="en-US" sz="2000" dirty="0" smtClean="0"/>
              <a:t>This is a highly effective way of modeling real world problems inside of a computer program.</a:t>
            </a:r>
          </a:p>
          <a:p>
            <a:endParaRPr lang="en-US" sz="2000" dirty="0"/>
          </a:p>
          <a:p>
            <a:endParaRPr lang="en-US" sz="1800" dirty="0" smtClean="0"/>
          </a:p>
        </p:txBody>
      </p:sp>
      <p:pic>
        <p:nvPicPr>
          <p:cNvPr id="1026" name="Picture 2" descr="http://blogmedia.dealerfire.com/wp-content/uploads/sites/188/2015/02/leafbatt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34" y="3658262"/>
            <a:ext cx="4612466" cy="25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caranddriver.com/ez/images/features/10q1/2011_nissan_leaf-feature/gallery/2011_nissan_leaf_interior_photo_38/3535272-1-eng-US/2011_nissan_leaf_38_cd_gallery_zoo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766" y="1447800"/>
            <a:ext cx="3009334" cy="18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83867" y="2028503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public interface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 bwMode="auto">
          <a:xfrm>
            <a:off x="7947115" y="2197780"/>
            <a:ext cx="1147009" cy="50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861178" y="6437092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private data and methods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 bwMode="auto">
          <a:xfrm flipV="1">
            <a:off x="10111681" y="5155660"/>
            <a:ext cx="948668" cy="12814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10" idx="0"/>
          </p:cNvCxnSpPr>
          <p:nvPr/>
        </p:nvCxnSpPr>
        <p:spPr bwMode="auto">
          <a:xfrm flipH="1" flipV="1">
            <a:off x="9809847" y="5243210"/>
            <a:ext cx="301834" cy="11938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966809" y="849328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“Class Car”</a:t>
            </a:r>
          </a:p>
        </p:txBody>
      </p:sp>
    </p:spTree>
    <p:extLst>
      <p:ext uri="{BB962C8B-B14F-4D97-AF65-F5344CB8AC3E}">
        <p14:creationId xmlns:p14="http://schemas.microsoft.com/office/powerpoint/2010/main" val="886609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C++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8828" y="676577"/>
            <a:ext cx="6043337" cy="85664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/>
              <a:t>“Actually I made up the term ‘object-oriented’, and I can tell you I did not have C++ in mind</a:t>
            </a:r>
            <a:r>
              <a:rPr lang="en-US" sz="1600" dirty="0" smtClean="0"/>
              <a:t>.”</a:t>
            </a:r>
          </a:p>
          <a:p>
            <a:pPr>
              <a:spcAft>
                <a:spcPts val="200"/>
              </a:spcAft>
            </a:pPr>
            <a:r>
              <a:rPr lang="en-US" sz="1600" dirty="0" smtClean="0"/>
              <a:t> </a:t>
            </a:r>
            <a:r>
              <a:rPr lang="en-US" sz="1600" dirty="0"/>
              <a:t>– Alan Kay </a:t>
            </a:r>
            <a:r>
              <a:rPr lang="en-US" sz="1200" dirty="0"/>
              <a:t>(helped invent OO programming, the Smalltalk language, and the GUI)</a:t>
            </a:r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576039" y="1618645"/>
            <a:ext cx="9803161" cy="3834375"/>
          </a:xfrm>
        </p:spPr>
        <p:txBody>
          <a:bodyPr/>
          <a:lstStyle/>
          <a:p>
            <a:r>
              <a:rPr lang="en-US" sz="2400" dirty="0" smtClean="0"/>
              <a:t>C++ is…</a:t>
            </a:r>
          </a:p>
          <a:p>
            <a:pPr lvl="1"/>
            <a:r>
              <a:rPr lang="en-US" sz="2000" dirty="0" smtClean="0"/>
              <a:t>Compiled.</a:t>
            </a:r>
          </a:p>
          <a:p>
            <a:pPr lvl="2"/>
            <a:r>
              <a:rPr lang="en-US" sz="1600" dirty="0" smtClean="0"/>
              <a:t>A separate program, the compiler, is used to turn C++ source code into a form directly executed by the CPU.</a:t>
            </a:r>
          </a:p>
          <a:p>
            <a:pPr lvl="1"/>
            <a:r>
              <a:rPr lang="en-US" sz="2000" dirty="0" smtClean="0"/>
              <a:t>Strongly typed and unsafe</a:t>
            </a:r>
          </a:p>
          <a:p>
            <a:pPr lvl="2"/>
            <a:r>
              <a:rPr lang="en-US" sz="1600" dirty="0" smtClean="0"/>
              <a:t>Conversions between variable types must be made by the programmer (strong typing) but can be circumvented when needed (unsafe)</a:t>
            </a:r>
          </a:p>
          <a:p>
            <a:pPr lvl="1"/>
            <a:r>
              <a:rPr lang="en-US" sz="2000" dirty="0" smtClean="0"/>
              <a:t>C compatible</a:t>
            </a:r>
          </a:p>
          <a:p>
            <a:pPr lvl="2"/>
            <a:r>
              <a:rPr lang="en-US" sz="1600" dirty="0" smtClean="0"/>
              <a:t>call C libraries directly and C code is nearly 100% valid C++ code.</a:t>
            </a:r>
          </a:p>
          <a:p>
            <a:pPr lvl="1"/>
            <a:r>
              <a:rPr lang="en-US" sz="2000" dirty="0" smtClean="0"/>
              <a:t>Capable of very high performance</a:t>
            </a:r>
          </a:p>
          <a:p>
            <a:pPr lvl="2"/>
            <a:r>
              <a:rPr lang="en-US" sz="1600" dirty="0" smtClean="0"/>
              <a:t>The programmer has a very large amount of control over the program execution</a:t>
            </a:r>
          </a:p>
          <a:p>
            <a:pPr lvl="1"/>
            <a:r>
              <a:rPr lang="en-US" sz="2000" dirty="0" smtClean="0"/>
              <a:t>Object oriented</a:t>
            </a:r>
          </a:p>
          <a:p>
            <a:pPr lvl="2"/>
            <a:r>
              <a:rPr lang="en-US" sz="1600" dirty="0" smtClean="0"/>
              <a:t>With support for many programming styles (procedural, functional, etc.) </a:t>
            </a:r>
          </a:p>
          <a:p>
            <a:r>
              <a:rPr lang="en-US" sz="2000" dirty="0"/>
              <a:t>No automatic memory management</a:t>
            </a:r>
          </a:p>
          <a:p>
            <a:pPr lvl="1"/>
            <a:r>
              <a:rPr lang="en-US" sz="1600" dirty="0" smtClean="0"/>
              <a:t>The programmer is </a:t>
            </a:r>
            <a:r>
              <a:rPr lang="en-US" sz="1600" dirty="0"/>
              <a:t>in control of memory usage</a:t>
            </a:r>
          </a:p>
          <a:p>
            <a:pPr lvl="2"/>
            <a:endParaRPr lang="en-US" sz="1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384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choose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41235"/>
            <a:ext cx="5181600" cy="3886200"/>
          </a:xfrm>
        </p:spPr>
        <p:txBody>
          <a:bodyPr/>
          <a:lstStyle/>
          <a:p>
            <a:r>
              <a:rPr lang="en-US" sz="2000" dirty="0" smtClean="0"/>
              <a:t>Despite its many competitors C++ has remained popular for ~30 years and will continue to be so in the foreseeable future.</a:t>
            </a:r>
          </a:p>
          <a:p>
            <a:r>
              <a:rPr lang="en-US" sz="2000" dirty="0" smtClean="0"/>
              <a:t>Why?</a:t>
            </a:r>
          </a:p>
          <a:p>
            <a:pPr lvl="1"/>
            <a:r>
              <a:rPr lang="en-US" sz="1800" dirty="0" smtClean="0"/>
              <a:t>Complex problems and programs can be effectively implemented </a:t>
            </a:r>
          </a:p>
          <a:p>
            <a:pPr lvl="1"/>
            <a:r>
              <a:rPr lang="en-US" sz="1800" dirty="0" smtClean="0"/>
              <a:t>OOP works in the real world!</a:t>
            </a:r>
          </a:p>
          <a:p>
            <a:pPr lvl="1"/>
            <a:r>
              <a:rPr lang="en-US" sz="1800" dirty="0" smtClean="0"/>
              <a:t>No other language quite matches C++’s combination of performance, expressiveness, and ability to handle complex programs.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599" y="1741234"/>
            <a:ext cx="5301673" cy="4562583"/>
          </a:xfrm>
        </p:spPr>
        <p:txBody>
          <a:bodyPr/>
          <a:lstStyle/>
          <a:p>
            <a:r>
              <a:rPr lang="en-US" sz="2000" dirty="0" smtClean="0"/>
              <a:t>Choose C++ when:</a:t>
            </a:r>
          </a:p>
          <a:p>
            <a:pPr lvl="1"/>
            <a:r>
              <a:rPr lang="en-US" sz="1800" dirty="0" smtClean="0"/>
              <a:t>Program performance matters	</a:t>
            </a:r>
          </a:p>
          <a:p>
            <a:pPr lvl="2"/>
            <a:r>
              <a:rPr lang="en-US" sz="1600" dirty="0" smtClean="0"/>
              <a:t>Dealing with large amounts of data, multiple CPUs, complex algorithms, etc. </a:t>
            </a:r>
          </a:p>
          <a:p>
            <a:pPr lvl="1"/>
            <a:r>
              <a:rPr lang="en-US" sz="1800" dirty="0" smtClean="0"/>
              <a:t>Programmer productivity is less important</a:t>
            </a:r>
          </a:p>
          <a:p>
            <a:pPr lvl="2"/>
            <a:r>
              <a:rPr lang="en-US" sz="1600" dirty="0" smtClean="0"/>
              <a:t>It is faster to produce working code in Python, R,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or other scripting languages!</a:t>
            </a:r>
          </a:p>
          <a:p>
            <a:pPr lvl="1"/>
            <a:r>
              <a:rPr lang="en-US" sz="1800" dirty="0" smtClean="0"/>
              <a:t>The programming language itself can help organize your code</a:t>
            </a:r>
          </a:p>
          <a:p>
            <a:pPr lvl="2"/>
            <a:r>
              <a:rPr lang="en-US" sz="1600" dirty="0" smtClean="0"/>
              <a:t>Ex. In C++ your objects can closely model elements of your problem</a:t>
            </a:r>
          </a:p>
          <a:p>
            <a:pPr lvl="1"/>
            <a:r>
              <a:rPr lang="en-US" sz="1800" dirty="0" smtClean="0"/>
              <a:t>Access to libraries </a:t>
            </a:r>
          </a:p>
          <a:p>
            <a:pPr lvl="2"/>
            <a:r>
              <a:rPr lang="en-US" sz="1600" dirty="0" smtClean="0"/>
              <a:t>Ex. </a:t>
            </a:r>
            <a:r>
              <a:rPr lang="en-US" sz="1600" dirty="0" err="1" smtClean="0"/>
              <a:t>Nvidia’s</a:t>
            </a:r>
            <a:r>
              <a:rPr lang="en-US" sz="1600" dirty="0" smtClean="0"/>
              <a:t> CUDA Thrust library for GPUs</a:t>
            </a:r>
          </a:p>
          <a:p>
            <a:pPr lvl="1"/>
            <a:r>
              <a:rPr lang="en-US" sz="1800" dirty="0" smtClean="0"/>
              <a:t>Your group uses it already!</a:t>
            </a:r>
          </a:p>
          <a:p>
            <a:pPr lvl="1"/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838062" y="616803"/>
            <a:ext cx="4661210" cy="83099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“If you’re not at all interested in performance, shouldn’t you be in the Python room down the hall?” </a:t>
            </a:r>
          </a:p>
          <a:p>
            <a:r>
              <a:rPr lang="en-US" sz="1600" dirty="0"/>
              <a:t>― Scott Meyers (author of </a:t>
            </a:r>
            <a:r>
              <a:rPr lang="en-US" sz="1600" dirty="0">
                <a:hlinkClick r:id="rId2"/>
              </a:rPr>
              <a:t>Effective Modern C++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88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Code::Blocks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21229"/>
            <a:ext cx="10566400" cy="3886200"/>
          </a:xfrm>
        </p:spPr>
        <p:txBody>
          <a:bodyPr/>
          <a:lstStyle/>
          <a:p>
            <a:r>
              <a:rPr lang="en-US" dirty="0" smtClean="0"/>
              <a:t>In this tutorial we will use the Code::Blocks integrated development environment (IDE) for writing and compiling C++</a:t>
            </a:r>
          </a:p>
          <a:p>
            <a:pPr lvl="1"/>
            <a:r>
              <a:rPr lang="en-US" dirty="0" smtClean="0"/>
              <a:t>Run it right on the terminal or on the SCC 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codeblocks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About C::B</a:t>
            </a:r>
          </a:p>
          <a:p>
            <a:pPr lvl="1"/>
            <a:r>
              <a:rPr lang="en-US" dirty="0" smtClean="0"/>
              <a:t>cross-platform: supported on Mac OSX, Linux, and Windows</a:t>
            </a:r>
          </a:p>
          <a:p>
            <a:pPr lvl="1"/>
            <a:r>
              <a:rPr lang="en-US" dirty="0" smtClean="0"/>
              <a:t>Oriented towards C, C++, and Fortran, supports others such as Python</a:t>
            </a:r>
          </a:p>
          <a:p>
            <a:pPr lvl="1"/>
            <a:r>
              <a:rPr lang="en-US" dirty="0" smtClean="0"/>
              <a:t>Short learning curve compared with other IDEs such as Eclipse or Visual Studio</a:t>
            </a:r>
          </a:p>
          <a:p>
            <a:r>
              <a:rPr lang="en-US" dirty="0" smtClean="0"/>
              <a:t>Has its own automated code building system, so we can concentrate on C++</a:t>
            </a:r>
          </a:p>
          <a:p>
            <a:pPr lvl="1"/>
            <a:r>
              <a:rPr lang="en-US" dirty="0" smtClean="0"/>
              <a:t>It can convert its build system files to </a:t>
            </a:r>
            <a:r>
              <a:rPr lang="en-US" i="1" dirty="0" smtClean="0"/>
              <a:t>make</a:t>
            </a:r>
            <a:r>
              <a:rPr lang="en-US" dirty="0" smtClean="0"/>
              <a:t> and </a:t>
            </a:r>
            <a:r>
              <a:rPr lang="en-US" dirty="0" err="1" smtClean="0"/>
              <a:t>Makefiles</a:t>
            </a:r>
            <a:r>
              <a:rPr lang="en-US" dirty="0" smtClean="0"/>
              <a:t> so you are not tied to C::B</a:t>
            </a:r>
          </a:p>
          <a:p>
            <a:r>
              <a:rPr lang="en-US" dirty="0" smtClean="0"/>
              <a:t>Project homepage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www.codeblocks.org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45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62" y="1586261"/>
            <a:ext cx="5086195" cy="2698595"/>
          </a:xfrm>
        </p:spPr>
        <p:txBody>
          <a:bodyPr/>
          <a:lstStyle/>
          <a:p>
            <a:r>
              <a:rPr lang="en-US" sz="1800" dirty="0" smtClean="0"/>
              <a:t>Handles build process for you</a:t>
            </a:r>
          </a:p>
          <a:p>
            <a:r>
              <a:rPr lang="en-US" sz="1800" dirty="0" smtClean="0"/>
              <a:t>Syntax highlighting and live error detection </a:t>
            </a:r>
          </a:p>
          <a:p>
            <a:r>
              <a:rPr lang="en-US" sz="1800" dirty="0" smtClean="0"/>
              <a:t>Code completion (fills in as you type)</a:t>
            </a:r>
          </a:p>
          <a:p>
            <a:r>
              <a:rPr lang="en-US" sz="1800" dirty="0" smtClean="0"/>
              <a:t>Creation of files via templates</a:t>
            </a:r>
          </a:p>
          <a:p>
            <a:r>
              <a:rPr lang="en-US" sz="1800" dirty="0" smtClean="0"/>
              <a:t>Built-in debugging</a:t>
            </a:r>
          </a:p>
          <a:p>
            <a:r>
              <a:rPr lang="en-US" sz="1800" dirty="0" smtClean="0"/>
              <a:t>Code refactoring (ex. Change a variable name everywhere in your code)</a:t>
            </a:r>
          </a:p>
          <a:p>
            <a:r>
              <a:rPr lang="en-US" sz="1800" dirty="0" smtClean="0"/>
              <a:t>Higher productivity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0" y="761999"/>
            <a:ext cx="5179123" cy="28286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sz="1800" u="sng" kern="0" dirty="0" smtClean="0"/>
          </a:p>
          <a:p>
            <a:pPr marL="0" indent="0" algn="ctr">
              <a:buNone/>
            </a:pPr>
            <a:r>
              <a:rPr lang="en-US" sz="1800" u="sng" kern="0" dirty="0" smtClean="0"/>
              <a:t>IDEs available on the SCC</a:t>
            </a:r>
          </a:p>
          <a:p>
            <a:pPr lvl="1"/>
            <a:r>
              <a:rPr lang="en-US" sz="1800" kern="0" dirty="0" smtClean="0"/>
              <a:t>Code::Blocks (used here)</a:t>
            </a:r>
          </a:p>
          <a:p>
            <a:pPr lvl="1"/>
            <a:r>
              <a:rPr lang="en-US" sz="1800" kern="0" dirty="0" err="1" smtClean="0"/>
              <a:t>geany</a:t>
            </a:r>
            <a:r>
              <a:rPr lang="en-US" sz="1800" kern="0" dirty="0" smtClean="0"/>
              <a:t> </a:t>
            </a:r>
            <a:r>
              <a:rPr lang="en-US" sz="1800" kern="0" dirty="0"/>
              <a:t>–</a:t>
            </a:r>
            <a:r>
              <a:rPr lang="en-US" sz="1800" kern="0" dirty="0" smtClean="0"/>
              <a:t> a minimalist IDE, simple to use</a:t>
            </a:r>
          </a:p>
          <a:p>
            <a:pPr lvl="1"/>
            <a:r>
              <a:rPr lang="en-US" sz="1800" kern="0" dirty="0" smtClean="0"/>
              <a:t>Eclipse – a highly configurable, adaptable IDE. Very powerful but with a long learning curve</a:t>
            </a:r>
          </a:p>
          <a:p>
            <a:pPr lvl="1"/>
            <a:r>
              <a:rPr lang="en-US" sz="1800" kern="0" dirty="0" err="1" smtClean="0"/>
              <a:t>Spyder</a:t>
            </a:r>
            <a:r>
              <a:rPr lang="en-US" sz="1800" kern="0" dirty="0" smtClean="0"/>
              <a:t> – Python only, part of Anaconda</a:t>
            </a:r>
          </a:p>
          <a:p>
            <a:pPr marL="0" indent="0">
              <a:buFont typeface="Wingdings" pitchFamily="2" charset="2"/>
              <a:buNone/>
            </a:pPr>
            <a:endParaRPr lang="en-US" sz="1800" kern="0" dirty="0" smtClean="0"/>
          </a:p>
          <a:p>
            <a:endParaRPr lang="en-US" sz="1800" kern="0" dirty="0" smtClean="0"/>
          </a:p>
          <a:p>
            <a:endParaRPr lang="en-US" sz="1800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0" y="3757962"/>
            <a:ext cx="5179123" cy="20852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endParaRPr lang="en-US" sz="1800" u="sng" kern="0" dirty="0" smtClean="0"/>
          </a:p>
          <a:p>
            <a:pPr marL="0" indent="0" algn="ctr">
              <a:buNone/>
            </a:pPr>
            <a:r>
              <a:rPr lang="en-US" sz="1800" u="sng" kern="0" dirty="0" smtClean="0"/>
              <a:t>Some Others</a:t>
            </a:r>
            <a:endParaRPr lang="en-US" sz="1800" u="sng" kern="0" dirty="0"/>
          </a:p>
          <a:p>
            <a:pPr lvl="1"/>
            <a:r>
              <a:rPr lang="en-US" sz="1800" kern="0" dirty="0" err="1" smtClean="0"/>
              <a:t>Xcode</a:t>
            </a:r>
            <a:r>
              <a:rPr lang="en-US" sz="1800" kern="0" dirty="0" smtClean="0"/>
              <a:t> for Mac OSX</a:t>
            </a:r>
          </a:p>
          <a:p>
            <a:pPr lvl="1"/>
            <a:r>
              <a:rPr lang="en-US" sz="1800" kern="0" dirty="0" smtClean="0"/>
              <a:t>Visual Studio for Windows </a:t>
            </a:r>
          </a:p>
          <a:p>
            <a:pPr lvl="1"/>
            <a:r>
              <a:rPr lang="en-US" sz="1800" kern="0" dirty="0" smtClean="0"/>
              <a:t>NetBeans (cross platform)</a:t>
            </a:r>
          </a:p>
          <a:p>
            <a:pPr marL="0" indent="0">
              <a:buFont typeface="Wingdings" pitchFamily="2" charset="2"/>
              <a:buNone/>
            </a:pPr>
            <a:endParaRPr lang="en-US" sz="1800" kern="0" dirty="0" smtClean="0"/>
          </a:p>
          <a:p>
            <a:endParaRPr lang="en-US" sz="1800" kern="0" dirty="0" smtClean="0"/>
          </a:p>
          <a:p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067321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C::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time it is opened C::B will search for compilers it can use.  </a:t>
            </a:r>
          </a:p>
          <a:p>
            <a:r>
              <a:rPr lang="en-US" dirty="0" smtClean="0"/>
              <a:t>A dialog that looks like this will open. Select GCC if there are multiple options: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click OK.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06" t="1527"/>
          <a:stretch/>
        </p:blipFill>
        <p:spPr>
          <a:xfrm>
            <a:off x="4854631" y="2827058"/>
            <a:ext cx="5059502" cy="34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21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C::B and creating a 1</a:t>
            </a:r>
            <a:r>
              <a:rPr lang="en-US" baseline="30000" dirty="0" smtClean="0"/>
              <a:t>st</a:t>
            </a:r>
            <a:r>
              <a:rPr lang="en-US" dirty="0" smtClean="0"/>
              <a:t> C++ project…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55898"/>
            <a:ext cx="10566400" cy="579863"/>
          </a:xfrm>
        </p:spPr>
        <p:txBody>
          <a:bodyPr/>
          <a:lstStyle/>
          <a:p>
            <a:r>
              <a:rPr lang="en-US" dirty="0" smtClean="0"/>
              <a:t>Step 1.  Create a project from the File menu or the Start Here tab: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40" y="2198649"/>
            <a:ext cx="3882908" cy="4251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98" y="2928521"/>
            <a:ext cx="5884802" cy="303708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2"/>
          </p:cNvCxnSpPr>
          <p:nvPr/>
        </p:nvCxnSpPr>
        <p:spPr bwMode="auto">
          <a:xfrm flipH="1">
            <a:off x="4125951" y="2035761"/>
            <a:ext cx="1970049" cy="8474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3" idx="2"/>
          </p:cNvCxnSpPr>
          <p:nvPr/>
        </p:nvCxnSpPr>
        <p:spPr bwMode="auto">
          <a:xfrm>
            <a:off x="6096000" y="2035761"/>
            <a:ext cx="1912859" cy="28819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365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655" y="692727"/>
            <a:ext cx="10566400" cy="602166"/>
          </a:xfrm>
        </p:spPr>
        <p:txBody>
          <a:bodyPr/>
          <a:lstStyle/>
          <a:p>
            <a:r>
              <a:rPr lang="en-US" dirty="0" smtClean="0"/>
              <a:t>Step 2. Choose the Console category and then the Console application and click Go.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80" y="1793657"/>
            <a:ext cx="5619750" cy="42481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>
            <a:off x="4696691" y="1177636"/>
            <a:ext cx="914400" cy="11083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696691" y="1177636"/>
            <a:ext cx="0" cy="1205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8002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 Click Next on the “Welcome to the new console application wizard!” screen.</a:t>
            </a:r>
          </a:p>
          <a:p>
            <a:r>
              <a:rPr lang="en-US" dirty="0" smtClean="0"/>
              <a:t>Step 4: Choose C++!</a:t>
            </a:r>
          </a:p>
          <a:p>
            <a:r>
              <a:rPr lang="en-US" dirty="0" smtClean="0"/>
              <a:t>…then click Next.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66" y="2448358"/>
            <a:ext cx="4895850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>
            <a:off x="4308764" y="2840182"/>
            <a:ext cx="4031672" cy="7204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0412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762000"/>
            <a:ext cx="10566400" cy="3886200"/>
          </a:xfrm>
        </p:spPr>
        <p:txBody>
          <a:bodyPr/>
          <a:lstStyle/>
          <a:p>
            <a:r>
              <a:rPr lang="en-US" dirty="0" smtClean="0"/>
              <a:t>Step 5.  Enter a project title. Let C::B fill in the other fields for you. If you like you can change the default folder to hold the project. Click Next.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04" y="1977302"/>
            <a:ext cx="4895850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874329" y="1524000"/>
            <a:ext cx="374071" cy="13993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5312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the room B27 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on with your BU username</a:t>
            </a:r>
          </a:p>
          <a:p>
            <a:pPr lvl="1"/>
            <a:r>
              <a:rPr lang="en-US" dirty="0" smtClean="0"/>
              <a:t>If you don’t have a BU username:</a:t>
            </a:r>
          </a:p>
          <a:p>
            <a:pPr lvl="1"/>
            <a:r>
              <a:rPr lang="en-US" dirty="0" smtClean="0"/>
              <a:t>Username: Choose </a:t>
            </a:r>
            <a:r>
              <a:rPr lang="en-US" i="1" dirty="0" smtClean="0"/>
              <a:t>tutm1-tutm18, tutn1-tutn18</a:t>
            </a:r>
          </a:p>
          <a:p>
            <a:pPr lvl="1"/>
            <a:r>
              <a:rPr lang="en-US" dirty="0" smtClean="0"/>
              <a:t>Password: </a:t>
            </a:r>
            <a:r>
              <a:rPr lang="en-US" i="1" dirty="0" smtClean="0"/>
              <a:t>RCSfall2017</a:t>
            </a:r>
            <a:endParaRPr lang="en-US" dirty="0" smtClean="0"/>
          </a:p>
          <a:p>
            <a:r>
              <a:rPr lang="en-US" dirty="0" smtClean="0"/>
              <a:t>On the desktop is a link to </a:t>
            </a:r>
            <a:r>
              <a:rPr lang="en-US" dirty="0" err="1" smtClean="0"/>
              <a:t>MobaXterm</a:t>
            </a:r>
            <a:r>
              <a:rPr lang="en-US" dirty="0" smtClean="0"/>
              <a:t>.  Double click to open it.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42" y="611926"/>
            <a:ext cx="1885576" cy="16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25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74073"/>
            <a:ext cx="10566400" cy="3886200"/>
          </a:xfrm>
        </p:spPr>
        <p:txBody>
          <a:bodyPr/>
          <a:lstStyle/>
          <a:p>
            <a:r>
              <a:rPr lang="en-US" dirty="0" smtClean="0"/>
              <a:t>Step 6: Choose the compiler.  For this tutorial, choose GNU GCC as the compiler.  Click Next.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93" y="1620982"/>
            <a:ext cx="4895850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6871855" y="845127"/>
            <a:ext cx="2036619" cy="17041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28009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C++11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802" y="1712810"/>
            <a:ext cx="3859561" cy="817418"/>
          </a:xfrm>
        </p:spPr>
        <p:txBody>
          <a:bodyPr/>
          <a:lstStyle/>
          <a:p>
            <a:r>
              <a:rPr lang="en-US" sz="2000" dirty="0" smtClean="0"/>
              <a:t>Step 7.l Right-click on your project name and choose Build options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821259"/>
            <a:ext cx="2443271" cy="317497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2706257" y="2530228"/>
            <a:ext cx="315723" cy="28214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39" y="1563831"/>
            <a:ext cx="7029450" cy="36195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08838" y="5479172"/>
            <a:ext cx="6784397" cy="81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 smtClean="0"/>
              <a:t>Check off the C++11 option. Click </a:t>
            </a:r>
            <a:r>
              <a:rPr lang="en-US" sz="1600" i="1" kern="0" dirty="0" smtClean="0"/>
              <a:t>Release </a:t>
            </a:r>
            <a:r>
              <a:rPr lang="en-US" sz="1600" kern="0" dirty="0" smtClean="0"/>
              <a:t>on the left and do the same there as well.</a:t>
            </a:r>
          </a:p>
          <a:p>
            <a:r>
              <a:rPr lang="en-US" sz="1600" kern="0" dirty="0" smtClean="0"/>
              <a:t>Do this anytime we create a project in C::B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60478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236" y="360218"/>
            <a:ext cx="10566400" cy="1357745"/>
          </a:xfrm>
        </p:spPr>
        <p:txBody>
          <a:bodyPr/>
          <a:lstStyle/>
          <a:p>
            <a:r>
              <a:rPr lang="en-US" dirty="0" smtClean="0"/>
              <a:t>Step 8: Your project is now created!  Click on Sources in the left column, then double-click </a:t>
            </a:r>
            <a:r>
              <a:rPr lang="en-US" i="1" dirty="0" smtClean="0"/>
              <a:t>main.cpp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Click the           icon in the toolbar or press F9 to compile and run the program.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00" y="1136072"/>
            <a:ext cx="748146" cy="581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23" y="2082029"/>
            <a:ext cx="7210425" cy="37242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3133898" y="1587731"/>
            <a:ext cx="2626822" cy="1030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Freeform 10"/>
          <p:cNvSpPr/>
          <p:nvPr/>
        </p:nvSpPr>
        <p:spPr bwMode="auto">
          <a:xfrm>
            <a:off x="250078" y="806335"/>
            <a:ext cx="2468184" cy="3176331"/>
          </a:xfrm>
          <a:custGeom>
            <a:avLst/>
            <a:gdLst>
              <a:gd name="connsiteX0" fmla="*/ 780700 w 2468184"/>
              <a:gd name="connsiteY0" fmla="*/ 0 h 3176331"/>
              <a:gd name="connsiteX1" fmla="*/ 15929 w 2468184"/>
              <a:gd name="connsiteY1" fmla="*/ 1446414 h 3176331"/>
              <a:gd name="connsiteX2" fmla="*/ 1412467 w 2468184"/>
              <a:gd name="connsiteY2" fmla="*/ 2951018 h 3176331"/>
              <a:gd name="connsiteX3" fmla="*/ 2468184 w 2468184"/>
              <a:gd name="connsiteY3" fmla="*/ 3142210 h 317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8184" h="3176331">
                <a:moveTo>
                  <a:pt x="780700" y="0"/>
                </a:moveTo>
                <a:cubicBezTo>
                  <a:pt x="345667" y="477289"/>
                  <a:pt x="-89366" y="954578"/>
                  <a:pt x="15929" y="1446414"/>
                </a:cubicBezTo>
                <a:cubicBezTo>
                  <a:pt x="121224" y="1938250"/>
                  <a:pt x="1003758" y="2668385"/>
                  <a:pt x="1412467" y="2951018"/>
                </a:cubicBezTo>
                <a:cubicBezTo>
                  <a:pt x="1821176" y="3233651"/>
                  <a:pt x="2144680" y="3187930"/>
                  <a:pt x="2468184" y="314221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611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46" y="1717962"/>
            <a:ext cx="3495963" cy="4876801"/>
          </a:xfrm>
        </p:spPr>
        <p:txBody>
          <a:bodyPr/>
          <a:lstStyle/>
          <a:p>
            <a:r>
              <a:rPr lang="en-US" dirty="0" smtClean="0"/>
              <a:t>Console window: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and compile messages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89" y="652462"/>
            <a:ext cx="7915275" cy="55530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>
            <a:off x="3006436" y="1953491"/>
            <a:ext cx="89145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175164" y="4724400"/>
            <a:ext cx="1856509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03611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Scenes: The Compilation Process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52" y="1562811"/>
            <a:ext cx="9171259" cy="47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50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explained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000322"/>
            <a:ext cx="5004857" cy="2748973"/>
          </a:xfrm>
          <a:prstGeom prst="rect">
            <a:avLst/>
          </a:prstGeom>
        </p:spPr>
      </p:pic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6400799" y="2692691"/>
            <a:ext cx="5375565" cy="78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The </a:t>
            </a:r>
            <a:r>
              <a:rPr lang="en-US" sz="1600" i="1" kern="0" dirty="0" smtClean="0"/>
              <a:t>main</a:t>
            </a:r>
            <a:r>
              <a:rPr lang="en-US" sz="1600" kern="0" dirty="0" smtClean="0"/>
              <a:t> routine – the start of </a:t>
            </a:r>
            <a:r>
              <a:rPr lang="en-US" sz="1600" b="1" kern="0" dirty="0" smtClean="0"/>
              <a:t>every</a:t>
            </a:r>
            <a:r>
              <a:rPr lang="en-US" sz="1600" kern="0" dirty="0" smtClean="0"/>
              <a:t> C++ program!  It returns an integer value to the operating system and (in this case) takes no arguments: main()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 bwMode="auto">
          <a:xfrm flipH="1">
            <a:off x="2840182" y="3085525"/>
            <a:ext cx="3560617" cy="2118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609601" y="5183694"/>
            <a:ext cx="4809892" cy="78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The </a:t>
            </a:r>
            <a:r>
              <a:rPr lang="en-US" sz="1600" b="1" kern="0" dirty="0" smtClean="0"/>
              <a:t>return</a:t>
            </a:r>
            <a:r>
              <a:rPr lang="en-US" sz="1600" kern="0" dirty="0" smtClean="0"/>
              <a:t> </a:t>
            </a:r>
            <a:r>
              <a:rPr lang="en-US" sz="1600" kern="0" dirty="0"/>
              <a:t>s</a:t>
            </a:r>
            <a:r>
              <a:rPr lang="en-US" sz="1600" kern="0" dirty="0" smtClean="0"/>
              <a:t>tatement returns </a:t>
            </a:r>
            <a:r>
              <a:rPr lang="en-US" sz="1600" kern="0" dirty="0" smtClean="0"/>
              <a:t>an integer value to the operating system after completion. 0 means “no error”. C++ programs </a:t>
            </a:r>
            <a:r>
              <a:rPr lang="en-US" sz="1600" b="1" kern="0" dirty="0" smtClean="0"/>
              <a:t>must</a:t>
            </a:r>
            <a:r>
              <a:rPr lang="en-US" sz="1600" kern="0" dirty="0"/>
              <a:t> </a:t>
            </a:r>
            <a:r>
              <a:rPr lang="en-US" sz="1600" kern="0" dirty="0" smtClean="0"/>
              <a:t>return an integer value.</a:t>
            </a:r>
            <a:endParaRPr lang="en-US" sz="1600" kern="0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 bwMode="auto">
          <a:xfrm flipH="1" flipV="1">
            <a:off x="2549237" y="4100946"/>
            <a:ext cx="465310" cy="1082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14141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explained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799" y="623456"/>
            <a:ext cx="5375565" cy="69272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loads a </a:t>
            </a:r>
            <a:r>
              <a:rPr lang="en-US" sz="1600" i="1" dirty="0" smtClean="0"/>
              <a:t>header</a:t>
            </a:r>
            <a:r>
              <a:rPr lang="en-US" sz="1600" dirty="0"/>
              <a:t> </a:t>
            </a:r>
            <a:r>
              <a:rPr lang="en-US" sz="1600" dirty="0" smtClean="0"/>
              <a:t>file containing function and class definitions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000322"/>
            <a:ext cx="5004857" cy="27489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3713019" y="969819"/>
            <a:ext cx="2687780" cy="15101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6400799" y="1407392"/>
            <a:ext cx="537556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Loads a </a:t>
            </a:r>
            <a:r>
              <a:rPr lang="en-US" sz="1600" i="1" kern="0" dirty="0" smtClean="0"/>
              <a:t>namespace</a:t>
            </a:r>
            <a:r>
              <a:rPr lang="en-US" sz="1600" kern="0" dirty="0" smtClean="0"/>
              <a:t> called </a:t>
            </a:r>
            <a:r>
              <a:rPr lang="en-US" sz="1600" i="1" kern="0" dirty="0" smtClean="0"/>
              <a:t>std</a:t>
            </a:r>
            <a:r>
              <a:rPr lang="en-US" sz="1600" kern="0" dirty="0" smtClean="0"/>
              <a:t>. Namespaces are used to separate sections of code for programmer convenience. To save typing we’ll always use this line in this tutorial. </a:t>
            </a:r>
            <a:endParaRPr lang="en-US" sz="1600" kern="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flipH="1">
            <a:off x="3893127" y="1832842"/>
            <a:ext cx="2507672" cy="10766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4620685" y="4469753"/>
            <a:ext cx="6795460" cy="200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i="1" kern="0" dirty="0" err="1" smtClean="0"/>
              <a:t>cout</a:t>
            </a:r>
            <a:r>
              <a:rPr lang="en-US" sz="1600" i="1" kern="0" dirty="0" smtClean="0"/>
              <a:t> </a:t>
            </a:r>
            <a:r>
              <a:rPr lang="en-US" sz="1600" kern="0" dirty="0" smtClean="0"/>
              <a:t>is the </a:t>
            </a:r>
            <a:r>
              <a:rPr lang="en-US" sz="1600" i="1" kern="0" dirty="0" smtClean="0"/>
              <a:t>object</a:t>
            </a:r>
            <a:r>
              <a:rPr lang="en-US" sz="1600" kern="0" dirty="0" smtClean="0"/>
              <a:t> that writes to the </a:t>
            </a:r>
            <a:r>
              <a:rPr lang="en-US" sz="1600" kern="0" dirty="0" err="1" smtClean="0"/>
              <a:t>stdout</a:t>
            </a:r>
            <a:r>
              <a:rPr lang="en-US" sz="1600" kern="0" dirty="0" smtClean="0"/>
              <a:t> device, i.e. the console window.   </a:t>
            </a:r>
          </a:p>
          <a:p>
            <a:r>
              <a:rPr lang="en-US" sz="1600" kern="0" dirty="0" smtClean="0"/>
              <a:t>It is part of the C++ standard library.  </a:t>
            </a:r>
            <a:endParaRPr lang="en-US" sz="1600" kern="0" dirty="0" smtClean="0"/>
          </a:p>
          <a:p>
            <a:r>
              <a:rPr lang="en-US" sz="1600" kern="0" dirty="0" smtClean="0"/>
              <a:t>Without </a:t>
            </a:r>
            <a:r>
              <a:rPr lang="en-US" sz="1600" kern="0" dirty="0" smtClean="0"/>
              <a:t>the “using namespace </a:t>
            </a:r>
            <a:r>
              <a:rPr lang="en-US" sz="1600" kern="0" dirty="0" err="1" smtClean="0"/>
              <a:t>std</a:t>
            </a:r>
            <a:r>
              <a:rPr lang="en-US" sz="1600" kern="0" dirty="0" smtClean="0"/>
              <a:t>;” line this would have been called as </a:t>
            </a:r>
            <a:r>
              <a:rPr lang="en-US" sz="1600" i="1" kern="0" dirty="0" err="1" smtClean="0"/>
              <a:t>std</a:t>
            </a:r>
            <a:r>
              <a:rPr lang="en-US" sz="1600" i="1" kern="0" dirty="0" smtClean="0"/>
              <a:t>::</a:t>
            </a:r>
            <a:r>
              <a:rPr lang="en-US" sz="1600" i="1" kern="0" dirty="0" err="1" smtClean="0"/>
              <a:t>cout</a:t>
            </a:r>
            <a:r>
              <a:rPr lang="en-US" sz="1600" kern="0" dirty="0" smtClean="0"/>
              <a:t>. It is defined in the </a:t>
            </a:r>
            <a:r>
              <a:rPr lang="en-US" sz="1600" i="1" kern="0" dirty="0" err="1" smtClean="0"/>
              <a:t>iostream</a:t>
            </a:r>
            <a:r>
              <a:rPr lang="en-US" sz="1600" kern="0" dirty="0" smtClean="0"/>
              <a:t> header file.</a:t>
            </a:r>
            <a:endParaRPr lang="en-US" sz="1600" kern="0" dirty="0"/>
          </a:p>
          <a:p>
            <a:r>
              <a:rPr lang="en-US" sz="1600" kern="0" dirty="0" smtClean="0"/>
              <a:t>&lt;&lt; is the C++ </a:t>
            </a:r>
            <a:r>
              <a:rPr lang="en-US" sz="1600" i="1" kern="0" dirty="0" smtClean="0"/>
              <a:t>insertion operator</a:t>
            </a:r>
            <a:r>
              <a:rPr lang="en-US" sz="1600" kern="0" dirty="0" smtClean="0"/>
              <a:t>.  It is used to pass characters from  the right to the object on the left.  </a:t>
            </a:r>
            <a:r>
              <a:rPr lang="en-US" sz="1600" i="1" kern="0" dirty="0" err="1" smtClean="0"/>
              <a:t>endl</a:t>
            </a:r>
            <a:r>
              <a:rPr lang="en-US" sz="1600" kern="0" dirty="0" smtClean="0"/>
              <a:t> is the C++ newline character.</a:t>
            </a:r>
            <a:endParaRPr lang="en-US" sz="1600" kern="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3713019" y="3948545"/>
            <a:ext cx="907666" cy="9004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3743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4" y="1828800"/>
            <a:ext cx="5324766" cy="4884234"/>
          </a:xfrm>
        </p:spPr>
        <p:txBody>
          <a:bodyPr/>
          <a:lstStyle/>
          <a:p>
            <a:r>
              <a:rPr lang="en-US" sz="2000" dirty="0" smtClean="0"/>
              <a:t>C++ (along with C) uses </a:t>
            </a:r>
            <a:r>
              <a:rPr lang="en-US" sz="2000" i="1" dirty="0" smtClean="0"/>
              <a:t>header files</a:t>
            </a:r>
            <a:r>
              <a:rPr lang="en-US" sz="2000" dirty="0"/>
              <a:t> </a:t>
            </a:r>
            <a:r>
              <a:rPr lang="en-US" sz="2000" dirty="0" smtClean="0"/>
              <a:t>as to hold definitions for the compiler to use while compiling.</a:t>
            </a:r>
          </a:p>
          <a:p>
            <a:r>
              <a:rPr lang="en-US" sz="2000" dirty="0" smtClean="0"/>
              <a:t>A source file (file.cpp) contains the code that is compiled into an object file (</a:t>
            </a:r>
            <a:r>
              <a:rPr lang="en-US" sz="2000" dirty="0" err="1" smtClean="0"/>
              <a:t>file.o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The header (</a:t>
            </a:r>
            <a:r>
              <a:rPr lang="en-US" sz="2000" dirty="0" err="1" smtClean="0"/>
              <a:t>file.h</a:t>
            </a:r>
            <a:r>
              <a:rPr lang="en-US" sz="2000" dirty="0" smtClean="0"/>
              <a:t>) is used to tell the compiler what to expect when it assembles the program in the linking stage from the object files.  </a:t>
            </a:r>
          </a:p>
          <a:p>
            <a:r>
              <a:rPr lang="en-US" sz="2000" dirty="0" smtClean="0"/>
              <a:t>Source files and header files can refer to any number of other header files.</a:t>
            </a:r>
          </a:p>
          <a:p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0" y="2439980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504771" y="1943890"/>
            <a:ext cx="11151" cy="4960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746488" y="866672"/>
            <a:ext cx="3780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C++ language headers aren’t referred to with the .h suffix.  &lt;</a:t>
            </a:r>
            <a:r>
              <a:rPr lang="en-US" sz="1600" dirty="0" err="1" smtClean="0">
                <a:latin typeface="+mn-lt"/>
              </a:rPr>
              <a:t>iostream</a:t>
            </a:r>
            <a:r>
              <a:rPr lang="en-US" sz="1600" dirty="0" smtClean="0">
                <a:latin typeface="+mn-lt"/>
              </a:rPr>
              <a:t>&gt; provides definitions for I/O functions, including the </a:t>
            </a:r>
            <a:r>
              <a:rPr lang="en-US" sz="1600" i="1" dirty="0" err="1" smtClean="0">
                <a:latin typeface="+mn-lt"/>
              </a:rPr>
              <a:t>cout</a:t>
            </a:r>
            <a:r>
              <a:rPr lang="en-US" sz="1600" dirty="0" smtClean="0">
                <a:latin typeface="+mn-lt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123897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4" y="1828800"/>
            <a:ext cx="5324766" cy="4884234"/>
          </a:xfrm>
        </p:spPr>
        <p:txBody>
          <a:bodyPr/>
          <a:lstStyle/>
          <a:p>
            <a:r>
              <a:rPr lang="en-US" sz="2000" dirty="0" smtClean="0"/>
              <a:t>Let’s put the message into some variables of type </a:t>
            </a:r>
            <a:r>
              <a:rPr lang="en-US" sz="2000" i="1" dirty="0" smtClean="0"/>
              <a:t>string</a:t>
            </a:r>
            <a:r>
              <a:rPr lang="en-US" sz="2000" dirty="0" smtClean="0"/>
              <a:t> and print some numbers.</a:t>
            </a:r>
          </a:p>
          <a:p>
            <a:r>
              <a:rPr lang="en-US" sz="2000" dirty="0" smtClean="0"/>
              <a:t>Things to note:</a:t>
            </a:r>
          </a:p>
          <a:p>
            <a:pPr lvl="1"/>
            <a:r>
              <a:rPr lang="en-US" sz="1600" dirty="0" smtClean="0"/>
              <a:t>Strings can be concatenated with a + operator.</a:t>
            </a:r>
          </a:p>
          <a:p>
            <a:pPr lvl="1"/>
            <a:r>
              <a:rPr lang="en-US" sz="1600" dirty="0" smtClean="0"/>
              <a:t>No messing with null terminators or </a:t>
            </a:r>
            <a:r>
              <a:rPr lang="en-US" sz="1600" i="1" dirty="0" err="1" smtClean="0"/>
              <a:t>strcat</a:t>
            </a:r>
            <a:r>
              <a:rPr lang="en-US" sz="1600" i="1" dirty="0" smtClean="0"/>
              <a:t>()</a:t>
            </a:r>
            <a:r>
              <a:rPr lang="en-US" sz="1600" dirty="0" smtClean="0"/>
              <a:t> as in C</a:t>
            </a:r>
          </a:p>
          <a:p>
            <a:r>
              <a:rPr lang="en-US" sz="2000" dirty="0" smtClean="0"/>
              <a:t>Some string notes:</a:t>
            </a:r>
          </a:p>
          <a:p>
            <a:pPr lvl="1"/>
            <a:r>
              <a:rPr lang="en-US" sz="1600" dirty="0" smtClean="0"/>
              <a:t>Access a string character by brackets or function:</a:t>
            </a:r>
          </a:p>
          <a:p>
            <a:pPr lvl="2"/>
            <a:r>
              <a:rPr lang="en-US" sz="1600" dirty="0" err="1" smtClean="0"/>
              <a:t>msg</a:t>
            </a:r>
            <a:r>
              <a:rPr lang="en-US" sz="1600" dirty="0" smtClean="0"/>
              <a:t>[0] </a:t>
            </a:r>
            <a:r>
              <a:rPr lang="en-US" sz="1600" dirty="0" smtClean="0">
                <a:sym typeface="Wingdings" panose="05000000000000000000" pitchFamily="2" charset="2"/>
              </a:rPr>
              <a:t> “H”  or msg.at(0)  “H”</a:t>
            </a:r>
          </a:p>
          <a:p>
            <a:pPr lvl="2"/>
            <a:r>
              <a:rPr lang="en-US" sz="1600" dirty="0" smtClean="0"/>
              <a:t>C++ strings are </a:t>
            </a:r>
            <a:r>
              <a:rPr lang="en-US" sz="1600" i="1" dirty="0" smtClean="0"/>
              <a:t>mutable</a:t>
            </a:r>
            <a:r>
              <a:rPr lang="en-US" sz="1600" dirty="0" smtClean="0"/>
              <a:t> – they can be changed in place.</a:t>
            </a:r>
          </a:p>
          <a:p>
            <a:r>
              <a:rPr lang="en-US" sz="2000" dirty="0" smtClean="0"/>
              <a:t>Press F9 to recompile &amp; run.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4135" y="1784195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653668" y="3033132"/>
            <a:ext cx="1025912" cy="8586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70" y="6186790"/>
            <a:ext cx="431647" cy="4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7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i="1" dirty="0" smtClean="0"/>
              <a:t>string</a:t>
            </a:r>
            <a:r>
              <a:rPr lang="en-US" dirty="0" smtClean="0"/>
              <a:t> is not a basic type (more on those later), it is a class.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smtClean="0"/>
              <a:t>creates an </a:t>
            </a:r>
            <a:r>
              <a:rPr lang="en-US" i="1" dirty="0" smtClean="0"/>
              <a:t>instance</a:t>
            </a:r>
            <a:r>
              <a:rPr lang="en-US" dirty="0" smtClean="0"/>
              <a:t> of a string called “hello”.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smtClean="0"/>
              <a:t>is an object.</a:t>
            </a:r>
          </a:p>
          <a:p>
            <a:r>
              <a:rPr lang="en-US" dirty="0"/>
              <a:t>Remember that a class defines some data and a set of functions (methods) that operate on that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use C::B to see what some of these methods are….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6798" y="1828707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90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on the SCC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prefer to work on the SCC </a:t>
            </a:r>
            <a:r>
              <a:rPr lang="en-US" i="1" dirty="0" smtClean="0"/>
              <a:t>and have your own account</a:t>
            </a:r>
            <a:r>
              <a:rPr lang="en-US" dirty="0" smtClean="0"/>
              <a:t>, login using your account to the host </a:t>
            </a:r>
            <a:r>
              <a:rPr lang="en-US" b="1" dirty="0" smtClean="0"/>
              <a:t>scc2.bu.edu</a:t>
            </a:r>
            <a:endParaRPr lang="en-US" dirty="0" smtClean="0"/>
          </a:p>
          <a:p>
            <a:pPr lvl="1"/>
            <a:r>
              <a:rPr lang="en-US" dirty="0" smtClean="0"/>
              <a:t>On the room terminals there is a </a:t>
            </a:r>
            <a:r>
              <a:rPr lang="en-US" dirty="0" err="1" smtClean="0"/>
              <a:t>MobaXterm</a:t>
            </a:r>
            <a:r>
              <a:rPr lang="en-US" dirty="0" smtClean="0"/>
              <a:t> link on the desktop</a:t>
            </a:r>
          </a:p>
          <a:p>
            <a:pPr lvl="1"/>
            <a:endParaRPr lang="en-US" dirty="0"/>
          </a:p>
          <a:p>
            <a:r>
              <a:rPr lang="en-US" dirty="0" smtClean="0"/>
              <a:t>Load the GCC compiler and the </a:t>
            </a:r>
            <a:r>
              <a:rPr lang="en-US" dirty="0" err="1" smtClean="0"/>
              <a:t>codeblocks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a folder in your home directory and copy in the tutorial files: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9543" y="3868340"/>
            <a:ext cx="4222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/5.3.0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/7.11.1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codeblocks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/16.01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2007" y="5715000"/>
            <a:ext cx="87314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cpp_tutorial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cd !$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unzip 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scratch/Intro_to_Cpp_Sprint2018_v0.4_Code.zip</a:t>
            </a:r>
          </a:p>
        </p:txBody>
      </p:sp>
    </p:spTree>
    <p:extLst>
      <p:ext uri="{BB962C8B-B14F-4D97-AF65-F5344CB8AC3E}">
        <p14:creationId xmlns:p14="http://schemas.microsoft.com/office/powerpoint/2010/main" val="4088749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dirty="0" smtClean="0"/>
              <a:t>Update the code as you see here.</a:t>
            </a:r>
          </a:p>
          <a:p>
            <a:r>
              <a:rPr lang="en-US" dirty="0" smtClean="0"/>
              <a:t>After the last character is entered C::B will display some info about the string class.</a:t>
            </a:r>
          </a:p>
          <a:p>
            <a:r>
              <a:rPr lang="en-US" dirty="0" smtClean="0"/>
              <a:t>If you click or type something else just delete and re-type the last character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Ctrl-space will force the list to appear.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6798" y="1828707"/>
            <a:ext cx="5684982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307980" y="3434576"/>
            <a:ext cx="1538869" cy="1706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2994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55" y="1702748"/>
            <a:ext cx="10868783" cy="471696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 bwMode="auto">
          <a:xfrm flipH="1">
            <a:off x="3100040" y="3470653"/>
            <a:ext cx="1393900" cy="5905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93940" y="3194496"/>
            <a:ext cx="1516566" cy="55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List of other string objects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292576" y="3233854"/>
            <a:ext cx="646771" cy="10259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9422780" y="2023317"/>
            <a:ext cx="1516566" cy="15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Shows this function (main) and the type of </a:t>
            </a:r>
            <a:r>
              <a:rPr lang="en-US" sz="1600" kern="0" dirty="0" err="1" smtClean="0"/>
              <a:t>msg</a:t>
            </a:r>
            <a:r>
              <a:rPr lang="en-US" sz="1600" kern="0" dirty="0" smtClean="0"/>
              <a:t> (string)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6924906" y="2681540"/>
            <a:ext cx="1516566" cy="55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List of string methods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924905" y="3233854"/>
            <a:ext cx="479501" cy="12266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453267" y="6143393"/>
            <a:ext cx="7225991" cy="552642"/>
          </a:xfrm>
        </p:spPr>
        <p:txBody>
          <a:bodyPr/>
          <a:lstStyle/>
          <a:p>
            <a:r>
              <a:rPr lang="en-US" sz="2000" dirty="0" smtClean="0"/>
              <a:t>Next: let’s find the size() method without scrolling for it. </a:t>
            </a:r>
          </a:p>
        </p:txBody>
      </p:sp>
    </p:spTree>
    <p:extLst>
      <p:ext uri="{BB962C8B-B14F-4D97-AF65-F5344CB8AC3E}">
        <p14:creationId xmlns:p14="http://schemas.microsoft.com/office/powerpoint/2010/main" val="2631666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2" y="1445941"/>
            <a:ext cx="10566400" cy="409749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069063" y="1774172"/>
            <a:ext cx="8989122" cy="143738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smtClean="0"/>
              <a:t>Start typing “</a:t>
            </a:r>
            <a:r>
              <a:rPr lang="en-US" sz="1800" dirty="0" err="1" smtClean="0"/>
              <a:t>msg.size</a:t>
            </a:r>
            <a:r>
              <a:rPr lang="en-US" sz="1800" dirty="0" smtClean="0"/>
              <a:t>()” until it appears in the list.  Once it’s highlighted (or you scroll to it) press the Tab key to auto-enter it.</a:t>
            </a:r>
          </a:p>
          <a:p>
            <a:r>
              <a:rPr lang="en-US" sz="1800" dirty="0" smtClean="0"/>
              <a:t>On the right you can click “Open declaration” to see how the C++ compiler defines size().  This will open </a:t>
            </a:r>
            <a:r>
              <a:rPr lang="en-US" sz="1800" i="1" dirty="0" err="1" smtClean="0"/>
              <a:t>basic_string.h</a:t>
            </a:r>
            <a:r>
              <a:rPr lang="en-US" sz="1800" dirty="0" smtClean="0"/>
              <a:t>, a built-in file.</a:t>
            </a:r>
          </a:p>
        </p:txBody>
      </p:sp>
    </p:spTree>
    <p:extLst>
      <p:ext uri="{BB962C8B-B14F-4D97-AF65-F5344CB8AC3E}">
        <p14:creationId xmlns:p14="http://schemas.microsoft.com/office/powerpoint/2010/main" val="29051148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dirty="0" smtClean="0"/>
              <a:t>Tweak the code to print the number of characters in the string, build, and run it.</a:t>
            </a:r>
          </a:p>
          <a:p>
            <a:r>
              <a:rPr lang="en-US" dirty="0" smtClean="0"/>
              <a:t>From the point of view of main(), the </a:t>
            </a:r>
            <a:r>
              <a:rPr lang="en-US" i="1" dirty="0" err="1" smtClean="0"/>
              <a:t>msg</a:t>
            </a:r>
            <a:r>
              <a:rPr lang="en-US" dirty="0" smtClean="0"/>
              <a:t> object has hidden away its means of tracking and retrieving the number of characters stored.</a:t>
            </a:r>
          </a:p>
          <a:p>
            <a:r>
              <a:rPr lang="en-US" dirty="0" smtClean="0"/>
              <a:t>Note: while the string class has a </a:t>
            </a:r>
            <a:r>
              <a:rPr lang="en-US" b="1" dirty="0" smtClean="0"/>
              <a:t>huge</a:t>
            </a:r>
            <a:r>
              <a:rPr lang="en-US" dirty="0" smtClean="0"/>
              <a:t> number of methods your typical C++ class has far fewer!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739" y="468259"/>
            <a:ext cx="5684982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16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msg.size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8285356" y="4103650"/>
            <a:ext cx="1941270" cy="1182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81590" y="5333471"/>
            <a:ext cx="5019288" cy="7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Note that </a:t>
            </a:r>
            <a:r>
              <a:rPr lang="en-US" i="1" kern="0" dirty="0" err="1"/>
              <a:t>cout</a:t>
            </a:r>
            <a:r>
              <a:rPr lang="en-US" kern="0" dirty="0"/>
              <a:t> prints integers without any modification! </a:t>
            </a:r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7719874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your code.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29871" y="2168455"/>
            <a:ext cx="8989122" cy="143738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sz="1800" dirty="0" smtClean="0"/>
              <a:t>Remove a semi-colon.  Re-compile. What messages do you get from the compiler and C::B?</a:t>
            </a:r>
          </a:p>
          <a:p>
            <a:r>
              <a:rPr lang="en-US" sz="1800" dirty="0" smtClean="0"/>
              <a:t>Fix that and break something else.  Capitalize </a:t>
            </a:r>
            <a:r>
              <a:rPr lang="en-US" sz="1800" i="1" dirty="0" smtClean="0"/>
              <a:t>string </a:t>
            </a:r>
            <a:r>
              <a:rPr lang="en-US" sz="1800" i="1" dirty="0" smtClean="0">
                <a:sym typeface="Wingdings" panose="05000000000000000000" pitchFamily="2" charset="2"/>
              </a:rPr>
              <a:t> String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 smtClean="0"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C++ can have elaborate error messages when compiling.  Experience is the only way to lear</a:t>
            </a:r>
            <a:r>
              <a:rPr lang="en-US" sz="1800" dirty="0" smtClean="0">
                <a:sym typeface="Wingdings" panose="05000000000000000000" pitchFamily="2" charset="2"/>
              </a:rPr>
              <a:t>n to interpret them!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Fix your code so it still compiles and then we’ll move on…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520022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37854"/>
            <a:ext cx="10566400" cy="3886200"/>
          </a:xfrm>
        </p:spPr>
        <p:txBody>
          <a:bodyPr/>
          <a:lstStyle/>
          <a:p>
            <a:r>
              <a:rPr lang="en-US" sz="2000" dirty="0" smtClean="0"/>
              <a:t>C++ syntax is very similar to C, Java, or C#.  Here’s a few things up front and we’ll cover more as we go along.</a:t>
            </a:r>
          </a:p>
          <a:p>
            <a:r>
              <a:rPr lang="en-US" sz="2000" dirty="0" smtClean="0"/>
              <a:t>Curly braces are used to denote a code block (like the main() function):  </a:t>
            </a:r>
          </a:p>
          <a:p>
            <a:pPr marL="3543300" lvl="8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 some code … }</a:t>
            </a:r>
          </a:p>
          <a:p>
            <a:r>
              <a:rPr lang="en-US" sz="2000" dirty="0" smtClean="0"/>
              <a:t>Statements end with a semicolon:                      </a:t>
            </a:r>
          </a:p>
          <a:p>
            <a:pPr marL="3543300" lvl="8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Comments are marked for a single line with a  </a:t>
            </a:r>
            <a:r>
              <a:rPr lang="en-US" sz="2000" b="1" dirty="0" smtClean="0"/>
              <a:t>//</a:t>
            </a:r>
            <a:r>
              <a:rPr lang="en-US" sz="2000" dirty="0" smtClean="0"/>
              <a:t> or for </a:t>
            </a:r>
            <a:r>
              <a:rPr lang="en-US" sz="2000" dirty="0" err="1" smtClean="0"/>
              <a:t>multilines</a:t>
            </a:r>
            <a:r>
              <a:rPr lang="en-US" sz="2000" dirty="0" smtClean="0"/>
              <a:t> with a pair of </a:t>
            </a:r>
            <a:r>
              <a:rPr lang="en-US" sz="2000" b="1" dirty="0" smtClean="0"/>
              <a:t>/*</a:t>
            </a:r>
            <a:r>
              <a:rPr lang="en-US" sz="2000" dirty="0" smtClean="0"/>
              <a:t> and </a:t>
            </a:r>
            <a:r>
              <a:rPr lang="en-US" sz="2000" b="1" dirty="0" smtClean="0"/>
              <a:t>*/</a:t>
            </a:r>
            <a:r>
              <a:rPr lang="en-US" sz="2000" dirty="0" smtClean="0"/>
              <a:t> :</a:t>
            </a:r>
          </a:p>
          <a:p>
            <a:pPr marL="3543300" lvl="8" indent="0">
              <a:buNone/>
            </a:pP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/>
          </a:p>
          <a:p>
            <a:r>
              <a:rPr lang="en-US" sz="2000" dirty="0" smtClean="0"/>
              <a:t>Variables can be declared at any time in a code block.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596748" y="5162663"/>
            <a:ext cx="284079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0616" y="3064380"/>
            <a:ext cx="197376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383" y="4126428"/>
            <a:ext cx="3047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this is a comment.</a:t>
            </a: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everything in here </a:t>
            </a:r>
            <a:endParaRPr lang="en-US" sz="1400" dirty="0" smtClean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is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comment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47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2800" y="516449"/>
            <a:ext cx="10566400" cy="3886200"/>
          </a:xfrm>
        </p:spPr>
        <p:txBody>
          <a:bodyPr/>
          <a:lstStyle/>
          <a:p>
            <a:r>
              <a:rPr lang="en-US" sz="2000" dirty="0" smtClean="0"/>
              <a:t>Functions are sections of code that are called from other code.  Functions always have a return argument type, a function name, and then a list of arguments separated by commas: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void</a:t>
            </a:r>
            <a:r>
              <a:rPr lang="en-US" sz="2000" dirty="0" smtClean="0"/>
              <a:t> type means the function does not return a value.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Variables are declared with a type and a name: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endParaRPr lang="en-US" sz="1400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2458" y="2001274"/>
            <a:ext cx="423746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 = x + y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3087" y="2001274"/>
            <a:ext cx="625137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 arguments? Still need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do something...</a:t>
            </a:r>
          </a:p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but a void value means the</a:t>
            </a:r>
          </a:p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return statement can be skipped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01075" y="4858505"/>
            <a:ext cx="447812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Specify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type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100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Sometimes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types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can be inferred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427356" y="1182029"/>
            <a:ext cx="1103971" cy="9032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943922" y="1182029"/>
            <a:ext cx="1784195" cy="9032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4973444" y="2609385"/>
            <a:ext cx="1115122" cy="12712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61657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8556" y="471844"/>
            <a:ext cx="10566400" cy="6140830"/>
          </a:xfrm>
        </p:spPr>
        <p:txBody>
          <a:bodyPr/>
          <a:lstStyle/>
          <a:p>
            <a:r>
              <a:rPr lang="en-US" dirty="0" smtClean="0"/>
              <a:t>A sampling of arithmetic operators:</a:t>
            </a:r>
          </a:p>
          <a:p>
            <a:pPr lvl="1"/>
            <a:r>
              <a:rPr lang="en-US" sz="1600" dirty="0" smtClean="0"/>
              <a:t>Arithmetic:   </a:t>
            </a:r>
            <a:r>
              <a:rPr lang="en-US" sz="2800" dirty="0" smtClean="0"/>
              <a:t>+     -     *    /    %    ++    --</a:t>
            </a:r>
          </a:p>
          <a:p>
            <a:pPr lvl="1"/>
            <a:r>
              <a:rPr lang="en-US" sz="1600" dirty="0" smtClean="0"/>
              <a:t>Logical:  </a:t>
            </a:r>
            <a:r>
              <a:rPr lang="en-US" sz="2800" dirty="0" smtClean="0"/>
              <a:t>&amp;&amp; </a:t>
            </a:r>
            <a:r>
              <a:rPr lang="en-US" sz="2000" dirty="0" smtClean="0"/>
              <a:t>(AND)   </a:t>
            </a:r>
            <a:r>
              <a:rPr lang="en-US" sz="2800" dirty="0" smtClean="0"/>
              <a:t>||</a:t>
            </a:r>
            <a:r>
              <a:rPr lang="en-US" sz="2000" dirty="0" smtClean="0"/>
              <a:t>(OR)   </a:t>
            </a:r>
            <a:r>
              <a:rPr lang="en-US" sz="2800" dirty="0" smtClean="0"/>
              <a:t>!</a:t>
            </a:r>
            <a:r>
              <a:rPr lang="en-US" sz="2000" dirty="0" smtClean="0"/>
              <a:t>(NOT)</a:t>
            </a:r>
          </a:p>
          <a:p>
            <a:pPr lvl="1"/>
            <a:r>
              <a:rPr lang="en-US" dirty="0" smtClean="0"/>
              <a:t>Comparison:  </a:t>
            </a:r>
            <a:r>
              <a:rPr lang="en-US" sz="2400" dirty="0" smtClean="0"/>
              <a:t>==    &gt;    &lt;   &gt;=    &lt;=    !=  </a:t>
            </a:r>
            <a:endParaRPr lang="en-US" sz="3600" dirty="0" smtClean="0"/>
          </a:p>
          <a:p>
            <a:endParaRPr lang="en-US" dirty="0"/>
          </a:p>
          <a:p>
            <a:r>
              <a:rPr lang="en-US" dirty="0" smtClean="0"/>
              <a:t>Sometimes these can have special meanings beyond arithmetic, for example the “+” is used to concatenate strings.</a:t>
            </a:r>
          </a:p>
          <a:p>
            <a:endParaRPr lang="en-US" dirty="0"/>
          </a:p>
          <a:p>
            <a:r>
              <a:rPr lang="en-US" dirty="0" smtClean="0"/>
              <a:t>What happens when a syntax error is made?</a:t>
            </a:r>
          </a:p>
          <a:p>
            <a:pPr lvl="1"/>
            <a:r>
              <a:rPr lang="en-US" dirty="0" smtClean="0"/>
              <a:t>The compiler will complain and refuse to compile the file.  </a:t>
            </a:r>
          </a:p>
          <a:p>
            <a:pPr lvl="1"/>
            <a:r>
              <a:rPr lang="en-US" dirty="0" smtClean="0"/>
              <a:t>The error message </a:t>
            </a:r>
            <a:r>
              <a:rPr lang="en-US" i="1" dirty="0" smtClean="0"/>
              <a:t>usually</a:t>
            </a:r>
            <a:r>
              <a:rPr lang="en-US" dirty="0" smtClean="0"/>
              <a:t> directs you to the error but sometimes the error occurs before the compiler discovers syntax errors so you hunt a little bit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sz="1600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9281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(aka primitive or intrinsic)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33173"/>
            <a:ext cx="10566400" cy="3886200"/>
          </a:xfrm>
        </p:spPr>
        <p:txBody>
          <a:bodyPr/>
          <a:lstStyle/>
          <a:p>
            <a:r>
              <a:rPr lang="en-US" sz="2000" dirty="0" smtClean="0"/>
              <a:t>“primitive” or “intrinsic” means these types are not objects</a:t>
            </a:r>
          </a:p>
          <a:p>
            <a:r>
              <a:rPr lang="en-US" sz="2000" dirty="0" smtClean="0"/>
              <a:t>Here are the most commonly used types.</a:t>
            </a:r>
          </a:p>
          <a:p>
            <a:r>
              <a:rPr lang="en-US" sz="2000" dirty="0" smtClean="0"/>
              <a:t>Note: </a:t>
            </a:r>
            <a:r>
              <a:rPr lang="en-US" sz="2000" dirty="0"/>
              <a:t>The exact </a:t>
            </a:r>
            <a:r>
              <a:rPr lang="en-US" sz="2000" dirty="0" smtClean="0"/>
              <a:t>bit ranges </a:t>
            </a:r>
            <a:r>
              <a:rPr lang="en-US" sz="2000" dirty="0"/>
              <a:t>here are </a:t>
            </a:r>
            <a:r>
              <a:rPr lang="en-US" sz="2000" b="1" dirty="0"/>
              <a:t>platform and compiler </a:t>
            </a:r>
            <a:r>
              <a:rPr lang="en-US" sz="2000" b="1" dirty="0" smtClean="0"/>
              <a:t>dependent</a:t>
            </a:r>
            <a:r>
              <a:rPr lang="en-US" sz="2000" dirty="0" smtClean="0"/>
              <a:t>!</a:t>
            </a:r>
            <a:r>
              <a:rPr lang="en-US" sz="2000" b="1" dirty="0" smtClean="0"/>
              <a:t> </a:t>
            </a:r>
          </a:p>
          <a:p>
            <a:pPr lvl="1"/>
            <a:r>
              <a:rPr lang="en-US" sz="1600" dirty="0" smtClean="0"/>
              <a:t>Typical usage with PCs, Macs, Linux, etc. use these values</a:t>
            </a:r>
            <a:endParaRPr lang="en-US" sz="1600" dirty="0"/>
          </a:p>
          <a:p>
            <a:pPr lvl="1"/>
            <a:r>
              <a:rPr lang="en-US" sz="1600" dirty="0" smtClean="0"/>
              <a:t>Variations from this table are found in specialized applications like embedded system processors.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30254"/>
              </p:ext>
            </p:extLst>
          </p:nvPr>
        </p:nvGraphicFramePr>
        <p:xfrm>
          <a:off x="812800" y="3705292"/>
          <a:ext cx="5795817" cy="2219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31939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9520647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 char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3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 short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32-bit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 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64-bit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 or false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531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81221"/>
              </p:ext>
            </p:extLst>
          </p:nvPr>
        </p:nvGraphicFramePr>
        <p:xfrm>
          <a:off x="6906488" y="3705292"/>
          <a:ext cx="4572002" cy="184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32-bit floating point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64-bit floating point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 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128-bit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 double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128-bit</a:t>
                      </a:r>
                      <a:r>
                        <a:rPr lang="en-US" sz="1800" baseline="0" dirty="0" smtClean="0"/>
                        <a:t> floating point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201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4246419" y="6154271"/>
            <a:ext cx="3699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http://www.cplusplus.com/doc/tutorial/variables/</a:t>
            </a:r>
          </a:p>
        </p:txBody>
      </p:sp>
    </p:spTree>
    <p:extLst>
      <p:ext uri="{BB962C8B-B14F-4D97-AF65-F5344CB8AC3E}">
        <p14:creationId xmlns:p14="http://schemas.microsoft.com/office/powerpoint/2010/main" val="1044903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be sure of integer sizes?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 the same spirit as using </a:t>
            </a:r>
            <a:r>
              <a:rPr lang="en-US" sz="1800" i="1" dirty="0" smtClean="0"/>
              <a:t>integer(kind=8)</a:t>
            </a:r>
            <a:r>
              <a:rPr lang="en-US" sz="1800" dirty="0" smtClean="0"/>
              <a:t> type notation in Fortran, there are type definitions that exactly specify exactly the bits used.  These were added in C++11.</a:t>
            </a:r>
          </a:p>
          <a:p>
            <a:r>
              <a:rPr lang="en-US" sz="1800" dirty="0" smtClean="0"/>
              <a:t>These can be useful if you are planning to port code across CPU architectures (ex. Intel 64-bit CPUs to a 32-bit ARM on an embedded board) or when doing particular types of integer math.</a:t>
            </a:r>
          </a:p>
          <a:p>
            <a:r>
              <a:rPr lang="en-US" sz="1800" dirty="0" smtClean="0"/>
              <a:t>For a full list </a:t>
            </a:r>
            <a:r>
              <a:rPr lang="en-US" sz="1800" dirty="0"/>
              <a:t>and description see: </a:t>
            </a:r>
            <a:r>
              <a:rPr lang="en-US" sz="1800" dirty="0" smtClean="0"/>
              <a:t>  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://www.cplusplus.com/reference/cstdint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6832"/>
              </p:ext>
            </p:extLst>
          </p:nvPr>
        </p:nvGraphicFramePr>
        <p:xfrm>
          <a:off x="3240740" y="4091193"/>
          <a:ext cx="5793508" cy="184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29630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9520647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3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uint64_t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8432" y="375263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#include &lt;</a:t>
            </a:r>
            <a:r>
              <a:rPr lang="en-US" sz="1800" dirty="0" err="1" smtClean="0">
                <a:latin typeface="+mn-lt"/>
              </a:rPr>
              <a:t>cstdint</a:t>
            </a:r>
            <a:r>
              <a:rPr lang="en-US" sz="1800" dirty="0" smtClean="0">
                <a:latin typeface="+mn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04460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your own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27718"/>
            <a:ext cx="10566400" cy="3886200"/>
          </a:xfrm>
        </p:spPr>
        <p:txBody>
          <a:bodyPr/>
          <a:lstStyle/>
          <a:p>
            <a:r>
              <a:rPr lang="en-US" dirty="0" smtClean="0"/>
              <a:t>Go to:</a:t>
            </a:r>
          </a:p>
          <a:p>
            <a:pPr marL="57150" indent="0" algn="ctr">
              <a:buNone/>
            </a:pP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http://www.bu.edu/tech/support/research/training-consulting/live-tutorials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57150" indent="0">
              <a:buNone/>
            </a:pPr>
            <a:r>
              <a:rPr lang="en-US" dirty="0" smtClean="0"/>
              <a:t>     and download the </a:t>
            </a:r>
            <a:r>
              <a:rPr lang="en-US" dirty="0" err="1" smtClean="0"/>
              <a:t>Powerpoint</a:t>
            </a:r>
            <a:r>
              <a:rPr lang="en-US" dirty="0" smtClean="0"/>
              <a:t> or PDF copy of the unified presentation.</a:t>
            </a:r>
          </a:p>
          <a:p>
            <a:endParaRPr lang="en-US" dirty="0" smtClean="0"/>
          </a:p>
          <a:p>
            <a:r>
              <a:rPr lang="en-US" dirty="0" smtClean="0"/>
              <a:t>Easy way to get there: Google “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rcs</a:t>
            </a:r>
            <a:r>
              <a:rPr lang="en-US" dirty="0" smtClean="0"/>
              <a:t> tutorials” and it’s the 1</a:t>
            </a:r>
            <a:r>
              <a:rPr lang="en-US" baseline="30000" dirty="0" smtClean="0"/>
              <a:t>st</a:t>
            </a:r>
            <a:r>
              <a:rPr lang="en-US" dirty="0" smtClean="0"/>
              <a:t> or 2</a:t>
            </a:r>
            <a:r>
              <a:rPr lang="en-US" baseline="30000" dirty="0" smtClean="0"/>
              <a:t>nd</a:t>
            </a:r>
            <a:r>
              <a:rPr lang="en-US" dirty="0" smtClean="0"/>
              <a:t> link.</a:t>
            </a:r>
          </a:p>
          <a:p>
            <a:endParaRPr lang="en-US" dirty="0" smtClean="0"/>
          </a:p>
          <a:p>
            <a:r>
              <a:rPr lang="en-US" dirty="0" smtClean="0"/>
              <a:t>Also download the “Additional Materials” file and unzip it to a convenient folder on your laptop.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47337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758" y="4975519"/>
            <a:ext cx="10231594" cy="1921755"/>
          </a:xfrm>
        </p:spPr>
        <p:txBody>
          <a:bodyPr/>
          <a:lstStyle/>
          <a:p>
            <a:r>
              <a:rPr lang="en-US" sz="1800" dirty="0" smtClean="0"/>
              <a:t>Variable and object values are stored in particular locations in the computer’s memory.</a:t>
            </a:r>
          </a:p>
          <a:p>
            <a:r>
              <a:rPr lang="en-US" sz="1800" dirty="0" smtClean="0"/>
              <a:t>Reference and pointer variables </a:t>
            </a:r>
            <a:r>
              <a:rPr lang="en-US" sz="1800" b="1" dirty="0" smtClean="0"/>
              <a:t>store the memory location of other variables.</a:t>
            </a:r>
          </a:p>
          <a:p>
            <a:r>
              <a:rPr lang="en-US" sz="1800" dirty="0" smtClean="0"/>
              <a:t>Pointers are found in C. References are a C++ variation that makes pointers easier and safer to use.</a:t>
            </a:r>
          </a:p>
          <a:p>
            <a:r>
              <a:rPr lang="en-US" sz="1800" dirty="0" smtClean="0"/>
              <a:t>More on this topic </a:t>
            </a:r>
            <a:r>
              <a:rPr lang="en-US" sz="1800" dirty="0" smtClean="0"/>
              <a:t>later in the tutorial.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47829" y="2066844"/>
            <a:ext cx="53607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hello_ptr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&amp;hello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hello_ref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225299" y="2003367"/>
            <a:ext cx="704148" cy="2055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929447" y="1430069"/>
            <a:ext cx="2568430" cy="5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The object </a:t>
            </a:r>
            <a:r>
              <a:rPr lang="en-US" sz="1800" i="1" kern="0" dirty="0" smtClean="0"/>
              <a:t>hello</a:t>
            </a:r>
            <a:r>
              <a:rPr lang="en-US" sz="1800" kern="0" dirty="0"/>
              <a:t> </a:t>
            </a:r>
            <a:r>
              <a:rPr lang="en-US" sz="1800" kern="0" dirty="0" smtClean="0"/>
              <a:t>occupies some computer memory.</a:t>
            </a:r>
            <a:endParaRPr lang="en-US" sz="1800" i="1" kern="0" dirty="0" smtClean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7261471" y="2364543"/>
            <a:ext cx="4804757" cy="11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The </a:t>
            </a:r>
            <a:r>
              <a:rPr lang="en-US" sz="1800" kern="0" dirty="0" smtClean="0"/>
              <a:t>asterisk </a:t>
            </a:r>
            <a:r>
              <a:rPr lang="en-US" sz="1800" kern="0" dirty="0"/>
              <a:t>indicates that </a:t>
            </a:r>
            <a:r>
              <a:rPr lang="en-US" sz="1800" i="1" kern="0" dirty="0" err="1"/>
              <a:t>hello_ptr</a:t>
            </a:r>
            <a:r>
              <a:rPr lang="en-US" sz="1800" kern="0" dirty="0"/>
              <a:t> is a </a:t>
            </a:r>
            <a:r>
              <a:rPr lang="en-US" sz="1800" kern="0" dirty="0" smtClean="0"/>
              <a:t>pointer to a string. </a:t>
            </a:r>
            <a:r>
              <a:rPr lang="en-US" sz="1800" i="1" kern="0" dirty="0" err="1" smtClean="0"/>
              <a:t>hello_ptr</a:t>
            </a:r>
            <a:r>
              <a:rPr lang="en-US" sz="1800" kern="0" dirty="0" smtClean="0"/>
              <a:t> variable is assigned the memory address of object </a:t>
            </a:r>
            <a:r>
              <a:rPr lang="en-US" sz="1800" i="1" kern="0" dirty="0" smtClean="0"/>
              <a:t>hello</a:t>
            </a:r>
            <a:r>
              <a:rPr lang="en-US" sz="1800" kern="0" dirty="0" smtClean="0"/>
              <a:t> which is accessed with the “&amp;” syntax.  </a:t>
            </a:r>
            <a:endParaRPr lang="en-US" sz="1800" i="1" kern="0" dirty="0" smtClean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 bwMode="auto">
          <a:xfrm flipH="1" flipV="1">
            <a:off x="4672361" y="2753574"/>
            <a:ext cx="2589110" cy="1927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4347825" y="3767011"/>
            <a:ext cx="5827291" cy="105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The </a:t>
            </a:r>
            <a:r>
              <a:rPr lang="en-US" sz="1800" kern="0" dirty="0" smtClean="0"/>
              <a:t>&amp; here indicates </a:t>
            </a:r>
            <a:r>
              <a:rPr lang="en-US" sz="1800" kern="0" dirty="0"/>
              <a:t>that </a:t>
            </a:r>
            <a:r>
              <a:rPr lang="en-US" sz="1800" i="1" kern="0" dirty="0" err="1" smtClean="0"/>
              <a:t>hello_ref</a:t>
            </a:r>
            <a:r>
              <a:rPr lang="en-US" sz="1800" kern="0" dirty="0" smtClean="0"/>
              <a:t> </a:t>
            </a:r>
            <a:r>
              <a:rPr lang="en-US" sz="1800" kern="0" dirty="0"/>
              <a:t>is a </a:t>
            </a:r>
            <a:r>
              <a:rPr lang="en-US" sz="1800" kern="0" dirty="0" smtClean="0"/>
              <a:t>reference </a:t>
            </a:r>
            <a:r>
              <a:rPr lang="en-US" sz="1800" kern="0" dirty="0"/>
              <a:t>to a string. The </a:t>
            </a:r>
            <a:r>
              <a:rPr lang="en-US" sz="1800" i="1" kern="0" dirty="0" err="1" smtClean="0"/>
              <a:t>hello_ref</a:t>
            </a:r>
            <a:r>
              <a:rPr lang="en-US" sz="1800" kern="0" dirty="0" smtClean="0"/>
              <a:t> </a:t>
            </a:r>
            <a:r>
              <a:rPr lang="en-US" sz="1800" kern="0" dirty="0"/>
              <a:t>variable is assigned the memory address of object </a:t>
            </a:r>
            <a:r>
              <a:rPr lang="en-US" sz="1800" i="1" kern="0" dirty="0"/>
              <a:t>hello</a:t>
            </a:r>
            <a:r>
              <a:rPr lang="en-US" sz="1800" kern="0" dirty="0"/>
              <a:t> </a:t>
            </a:r>
            <a:r>
              <a:rPr lang="en-US" sz="1800" kern="0" dirty="0" smtClean="0"/>
              <a:t>automatically.</a:t>
            </a:r>
            <a:endParaRPr lang="en-US" sz="1800" i="1" kern="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4137102" y="3289610"/>
            <a:ext cx="368397" cy="4774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228040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C++ is strongly typed. It will auto-convert a variable of one type to another in a limited fashion: if it will not change the value.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Conversions that don’t change value:  increasing precision (float </a:t>
            </a:r>
            <a:r>
              <a:rPr lang="en-US" sz="1800" dirty="0" smtClean="0">
                <a:sym typeface="Wingdings" panose="05000000000000000000" pitchFamily="2" charset="2"/>
              </a:rPr>
              <a:t> double) or integer  floating point of at least the same precision. 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C++ allows for C-style type casting with the syntax:   (new type) expression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 smtClean="0">
              <a:sym typeface="Wingdings" panose="05000000000000000000" pitchFamily="2" charset="2"/>
            </a:endParaRPr>
          </a:p>
          <a:p>
            <a:endParaRPr lang="en-US" sz="1800" dirty="0" smtClean="0">
              <a:sym typeface="Wingdings" panose="05000000000000000000" pitchFamily="2" charset="2"/>
            </a:endParaRP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But since we’re doing C++ we’ll look at the </a:t>
            </a:r>
            <a:r>
              <a:rPr lang="en-US" sz="1800" b="1" dirty="0" smtClean="0">
                <a:sym typeface="Wingdings" panose="05000000000000000000" pitchFamily="2" charset="2"/>
              </a:rPr>
              <a:t>4</a:t>
            </a:r>
            <a:r>
              <a:rPr lang="en-US" sz="1800" dirty="0" smtClean="0">
                <a:sym typeface="Wingdings" panose="05000000000000000000" pitchFamily="2" charset="2"/>
              </a:rPr>
              <a:t> ways of doing this in C++ next...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896255" y="2274358"/>
            <a:ext cx="299880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NO!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437" y="4543811"/>
            <a:ext cx="353762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44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70" y="392349"/>
            <a:ext cx="10566400" cy="685800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70" y="1776418"/>
            <a:ext cx="9544996" cy="3886200"/>
          </a:xfrm>
        </p:spPr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is exactly equivalent to the C style cast.  </a:t>
            </a:r>
          </a:p>
          <a:p>
            <a:pPr lvl="1"/>
            <a:r>
              <a:rPr lang="en-US" dirty="0" smtClean="0"/>
              <a:t>This identifies a cast </a:t>
            </a:r>
            <a:r>
              <a:rPr lang="en-US" b="1" dirty="0" smtClean="0"/>
              <a:t>at compile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will allow casts that reduce precision (ex. double </a:t>
            </a:r>
            <a:r>
              <a:rPr lang="en-US" dirty="0" smtClean="0">
                <a:sym typeface="Wingdings" panose="05000000000000000000" pitchFamily="2" charset="2"/>
              </a:rPr>
              <a:t> float)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~99</a:t>
            </a:r>
            <a:r>
              <a:rPr lang="en-US" dirty="0" smtClean="0">
                <a:sym typeface="Wingdings" panose="05000000000000000000" pitchFamily="2" charset="2"/>
              </a:rPr>
              <a:t>% of all your casts in C++ will be of this type.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ynamic_cast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expression)</a:t>
            </a:r>
          </a:p>
          <a:p>
            <a:pPr lvl="1"/>
            <a:r>
              <a:rPr lang="en-US" dirty="0" smtClean="0"/>
              <a:t>Special version where type casting is performed at runtime, only works on reference or  pointer type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Usually handled automatically by the compiler where needed, rarely done by the programmer.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4793" y="1625416"/>
            <a:ext cx="4383579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1234.56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same as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3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Brace 3"/>
          <p:cNvSpPr/>
          <p:nvPr/>
        </p:nvSpPr>
        <p:spPr bwMode="auto">
          <a:xfrm>
            <a:off x="9321871" y="2719470"/>
            <a:ext cx="739302" cy="3473511"/>
          </a:xfrm>
          <a:prstGeom prst="rightBrace">
            <a:avLst>
              <a:gd name="adj1" fmla="val 8333"/>
              <a:gd name="adj2" fmla="val 4968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70" y="392349"/>
            <a:ext cx="10566400" cy="685800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Casting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76" y="2628030"/>
            <a:ext cx="9544996" cy="3886200"/>
          </a:xfrm>
        </p:spPr>
        <p:txBody>
          <a:bodyPr/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lvl="1"/>
            <a:r>
              <a:rPr lang="en-US" dirty="0" smtClean="0"/>
              <a:t>Variables labeled as </a:t>
            </a:r>
            <a:r>
              <a:rPr lang="en-US" i="1" dirty="0" err="1" smtClean="0"/>
              <a:t>const</a:t>
            </a:r>
            <a:r>
              <a:rPr lang="en-US" dirty="0" smtClean="0"/>
              <a:t> can’t have their value changed.</a:t>
            </a:r>
          </a:p>
          <a:p>
            <a:pPr lvl="1"/>
            <a:r>
              <a:rPr lang="en-US" dirty="0" err="1" smtClean="0"/>
              <a:t>const_cast</a:t>
            </a:r>
            <a:r>
              <a:rPr lang="en-US" dirty="0" smtClean="0"/>
              <a:t> lets the programmer remove or add </a:t>
            </a:r>
            <a:r>
              <a:rPr lang="en-US" i="1" dirty="0" err="1" smtClean="0"/>
              <a:t>const</a:t>
            </a:r>
            <a:r>
              <a:rPr lang="en-US" dirty="0" smtClean="0"/>
              <a:t> to </a:t>
            </a:r>
            <a:r>
              <a:rPr lang="en-US" dirty="0"/>
              <a:t>reference or </a:t>
            </a:r>
            <a:r>
              <a:rPr lang="en-US" dirty="0" smtClean="0"/>
              <a:t> pointer </a:t>
            </a:r>
            <a:r>
              <a:rPr lang="en-US" dirty="0"/>
              <a:t>type </a:t>
            </a:r>
            <a:r>
              <a:rPr lang="en-US" dirty="0" smtClean="0"/>
              <a:t>variables. </a:t>
            </a:r>
          </a:p>
          <a:p>
            <a:pPr lvl="1"/>
            <a:r>
              <a:rPr lang="en-US" dirty="0" smtClean="0"/>
              <a:t>If you need to do this, you probably </a:t>
            </a:r>
            <a:r>
              <a:rPr lang="en-US" dirty="0" smtClean="0"/>
              <a:t>want </a:t>
            </a:r>
            <a:r>
              <a:rPr lang="en-US" dirty="0" smtClean="0"/>
              <a:t>to re-think your code.</a:t>
            </a:r>
          </a:p>
          <a:p>
            <a:pPr lvl="1"/>
            <a:endParaRPr lang="en-US" dirty="0" smtClean="0"/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type&gt;( expression )</a:t>
            </a:r>
          </a:p>
          <a:p>
            <a:pPr lvl="1"/>
            <a:r>
              <a:rPr lang="en-US" dirty="0" smtClean="0"/>
              <a:t>Takes the bits in the expression and re-uses them </a:t>
            </a:r>
            <a:r>
              <a:rPr lang="en-US" b="1" dirty="0" smtClean="0"/>
              <a:t>unconverted</a:t>
            </a:r>
            <a:r>
              <a:rPr lang="en-US" dirty="0" smtClean="0"/>
              <a:t> as a new type. Also only works on </a:t>
            </a:r>
            <a:r>
              <a:rPr lang="en-US" dirty="0"/>
              <a:t>reference or </a:t>
            </a:r>
            <a:r>
              <a:rPr lang="en-US" dirty="0" smtClean="0"/>
              <a:t>pointer </a:t>
            </a:r>
            <a:r>
              <a:rPr lang="en-US" dirty="0"/>
              <a:t>type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Sometimes useful when reading in binary files and extracting parameters.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6726" y="3560480"/>
            <a:ext cx="177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“unsafe”: the compiler will not protect you </a:t>
            </a:r>
            <a:r>
              <a:rPr lang="en-US" sz="1600" dirty="0" smtClean="0">
                <a:latin typeface="+mn-lt"/>
              </a:rPr>
              <a:t>here!</a:t>
            </a:r>
          </a:p>
          <a:p>
            <a:r>
              <a:rPr lang="en-US" sz="1600" dirty="0" smtClean="0">
                <a:latin typeface="+mn-lt"/>
              </a:rPr>
              <a:t> </a:t>
            </a:r>
          </a:p>
          <a:p>
            <a:r>
              <a:rPr lang="en-US" sz="1600" dirty="0" smtClean="0">
                <a:latin typeface="+mn-lt"/>
              </a:rPr>
              <a:t>The </a:t>
            </a:r>
            <a:r>
              <a:rPr lang="en-US" sz="1600" dirty="0" smtClean="0">
                <a:latin typeface="+mn-lt"/>
              </a:rPr>
              <a:t>programmer must make sure everything is correct!</a:t>
            </a:r>
          </a:p>
        </p:txBody>
      </p:sp>
      <p:pic>
        <p:nvPicPr>
          <p:cNvPr id="1026" name="Picture 2" descr="https://metvnetwork.s3.amazonaws.com/flbo2-1459186591-770-blog-Robo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 r="12343"/>
          <a:stretch/>
        </p:blipFill>
        <p:spPr bwMode="auto">
          <a:xfrm>
            <a:off x="9865454" y="392349"/>
            <a:ext cx="2057730" cy="259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 bwMode="auto">
          <a:xfrm>
            <a:off x="9160778" y="373636"/>
            <a:ext cx="1328919" cy="809211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Danger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6384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76" y="1521794"/>
            <a:ext cx="4670187" cy="3886200"/>
          </a:xfrm>
        </p:spPr>
        <p:txBody>
          <a:bodyPr/>
          <a:lstStyle/>
          <a:p>
            <a:r>
              <a:rPr lang="en-US" sz="1800" dirty="0" smtClean="0"/>
              <a:t>Open the project “</a:t>
            </a:r>
            <a:r>
              <a:rPr lang="en-US" sz="1800" dirty="0" err="1" smtClean="0"/>
              <a:t>FunctionExample</a:t>
            </a:r>
            <a:r>
              <a:rPr lang="en-US" sz="1800" dirty="0" smtClean="0"/>
              <a:t>” in C::B files</a:t>
            </a:r>
          </a:p>
          <a:p>
            <a:pPr lvl="1"/>
            <a:r>
              <a:rPr lang="en-US" sz="1200" dirty="0" smtClean="0"/>
              <a:t>Compile and run it!</a:t>
            </a:r>
          </a:p>
          <a:p>
            <a:r>
              <a:rPr lang="en-US" sz="1800" dirty="0" smtClean="0"/>
              <a:t>Open main.cpp</a:t>
            </a:r>
          </a:p>
          <a:p>
            <a:r>
              <a:rPr lang="en-US" sz="1800" dirty="0" smtClean="0"/>
              <a:t>4 function calls are listed.</a:t>
            </a:r>
            <a:endParaRPr lang="en-US" sz="1800" dirty="0"/>
          </a:p>
          <a:p>
            <a:r>
              <a:rPr lang="en-US" sz="1800" dirty="0" smtClean="0"/>
              <a:t>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and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functions are identical in their behavior.  </a:t>
            </a:r>
          </a:p>
          <a:p>
            <a:pPr lvl="1"/>
            <a:r>
              <a:rPr lang="en-US" sz="1400" dirty="0" smtClean="0"/>
              <a:t>The values of L and W are sent to the function, multiplied, and the product is returned.</a:t>
            </a:r>
          </a:p>
          <a:p>
            <a:r>
              <a:rPr lang="en-US" sz="1800" dirty="0" smtClean="0"/>
              <a:t>RectangleArea2 uses </a:t>
            </a:r>
            <a:r>
              <a:rPr lang="en-US" sz="1800" i="1" dirty="0" err="1" smtClean="0"/>
              <a:t>const</a:t>
            </a:r>
            <a:r>
              <a:rPr lang="en-US" sz="1800" dirty="0" smtClean="0"/>
              <a:t> arguments</a:t>
            </a:r>
          </a:p>
          <a:p>
            <a:pPr lvl="1"/>
            <a:r>
              <a:rPr lang="en-US" sz="1200" dirty="0" smtClean="0"/>
              <a:t>The compiler </a:t>
            </a:r>
            <a:r>
              <a:rPr lang="en-US" sz="1200" b="1" dirty="0" smtClean="0"/>
              <a:t>will not</a:t>
            </a:r>
            <a:r>
              <a:rPr lang="en-US" sz="1200" dirty="0"/>
              <a:t> </a:t>
            </a:r>
            <a:r>
              <a:rPr lang="en-US" sz="1200" dirty="0" smtClean="0"/>
              <a:t>let you modify their values in the function.</a:t>
            </a:r>
          </a:p>
          <a:p>
            <a:pPr lvl="1"/>
            <a:r>
              <a:rPr lang="en-US" sz="1200" dirty="0" smtClean="0"/>
              <a:t>Try it!  Uncomment the line and see what happens when you recompile.</a:t>
            </a:r>
          </a:p>
          <a:p>
            <a:r>
              <a:rPr lang="en-US" sz="1800" dirty="0" smtClean="0"/>
              <a:t>The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and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versions pass the arguments by </a:t>
            </a:r>
            <a:r>
              <a:rPr lang="en-US" sz="1800" i="1" dirty="0" smtClean="0"/>
              <a:t>reference</a:t>
            </a:r>
            <a:r>
              <a:rPr lang="en-US" sz="1800" dirty="0" smtClean="0"/>
              <a:t> with an added </a:t>
            </a:r>
            <a:r>
              <a:rPr lang="en-US" sz="1800" i="1" dirty="0" smtClean="0"/>
              <a:t>&amp;</a:t>
            </a:r>
            <a:r>
              <a:rPr lang="en-US" sz="1800" dirty="0" smtClean="0"/>
              <a:t> </a:t>
            </a:r>
          </a:p>
          <a:p>
            <a:pPr lvl="1"/>
            <a:endParaRPr lang="en-US" sz="1200" dirty="0" smtClean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406612" y="1414938"/>
            <a:ext cx="6541373" cy="452431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2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RectangleArea1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RectangleArea2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C0C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L=2.0 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RectangleArea3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RectangleArea4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area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21318" y="2215075"/>
            <a:ext cx="442827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400" kern="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8292568" y="1064420"/>
            <a:ext cx="391155" cy="4245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8677298" y="601518"/>
            <a:ext cx="3173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 smtClean="0"/>
              <a:t>The function arguments L </a:t>
            </a:r>
            <a:r>
              <a:rPr lang="en-US" sz="1600" kern="0" dirty="0"/>
              <a:t>and </a:t>
            </a:r>
            <a:r>
              <a:rPr lang="en-US" sz="1600" kern="0" dirty="0" smtClean="0"/>
              <a:t>W </a:t>
            </a:r>
            <a:r>
              <a:rPr lang="en-US" sz="1600" kern="0" dirty="0"/>
              <a:t>are sent as type </a:t>
            </a:r>
            <a:r>
              <a:rPr lang="en-US" sz="1600" i="1" kern="0" dirty="0"/>
              <a:t>float</a:t>
            </a:r>
            <a:r>
              <a:rPr lang="en-US" sz="1600" kern="0" dirty="0"/>
              <a:t>.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4752" y="2045250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/>
              <a:t>Product is computed</a:t>
            </a:r>
            <a:endParaRPr lang="en-US" sz="1600" kern="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 flipV="1">
            <a:off x="6935958" y="2045250"/>
            <a:ext cx="908794" cy="1692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685883" y="762000"/>
            <a:ext cx="2259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 smtClean="0"/>
              <a:t>The return </a:t>
            </a:r>
            <a:r>
              <a:rPr lang="en-US" sz="1600" kern="0" dirty="0"/>
              <a:t>type is </a:t>
            </a:r>
            <a:r>
              <a:rPr lang="en-US" sz="1600" i="1" kern="0" dirty="0"/>
              <a:t>float</a:t>
            </a:r>
            <a:r>
              <a:rPr lang="en-US" sz="1600" kern="0" dirty="0"/>
              <a:t>.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flipH="1">
            <a:off x="5954751" y="1100554"/>
            <a:ext cx="860798" cy="5077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214131"/>
            <a:ext cx="534740" cy="5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43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C::B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557942"/>
            <a:ext cx="10566400" cy="1587731"/>
          </a:xfrm>
        </p:spPr>
        <p:txBody>
          <a:bodyPr/>
          <a:lstStyle/>
          <a:p>
            <a:r>
              <a:rPr lang="en-US" sz="1600" dirty="0" smtClean="0"/>
              <a:t>To show how this works we will use the C::B interactive debugger to step through the program line-by-line to follow the function calls.</a:t>
            </a:r>
          </a:p>
          <a:p>
            <a:r>
              <a:rPr lang="en-US" sz="1600" dirty="0" smtClean="0"/>
              <a:t>Make sure you are running in </a:t>
            </a:r>
            <a:r>
              <a:rPr lang="en-US" sz="1600" i="1" dirty="0" smtClean="0"/>
              <a:t>Debug</a:t>
            </a:r>
            <a:r>
              <a:rPr lang="en-US" sz="1600" dirty="0" smtClean="0"/>
              <a:t> mode. This turns off compiler optimizations and has the compiler include information in the compiled code for effective debugging.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33" y="3497579"/>
            <a:ext cx="8034974" cy="20054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4613564" y="2681546"/>
            <a:ext cx="8312" cy="119218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7655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762000"/>
            <a:ext cx="5457825" cy="5286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Breakpoint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Breakpoints tell the debugger to halt at a particular line so that the state of the program can be inspected.</a:t>
            </a:r>
          </a:p>
          <a:p>
            <a:r>
              <a:rPr lang="en-US" sz="2000" dirty="0" smtClean="0"/>
              <a:t>In main.cpp, double click to the left of the lines in the functions to set a pair of breakpoints. A red dot will appear.</a:t>
            </a:r>
          </a:p>
          <a:p>
            <a:r>
              <a:rPr lang="en-US" sz="2000" dirty="0" smtClean="0"/>
              <a:t>Click the red arrow to start the code in the debugger.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4648200"/>
            <a:ext cx="5800725" cy="1447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3050771" y="4159827"/>
            <a:ext cx="58189" cy="72805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5867400" y="1936173"/>
            <a:ext cx="1029511" cy="165743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867400" y="3593609"/>
            <a:ext cx="1029511" cy="74483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456" y="6358127"/>
            <a:ext cx="390145" cy="3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68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4813300" cy="3886200"/>
          </a:xfrm>
        </p:spPr>
        <p:txBody>
          <a:bodyPr/>
          <a:lstStyle/>
          <a:p>
            <a:r>
              <a:rPr lang="en-US" dirty="0" smtClean="0"/>
              <a:t>The debugger will pause in the first function at the breakpoint.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333195"/>
            <a:ext cx="57531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94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81025"/>
            <a:ext cx="5181600" cy="3886200"/>
          </a:xfrm>
        </p:spPr>
        <p:txBody>
          <a:bodyPr/>
          <a:lstStyle/>
          <a:p>
            <a:r>
              <a:rPr lang="en-US" sz="1800" dirty="0"/>
              <a:t>Click the Debug menu, go to Debugging Windows, and choose </a:t>
            </a:r>
            <a:r>
              <a:rPr lang="en-US" sz="1800" i="1" dirty="0"/>
              <a:t>Call Stack</a:t>
            </a:r>
            <a:r>
              <a:rPr lang="en-US" sz="1800" dirty="0"/>
              <a:t>. Drag </a:t>
            </a:r>
            <a:r>
              <a:rPr lang="en-US" sz="1800" dirty="0" smtClean="0"/>
              <a:t>it to the right, then go back and choose </a:t>
            </a:r>
            <a:r>
              <a:rPr lang="en-US" sz="1800" i="1" dirty="0" smtClean="0"/>
              <a:t>Watches</a:t>
            </a:r>
            <a:r>
              <a:rPr lang="en-US" sz="1800" dirty="0" smtClean="0"/>
              <a:t>.  Drag it to the right.  Do the same for the </a:t>
            </a:r>
            <a:r>
              <a:rPr lang="en-US" sz="1800" i="1" dirty="0" smtClean="0"/>
              <a:t>Breakpoints</a:t>
            </a:r>
            <a:r>
              <a:rPr lang="en-US" sz="1800" dirty="0" smtClean="0"/>
              <a:t> option.  Your screen will look something like this now…</a:t>
            </a:r>
          </a:p>
          <a:p>
            <a:r>
              <a:rPr lang="en-US" sz="1800" dirty="0" smtClean="0"/>
              <a:t>Controls (hover mouse over for help):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25" y="314325"/>
            <a:ext cx="4518283" cy="661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2301" y="838200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n-lt"/>
              </a:rPr>
              <a:t>Watches</a:t>
            </a:r>
            <a:r>
              <a:rPr lang="en-US" sz="1600" dirty="0" smtClean="0">
                <a:latin typeface="+mn-lt"/>
              </a:rPr>
              <a:t> shows the variables in use and their values</a:t>
            </a:r>
            <a:endParaRPr lang="en-US" sz="1600" i="1" dirty="0" smtClean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7734300" y="904875"/>
            <a:ext cx="895350" cy="18097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851525" y="2876550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n-lt"/>
              </a:rPr>
              <a:t>Call Stack</a:t>
            </a:r>
            <a:r>
              <a:rPr lang="en-US" sz="1600" dirty="0" smtClean="0">
                <a:latin typeface="+mn-lt"/>
              </a:rPr>
              <a:t> shows the functions being called, newest on top.</a:t>
            </a:r>
            <a:endParaRPr lang="en-US" sz="1600" i="1" dirty="0" smtClean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972425" y="3086100"/>
            <a:ext cx="485775" cy="952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280025" y="4655403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n-lt"/>
              </a:rPr>
              <a:t>Breakpoints</a:t>
            </a:r>
            <a:r>
              <a:rPr lang="en-US" sz="1600" dirty="0" smtClean="0">
                <a:latin typeface="+mn-lt"/>
              </a:rPr>
              <a:t> lists the breakpoints you’ve created.</a:t>
            </a:r>
            <a:endParaRPr lang="en-US" sz="1600" i="1" dirty="0" smtClean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7315200" y="4886325"/>
            <a:ext cx="1143000" cy="20954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6" y="2714625"/>
            <a:ext cx="5514975" cy="371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7326" y="3204001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Place the cursor in the function, click to run to the cursor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457451" y="2900362"/>
            <a:ext cx="581024" cy="39168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04825" y="4021648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Run the next line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1957389" y="2994415"/>
            <a:ext cx="1303336" cy="102723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08013" y="4479690"/>
            <a:ext cx="1849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Step into a function call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2295525" y="3086100"/>
            <a:ext cx="1209675" cy="139359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589212" y="4957374"/>
            <a:ext cx="184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Step out of a function to the calling function.</a:t>
            </a: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 bwMode="auto">
          <a:xfrm flipV="1">
            <a:off x="3513931" y="3095625"/>
            <a:ext cx="234158" cy="186174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4135766" y="3434833"/>
            <a:ext cx="420360" cy="27674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Left Brace 36"/>
          <p:cNvSpPr/>
          <p:nvPr/>
        </p:nvSpPr>
        <p:spPr bwMode="auto">
          <a:xfrm rot="16200000">
            <a:off x="3980064" y="3050429"/>
            <a:ext cx="229782" cy="307144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9206" y="6202281"/>
            <a:ext cx="184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Step by CPU instruction. Less useful, generally.</a:t>
            </a:r>
          </a:p>
        </p:txBody>
      </p:sp>
    </p:spTree>
    <p:extLst>
      <p:ext uri="{BB962C8B-B14F-4D97-AF65-F5344CB8AC3E}">
        <p14:creationId xmlns:p14="http://schemas.microsoft.com/office/powerpoint/2010/main" val="531748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your own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27718"/>
            <a:ext cx="10566400" cy="3886200"/>
          </a:xfrm>
        </p:spPr>
        <p:txBody>
          <a:bodyPr/>
          <a:lstStyle/>
          <a:p>
            <a:r>
              <a:rPr lang="en-US" sz="2000" dirty="0" smtClean="0"/>
              <a:t>Download the Code::Blocks development environment:</a:t>
            </a:r>
          </a:p>
          <a:p>
            <a:pPr marL="57150" indent="0" algn="ctr">
              <a:buNone/>
            </a:pPr>
            <a:r>
              <a:rPr lang="en-US" sz="2000" dirty="0" smtClean="0">
                <a:hlinkClick r:id="rId2"/>
              </a:rPr>
              <a:t>http://www.codeblocks.org/downloads/26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Windows</a:t>
            </a:r>
            <a:r>
              <a:rPr lang="en-US" sz="2000" dirty="0"/>
              <a:t>:  get the </a:t>
            </a:r>
            <a:r>
              <a:rPr lang="en-US" b="1" dirty="0" smtClean="0"/>
              <a:t>codeblocks-16.01mingw-nosetup.zip</a:t>
            </a:r>
            <a:r>
              <a:rPr lang="en-US" sz="2000" dirty="0" smtClean="0"/>
              <a:t> file and unzip it to a convenient folder.</a:t>
            </a:r>
          </a:p>
          <a:p>
            <a:endParaRPr lang="en-US" sz="2000" dirty="0" smtClean="0"/>
          </a:p>
          <a:p>
            <a:r>
              <a:rPr lang="en-US" sz="2000" dirty="0" smtClean="0"/>
              <a:t>Linux</a:t>
            </a:r>
            <a:r>
              <a:rPr lang="en-US" sz="2000" dirty="0"/>
              <a:t>: likely available from your Linux distro’s package management system</a:t>
            </a:r>
          </a:p>
          <a:p>
            <a:endParaRPr lang="en-US" sz="2000" dirty="0" smtClean="0"/>
          </a:p>
          <a:p>
            <a:r>
              <a:rPr lang="en-US" sz="2000" dirty="0" smtClean="0"/>
              <a:t>Mac </a:t>
            </a:r>
            <a:r>
              <a:rPr lang="en-US" sz="2000" dirty="0"/>
              <a:t>OSX: get the </a:t>
            </a:r>
            <a:r>
              <a:rPr lang="en-US" sz="2000" b="1" dirty="0" smtClean="0"/>
              <a:t>CodeBlocks-13.12-mac.zip</a:t>
            </a:r>
            <a:r>
              <a:rPr lang="en-US" sz="2000" dirty="0" smtClean="0"/>
              <a:t> file and </a:t>
            </a:r>
            <a:r>
              <a:rPr lang="en-US" sz="2000" dirty="0"/>
              <a:t>unzip it to a convenient folder</a:t>
            </a:r>
            <a:r>
              <a:rPr lang="en-US" sz="2000" dirty="0" smtClean="0"/>
              <a:t>.</a:t>
            </a:r>
          </a:p>
          <a:p>
            <a:pPr lvl="1"/>
            <a:r>
              <a:rPr lang="en-US" dirty="0" smtClean="0"/>
              <a:t>Also you will need Apple’s </a:t>
            </a:r>
            <a:r>
              <a:rPr lang="en-US" dirty="0" err="1" smtClean="0"/>
              <a:t>Xcode</a:t>
            </a:r>
            <a:r>
              <a:rPr lang="en-US" dirty="0" smtClean="0"/>
              <a:t> software with the </a:t>
            </a:r>
            <a:r>
              <a:rPr lang="en-US" b="1" dirty="0" smtClean="0"/>
              <a:t>command line tools </a:t>
            </a:r>
            <a:r>
              <a:rPr lang="en-US" dirty="0" smtClean="0"/>
              <a:t>installed.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3"/>
              </a:rPr>
              <a:t>http://www.dummies.com/programming/cpp/how-to-install-c-codeblocks-in-macintosh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9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Outline: All 4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Part 1:</a:t>
            </a:r>
          </a:p>
          <a:p>
            <a:pPr lvl="1"/>
            <a:r>
              <a:rPr lang="en-US" dirty="0" smtClean="0"/>
              <a:t>Intro to C++</a:t>
            </a:r>
          </a:p>
          <a:p>
            <a:pPr lvl="1"/>
            <a:r>
              <a:rPr lang="en-US" dirty="0" smtClean="0"/>
              <a:t>Object oriented concepts</a:t>
            </a:r>
          </a:p>
          <a:p>
            <a:pPr lvl="1"/>
            <a:r>
              <a:rPr lang="en-US" dirty="0" smtClean="0"/>
              <a:t>Write a first program</a:t>
            </a:r>
          </a:p>
          <a:p>
            <a:r>
              <a:rPr lang="en-US" dirty="0" smtClean="0"/>
              <a:t>Part 2:</a:t>
            </a:r>
            <a:endParaRPr lang="en-US" dirty="0"/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C++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Standard Template Library</a:t>
            </a:r>
            <a:endParaRPr lang="en-US" dirty="0"/>
          </a:p>
          <a:p>
            <a:pPr lvl="1"/>
            <a:r>
              <a:rPr lang="en-US" dirty="0" smtClean="0"/>
              <a:t>Basic debugging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Part 3:</a:t>
            </a:r>
          </a:p>
          <a:p>
            <a:pPr lvl="1"/>
            <a:r>
              <a:rPr lang="en-US" dirty="0" smtClean="0"/>
              <a:t>Defining C++ classes</a:t>
            </a:r>
          </a:p>
          <a:p>
            <a:pPr lvl="1"/>
            <a:r>
              <a:rPr lang="en-US" dirty="0" smtClean="0"/>
              <a:t>Look at the details of how they work</a:t>
            </a:r>
          </a:p>
          <a:p>
            <a:r>
              <a:rPr lang="en-US" dirty="0" smtClean="0"/>
              <a:t>Part 4:</a:t>
            </a:r>
          </a:p>
          <a:p>
            <a:pPr lvl="1"/>
            <a:r>
              <a:rPr lang="en-US" dirty="0" smtClean="0"/>
              <a:t>Class inheritance</a:t>
            </a:r>
          </a:p>
          <a:p>
            <a:pPr lvl="1"/>
            <a:r>
              <a:rPr lang="en-US" dirty="0" smtClean="0"/>
              <a:t>Virtual methods</a:t>
            </a:r>
            <a:endParaRPr lang="en-US" dirty="0"/>
          </a:p>
          <a:p>
            <a:pPr lvl="1"/>
            <a:r>
              <a:rPr lang="en-US" dirty="0" smtClean="0"/>
              <a:t>Available C++ tools on the SCC</a:t>
            </a:r>
          </a:p>
        </p:txBody>
      </p:sp>
    </p:spTree>
    <p:extLst>
      <p:ext uri="{BB962C8B-B14F-4D97-AF65-F5344CB8AC3E}">
        <p14:creationId xmlns:p14="http://schemas.microsoft.com/office/powerpoint/2010/main" val="2332051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Outline: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brief history of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Definition object-oriented programming</a:t>
            </a:r>
          </a:p>
          <a:p>
            <a:r>
              <a:rPr lang="en-US" dirty="0" smtClean="0"/>
              <a:t>When C</a:t>
            </a:r>
            <a:r>
              <a:rPr lang="en-US" dirty="0"/>
              <a:t>++ </a:t>
            </a:r>
            <a:r>
              <a:rPr lang="en-US" dirty="0" smtClean="0"/>
              <a:t>is a good choice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Code::Blocks </a:t>
            </a:r>
            <a:r>
              <a:rPr lang="en-US" dirty="0" smtClean="0"/>
              <a:t>IDE</a:t>
            </a:r>
          </a:p>
          <a:p>
            <a:r>
              <a:rPr lang="en-US" dirty="0"/>
              <a:t>Object-oriented </a:t>
            </a:r>
            <a:r>
              <a:rPr lang="en-US" dirty="0" smtClean="0"/>
              <a:t>concepts</a:t>
            </a:r>
            <a:endParaRPr lang="en-US" dirty="0"/>
          </a:p>
          <a:p>
            <a:r>
              <a:rPr lang="en-US" dirty="0" smtClean="0"/>
              <a:t>First program!</a:t>
            </a:r>
            <a:endParaRPr lang="en-US" dirty="0"/>
          </a:p>
          <a:p>
            <a:r>
              <a:rPr lang="en-US" dirty="0" smtClean="0"/>
              <a:t>Some C++ syntax</a:t>
            </a:r>
          </a:p>
          <a:p>
            <a:r>
              <a:rPr lang="en-US" dirty="0" smtClean="0"/>
              <a:t>Function calls</a:t>
            </a:r>
          </a:p>
          <a:p>
            <a:r>
              <a:rPr lang="en-US" dirty="0" smtClean="0"/>
              <a:t>Create a C++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73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brief history of C++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81745" y="6277645"/>
            <a:ext cx="51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lt"/>
              </a:rPr>
              <a:t>For details more check out   </a:t>
            </a:r>
            <a:r>
              <a:rPr lang="en-US" sz="1400" dirty="0">
                <a:latin typeface="+mn-lt"/>
                <a:hlinkClick r:id="rId2"/>
              </a:rPr>
              <a:t>A History of </a:t>
            </a:r>
            <a:r>
              <a:rPr lang="en-US" sz="1400" dirty="0" smtClean="0">
                <a:latin typeface="+mn-lt"/>
                <a:hlinkClick r:id="rId2"/>
              </a:rPr>
              <a:t>C++: </a:t>
            </a:r>
            <a:r>
              <a:rPr lang="en-US" sz="1400" dirty="0">
                <a:latin typeface="+mn-lt"/>
                <a:hlinkClick r:id="rId2"/>
              </a:rPr>
              <a:t>1979</a:t>
            </a:r>
            <a:r>
              <a:rPr lang="en-US" sz="1400" dirty="0" smtClean="0">
                <a:latin typeface="+mn-lt"/>
                <a:hlinkClick r:id="rId2"/>
              </a:rPr>
              <a:t>−1991</a:t>
            </a:r>
            <a:endParaRPr lang="en-US" sz="1400" dirty="0">
              <a:latin typeface="+mn-lt"/>
            </a:endParaRPr>
          </a:p>
        </p:txBody>
      </p:sp>
      <p:pic>
        <p:nvPicPr>
          <p:cNvPr id="1026" name="Picture 2" descr="http://whosays8isenough.org/wp-content/uploads/2012/01/2012-8-jan-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t="3623" r="2487" b="12530"/>
          <a:stretch/>
        </p:blipFill>
        <p:spPr bwMode="auto">
          <a:xfrm>
            <a:off x="9297127" y="2096638"/>
            <a:ext cx="2465096" cy="162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30590" y="32374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 rot="981852">
            <a:off x="10383192" y="240722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B97E3E"/>
                </a:solidFill>
                <a:latin typeface="+mn-lt"/>
              </a:rPr>
              <a:t>Simula</a:t>
            </a:r>
            <a:r>
              <a:rPr lang="en-US" sz="1200" b="1" dirty="0" smtClean="0">
                <a:solidFill>
                  <a:srgbClr val="B97E3E"/>
                </a:solidFill>
                <a:latin typeface="+mn-lt"/>
              </a:rPr>
              <a:t> 67</a:t>
            </a:r>
          </a:p>
        </p:txBody>
      </p:sp>
      <p:pic>
        <p:nvPicPr>
          <p:cNvPr id="1030" name="Picture 6" descr="http://www.cestlavegan.com/wp-content/uploads/2011/04/Peanut-Butter-Cu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27" y="5097681"/>
            <a:ext cx="2356716" cy="11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213914" y="61195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C++</a:t>
            </a: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10059288" y="4351219"/>
            <a:ext cx="859719" cy="3022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36" y="1560544"/>
            <a:ext cx="7890983" cy="4344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66255" y="74812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/>
              <a:t>Quote: “C++ was designed to provide </a:t>
            </a:r>
            <a:r>
              <a:rPr lang="en-US" sz="1200" dirty="0" err="1"/>
              <a:t>Simula’s</a:t>
            </a:r>
            <a:r>
              <a:rPr lang="en-US" sz="1200" dirty="0"/>
              <a:t> facilities for program organization together with C’s efficiency  and  flexibility  for  systems  programming.   It  was  intended  to  deliver  that  to  real  projects within half a year of the idea.  It succeeded.”</a:t>
            </a:r>
          </a:p>
        </p:txBody>
      </p:sp>
    </p:spTree>
    <p:extLst>
      <p:ext uri="{BB962C8B-B14F-4D97-AF65-F5344CB8AC3E}">
        <p14:creationId xmlns:p14="http://schemas.microsoft.com/office/powerpoint/2010/main" val="916967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996" y="1636793"/>
            <a:ext cx="5872838" cy="4597099"/>
          </a:xfrm>
        </p:spPr>
        <p:txBody>
          <a:bodyPr/>
          <a:lstStyle/>
          <a:p>
            <a:r>
              <a:rPr lang="en-US" dirty="0" smtClean="0"/>
              <a:t>Object-oriented programming (OOP) </a:t>
            </a:r>
            <a:r>
              <a:rPr lang="en-US" sz="2400" dirty="0"/>
              <a:t>s</a:t>
            </a:r>
            <a:r>
              <a:rPr lang="en-US" sz="2400" dirty="0" smtClean="0"/>
              <a:t>eeks to define a program in terms of the </a:t>
            </a:r>
            <a:r>
              <a:rPr lang="en-US" sz="2400" i="1" dirty="0" smtClean="0"/>
              <a:t>things</a:t>
            </a:r>
            <a:r>
              <a:rPr lang="en-US" sz="2400" dirty="0" smtClean="0"/>
              <a:t> in the problem (files, molecules, buildings, cars, people, etc.), what they need, and what they can do.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281938" y="678718"/>
            <a:ext cx="3880433" cy="18399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Times" pitchFamily="-64" charset="0"/>
              <a:ea typeface="Osaka" pitchFamily="-6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Times" pitchFamily="-64" charset="0"/>
              <a:ea typeface="Osaka" pitchFamily="-6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Data: 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molecular weight, structure, common names, etc.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Methods: 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IR(</a:t>
            </a:r>
            <a:r>
              <a:rPr lang="en-US" sz="1400" dirty="0" err="1" smtClean="0">
                <a:latin typeface="Times" pitchFamily="-64" charset="0"/>
                <a:ea typeface="Osaka" pitchFamily="-64" charset="-128"/>
              </a:rPr>
              <a:t>wavenumStart</a:t>
            </a:r>
            <a:r>
              <a:rPr lang="en-US" sz="1400" dirty="0" smtClean="0">
                <a:latin typeface="Times" pitchFamily="-64" charset="0"/>
                <a:ea typeface="Osaka" pitchFamily="-64" charset="-128"/>
              </a:rPr>
              <a:t>, </a:t>
            </a:r>
            <a:r>
              <a:rPr lang="en-US" sz="1400" dirty="0" err="1" smtClean="0">
                <a:latin typeface="Times" pitchFamily="-64" charset="0"/>
                <a:ea typeface="Osaka" pitchFamily="-64" charset="-128"/>
              </a:rPr>
              <a:t>wavenumEnd</a:t>
            </a:r>
            <a:r>
              <a:rPr lang="en-US" sz="1400" dirty="0" smtClean="0">
                <a:latin typeface="Times" pitchFamily="-64" charset="0"/>
                <a:ea typeface="Osaka" pitchFamily="-64" charset="-128"/>
              </a:rPr>
              <a:t>) : return IR emission spectrum in range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424937" y="673839"/>
            <a:ext cx="1594433" cy="3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GasMolecule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81938" y="3186956"/>
            <a:ext cx="3538462" cy="20146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r>
              <a:rPr lang="en-US" sz="1400" dirty="0" err="1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GasMolecule</a:t>
            </a:r>
            <a:r>
              <a:rPr lang="en-US" sz="1400" dirty="0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ch4 </a:t>
            </a:r>
          </a:p>
          <a:p>
            <a:pPr eaLnBrk="0" hangingPunct="0"/>
            <a:r>
              <a:rPr lang="en-US" sz="1400" dirty="0" err="1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GasMolecule</a:t>
            </a:r>
            <a:r>
              <a:rPr lang="en-US" sz="14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co2 </a:t>
            </a:r>
          </a:p>
          <a:p>
            <a:pPr eaLnBrk="0" hangingPunct="0"/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r>
              <a:rPr lang="en-US" sz="1400" dirty="0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spectrum =  ch4.IR(1000,3500) </a:t>
            </a:r>
          </a:p>
          <a:p>
            <a:pPr eaLnBrk="0" hangingPunct="0"/>
            <a:r>
              <a:rPr lang="en-US" sz="1400" dirty="0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Name = co2.common_name</a:t>
            </a: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92070" y="3215698"/>
            <a:ext cx="2347038" cy="3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Objects (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instances</a:t>
            </a:r>
            <a:r>
              <a:rPr kumimoji="0" lang="en-US" sz="1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 of a class)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8980414" y="2770202"/>
            <a:ext cx="566892" cy="26661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10959032" y="3215697"/>
            <a:ext cx="325864" cy="19859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4993" y="4092051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“pseudo-code”</a:t>
            </a:r>
          </a:p>
        </p:txBody>
      </p:sp>
    </p:spTree>
    <p:extLst>
      <p:ext uri="{BB962C8B-B14F-4D97-AF65-F5344CB8AC3E}">
        <p14:creationId xmlns:p14="http://schemas.microsoft.com/office/powerpoint/2010/main" val="1829238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 and 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 and T Theme" id="{79BA2A39-EFE9-4FDA-938F-E33E51A20145}" vid="{B80829E0-25F2-42FB-8ACD-E75D242045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 and T Theme</Template>
  <TotalTime>15685</TotalTime>
  <Words>4050</Words>
  <Application>Microsoft Office PowerPoint</Application>
  <PresentationFormat>Widescreen</PresentationFormat>
  <Paragraphs>584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Courier New</vt:lpstr>
      <vt:lpstr>Osaka</vt:lpstr>
      <vt:lpstr>Times</vt:lpstr>
      <vt:lpstr>Wingdings</vt:lpstr>
      <vt:lpstr>IS and T Theme</vt:lpstr>
      <vt:lpstr>Custom Design</vt:lpstr>
      <vt:lpstr>Introduction to C++: Part 1 tutorial version 0.4</vt:lpstr>
      <vt:lpstr>Getting started with the room B27 terminals</vt:lpstr>
      <vt:lpstr>Getting started on the SCC</vt:lpstr>
      <vt:lpstr>Getting started with your own laptop</vt:lpstr>
      <vt:lpstr>Getting started with your own laptop</vt:lpstr>
      <vt:lpstr>Tutorial Outline: All 4 Parts</vt:lpstr>
      <vt:lpstr>Tutorial Outline: Part 1</vt:lpstr>
      <vt:lpstr>Very brief history of C++</vt:lpstr>
      <vt:lpstr>Object-oriented programming</vt:lpstr>
      <vt:lpstr>Object-oriented programming</vt:lpstr>
      <vt:lpstr>Characteristics of C++</vt:lpstr>
      <vt:lpstr>When to choose C++</vt:lpstr>
      <vt:lpstr>Code::Blocks</vt:lpstr>
      <vt:lpstr>IDE Advantages</vt:lpstr>
      <vt:lpstr>Opening C::B</vt:lpstr>
      <vt:lpstr>Opening C::B and creating a 1st C++ project…</vt:lpstr>
      <vt:lpstr>PowerPoint Presentation</vt:lpstr>
      <vt:lpstr>PowerPoint Presentation</vt:lpstr>
      <vt:lpstr>PowerPoint Presentation</vt:lpstr>
      <vt:lpstr>PowerPoint Presentation</vt:lpstr>
      <vt:lpstr>Enable C++11 standard</vt:lpstr>
      <vt:lpstr>PowerPoint Presentation</vt:lpstr>
      <vt:lpstr>Hello, World!</vt:lpstr>
      <vt:lpstr>Behind the Scenes: The Compilation Process</vt:lpstr>
      <vt:lpstr>Hello, World! explained</vt:lpstr>
      <vt:lpstr>Hello, World! explained</vt:lpstr>
      <vt:lpstr>Header Files</vt:lpstr>
      <vt:lpstr>Slight change</vt:lpstr>
      <vt:lpstr>A first C++ class: string</vt:lpstr>
      <vt:lpstr>A first C++ class: string</vt:lpstr>
      <vt:lpstr>A first C++ class: string</vt:lpstr>
      <vt:lpstr>A first C++ class: string</vt:lpstr>
      <vt:lpstr>A first C++ class: string</vt:lpstr>
      <vt:lpstr>Break your code.</vt:lpstr>
      <vt:lpstr>Basic Syntax</vt:lpstr>
      <vt:lpstr>PowerPoint Presentation</vt:lpstr>
      <vt:lpstr>PowerPoint Presentation</vt:lpstr>
      <vt:lpstr>Built-in (aka primitive or intrinsic) Types</vt:lpstr>
      <vt:lpstr>Need to be sure of integer sizes?</vt:lpstr>
      <vt:lpstr>Reference and Pointer Variables</vt:lpstr>
      <vt:lpstr>Type Casting</vt:lpstr>
      <vt:lpstr>Type Casting </vt:lpstr>
      <vt:lpstr>Type Casting cont’d</vt:lpstr>
      <vt:lpstr>Functions</vt:lpstr>
      <vt:lpstr>Using the C::B Debugger</vt:lpstr>
      <vt:lpstr>Add a Breakpoint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C++: Part 1</dc:title>
  <dc:creator>Gregor, Brian</dc:creator>
  <cp:lastModifiedBy>Gregor, Brian</cp:lastModifiedBy>
  <cp:revision>238</cp:revision>
  <dcterms:created xsi:type="dcterms:W3CDTF">2016-09-19T16:42:28Z</dcterms:created>
  <dcterms:modified xsi:type="dcterms:W3CDTF">2018-01-30T18:17:02Z</dcterms:modified>
</cp:coreProperties>
</file>