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99" r:id="rId4"/>
    <p:sldId id="301" r:id="rId5"/>
    <p:sldId id="258" r:id="rId6"/>
    <p:sldId id="259" r:id="rId7"/>
    <p:sldId id="261" r:id="rId8"/>
    <p:sldId id="260" r:id="rId9"/>
    <p:sldId id="300" r:id="rId10"/>
    <p:sldId id="262" r:id="rId11"/>
    <p:sldId id="264" r:id="rId12"/>
    <p:sldId id="271" r:id="rId13"/>
    <p:sldId id="272" r:id="rId14"/>
    <p:sldId id="265" r:id="rId15"/>
    <p:sldId id="266" r:id="rId16"/>
    <p:sldId id="267"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A82B9A-85F0-4C7D-AD1D-DF0656B00EE0}">
          <p14:sldIdLst>
            <p14:sldId id="256"/>
            <p14:sldId id="273"/>
            <p14:sldId id="299"/>
            <p14:sldId id="301"/>
            <p14:sldId id="258"/>
            <p14:sldId id="259"/>
            <p14:sldId id="261"/>
            <p14:sldId id="260"/>
            <p14:sldId id="300"/>
            <p14:sldId id="262"/>
            <p14:sldId id="264"/>
            <p14:sldId id="271"/>
            <p14:sldId id="272"/>
            <p14:sldId id="265"/>
            <p14:sldId id="266"/>
            <p14:sldId id="267"/>
            <p14:sldId id="268"/>
            <p14:sldId id="269"/>
            <p14:sldId id="270"/>
          </p14:sldIdLst>
        </p14:section>
        <p14:section name="Untitled Section" id="{FBE57AA4-AB2A-4E74-93DB-DE0EEBC791D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7816B-387F-4171-83C2-BA71B3F68310}" type="datetimeFigureOut">
              <a:rPr lang="en-US" smtClean="0"/>
              <a:t>4/12/2024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E1900E-A2A1-4F6F-BDE8-F26D627BFEAF}" type="slidenum">
              <a:rPr lang="en-US" smtClean="0"/>
              <a:t>‹#›</a:t>
            </a:fld>
            <a:endParaRPr lang="en-US"/>
          </a:p>
        </p:txBody>
      </p:sp>
    </p:spTree>
    <p:extLst>
      <p:ext uri="{BB962C8B-B14F-4D97-AF65-F5344CB8AC3E}">
        <p14:creationId xmlns:p14="http://schemas.microsoft.com/office/powerpoint/2010/main" val="36520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1900E-A2A1-4F6F-BDE8-F26D627BFEAF}" type="slidenum">
              <a:rPr lang="en-US" smtClean="0"/>
              <a:t>5</a:t>
            </a:fld>
            <a:endParaRPr lang="en-US"/>
          </a:p>
        </p:txBody>
      </p:sp>
    </p:spTree>
    <p:extLst>
      <p:ext uri="{BB962C8B-B14F-4D97-AF65-F5344CB8AC3E}">
        <p14:creationId xmlns:p14="http://schemas.microsoft.com/office/powerpoint/2010/main" val="878924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87FD54-69F7-44DD-B1AD-B9F313DCD07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9728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1122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17306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7FD54-69F7-44DD-B1AD-B9F313DCD07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63810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7FD54-69F7-44DD-B1AD-B9F313DCD073}"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690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7FD54-69F7-44DD-B1AD-B9F313DCD073}"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20564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87FD54-69F7-44DD-B1AD-B9F313DCD073}"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295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87FD54-69F7-44DD-B1AD-B9F313DCD073}"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60942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7FD54-69F7-44DD-B1AD-B9F313DCD073}"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10598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385645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87FD54-69F7-44DD-B1AD-B9F313DCD073}"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19676-7CC0-4449-BD01-587EA33EA516}" type="slidenum">
              <a:rPr lang="en-US" smtClean="0"/>
              <a:t>‹#›</a:t>
            </a:fld>
            <a:endParaRPr lang="en-US"/>
          </a:p>
        </p:txBody>
      </p:sp>
    </p:spTree>
    <p:extLst>
      <p:ext uri="{BB962C8B-B14F-4D97-AF65-F5344CB8AC3E}">
        <p14:creationId xmlns:p14="http://schemas.microsoft.com/office/powerpoint/2010/main" val="405153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7FD54-69F7-44DD-B1AD-B9F313DCD073}" type="datetimeFigureOut">
              <a:rPr lang="en-US" smtClean="0"/>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9676-7CC0-4449-BD01-587EA33EA516}" type="slidenum">
              <a:rPr lang="en-US" smtClean="0"/>
              <a:t>‹#›</a:t>
            </a:fld>
            <a:endParaRPr lang="en-US"/>
          </a:p>
        </p:txBody>
      </p:sp>
    </p:spTree>
    <p:extLst>
      <p:ext uri="{BB962C8B-B14F-4D97-AF65-F5344CB8AC3E}">
        <p14:creationId xmlns:p14="http://schemas.microsoft.com/office/powerpoint/2010/main" val="357114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technology/software" TargetMode="External"/><Relationship Id="rId2" Type="http://schemas.openxmlformats.org/officeDocument/2006/relationships/hyperlink" Target="https://www.britannica.com/technology/personal-computer"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1470025"/>
          </a:xfrm>
          <a:solidFill>
            <a:srgbClr val="FFFF00"/>
          </a:solidFill>
        </p:spPr>
        <p:txBody>
          <a:bodyPr>
            <a:normAutofit/>
          </a:bodyPr>
          <a:lstStyle/>
          <a:p>
            <a:r>
              <a:rPr lang="en-US" sz="5400" b="1" dirty="0"/>
              <a:t>Welcome </a:t>
            </a:r>
          </a:p>
        </p:txBody>
      </p:sp>
      <p:sp>
        <p:nvSpPr>
          <p:cNvPr id="3" name="Subtitle 2"/>
          <p:cNvSpPr>
            <a:spLocks noGrp="1"/>
          </p:cNvSpPr>
          <p:nvPr>
            <p:ph type="subTitle" idx="1"/>
          </p:nvPr>
        </p:nvSpPr>
        <p:spPr>
          <a:xfrm>
            <a:off x="845127" y="3733800"/>
            <a:ext cx="7772400" cy="1752600"/>
          </a:xfrm>
          <a:solidFill>
            <a:schemeClr val="accent3">
              <a:lumMod val="60000"/>
              <a:lumOff val="40000"/>
            </a:schemeClr>
          </a:solidFill>
        </p:spPr>
        <p:txBody>
          <a:bodyPr>
            <a:normAutofit fontScale="92500" lnSpcReduction="10000"/>
          </a:bodyPr>
          <a:lstStyle/>
          <a:p>
            <a:endParaRPr lang="en-US" dirty="0">
              <a:solidFill>
                <a:schemeClr val="tx1"/>
              </a:solidFill>
            </a:endParaRPr>
          </a:p>
          <a:p>
            <a:endParaRPr lang="en-US" dirty="0">
              <a:solidFill>
                <a:schemeClr val="tx1"/>
              </a:solidFill>
            </a:endParaRPr>
          </a:p>
          <a:p>
            <a:r>
              <a:rPr lang="en-US" sz="4800" b="1" dirty="0">
                <a:solidFill>
                  <a:schemeClr val="tx1"/>
                </a:solidFill>
              </a:rPr>
              <a:t>MS Office</a:t>
            </a:r>
          </a:p>
        </p:txBody>
      </p:sp>
      <p:sp>
        <p:nvSpPr>
          <p:cNvPr id="4" name="Subtitle 2"/>
          <p:cNvSpPr txBox="1">
            <a:spLocks/>
          </p:cNvSpPr>
          <p:nvPr/>
        </p:nvSpPr>
        <p:spPr>
          <a:xfrm>
            <a:off x="1371600" y="18288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5" name="Title 1"/>
          <p:cNvSpPr txBox="1">
            <a:spLocks/>
          </p:cNvSpPr>
          <p:nvPr/>
        </p:nvSpPr>
        <p:spPr>
          <a:xfrm>
            <a:off x="838200" y="2111375"/>
            <a:ext cx="7772400" cy="1470025"/>
          </a:xfrm>
          <a:prstGeom prst="rect">
            <a:avLst/>
          </a:prstGeom>
          <a:solidFill>
            <a:schemeClr val="bg1"/>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 </a:t>
            </a:r>
            <a:r>
              <a:rPr lang="en-US" b="1" dirty="0"/>
              <a:t>To</a:t>
            </a:r>
            <a:r>
              <a:rPr lang="en-US" dirty="0"/>
              <a:t> </a:t>
            </a:r>
          </a:p>
        </p:txBody>
      </p:sp>
    </p:spTree>
    <p:extLst>
      <p:ext uri="{BB962C8B-B14F-4D97-AF65-F5344CB8AC3E}">
        <p14:creationId xmlns:p14="http://schemas.microsoft.com/office/powerpoint/2010/main" val="204123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304800"/>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File Menu</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 y="320675"/>
            <a:ext cx="2143125"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62200" y="269631"/>
            <a:ext cx="6400800" cy="6617196"/>
          </a:xfrm>
          <a:prstGeom prst="rect">
            <a:avLst/>
          </a:prstGeom>
          <a:noFill/>
        </p:spPr>
        <p:txBody>
          <a:bodyPr wrap="square" rtlCol="0">
            <a:spAutoFit/>
          </a:bodyPr>
          <a:lstStyle/>
          <a:p>
            <a:pPr>
              <a:lnSpc>
                <a:spcPct val="200000"/>
              </a:lnSpc>
            </a:pPr>
            <a:r>
              <a:rPr lang="en-US" sz="2800" b="1" dirty="0"/>
              <a:t>Save :  </a:t>
            </a:r>
            <a:r>
              <a:rPr lang="en-US" sz="2800" dirty="0"/>
              <a:t>Ctrl + S = To save Our Documents</a:t>
            </a:r>
          </a:p>
          <a:p>
            <a:pPr>
              <a:lnSpc>
                <a:spcPct val="200000"/>
              </a:lnSpc>
            </a:pPr>
            <a:r>
              <a:rPr lang="en-US" sz="2800" b="1" dirty="0"/>
              <a:t>Save as  : </a:t>
            </a:r>
            <a:r>
              <a:rPr lang="en-US" sz="2800" dirty="0"/>
              <a:t>F12 =  To  make Same document in another name</a:t>
            </a:r>
          </a:p>
          <a:p>
            <a:pPr>
              <a:lnSpc>
                <a:spcPct val="200000"/>
              </a:lnSpc>
            </a:pPr>
            <a:r>
              <a:rPr lang="en-US" sz="2800" b="1" dirty="0"/>
              <a:t>Open </a:t>
            </a:r>
            <a:r>
              <a:rPr lang="en-US" sz="2800" dirty="0"/>
              <a:t>: Ctrl + O = To open Save file / Doc</a:t>
            </a:r>
          </a:p>
          <a:p>
            <a:pPr>
              <a:lnSpc>
                <a:spcPct val="200000"/>
              </a:lnSpc>
            </a:pPr>
            <a:r>
              <a:rPr lang="en-US" sz="2800" b="1" dirty="0"/>
              <a:t>New </a:t>
            </a:r>
            <a:r>
              <a:rPr lang="en-US" sz="2800" dirty="0"/>
              <a:t> : Ctrl + N = To take New Page</a:t>
            </a:r>
          </a:p>
          <a:p>
            <a:pPr>
              <a:lnSpc>
                <a:spcPct val="150000"/>
              </a:lnSpc>
            </a:pPr>
            <a:r>
              <a:rPr lang="en-US" sz="2800" b="1" dirty="0"/>
              <a:t>Print </a:t>
            </a:r>
            <a:r>
              <a:rPr lang="en-US" sz="2800" dirty="0"/>
              <a:t> : Ctrl + P = To Print Documents</a:t>
            </a:r>
          </a:p>
          <a:p>
            <a:pPr>
              <a:lnSpc>
                <a:spcPct val="150000"/>
              </a:lnSpc>
            </a:pPr>
            <a:r>
              <a:rPr lang="en-US" sz="2800" b="1" dirty="0"/>
              <a:t>Print Preview </a:t>
            </a:r>
            <a:r>
              <a:rPr lang="en-US" sz="2800" dirty="0"/>
              <a:t>= Before print check once as final </a:t>
            </a:r>
            <a:r>
              <a:rPr lang="en-US" sz="2400" dirty="0"/>
              <a:t>copy</a:t>
            </a:r>
          </a:p>
          <a:p>
            <a:endParaRPr lang="en-US" dirty="0"/>
          </a:p>
        </p:txBody>
      </p:sp>
    </p:spTree>
    <p:extLst>
      <p:ext uri="{BB962C8B-B14F-4D97-AF65-F5344CB8AC3E}">
        <p14:creationId xmlns:p14="http://schemas.microsoft.com/office/powerpoint/2010/main" val="83906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1564" y="-160771"/>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Home Tab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p:nvPr/>
        </p:nvPicPr>
        <p:blipFill rotWithShape="1">
          <a:blip r:embed="rId2">
            <a:extLst>
              <a:ext uri="{28A0092B-C50C-407E-A947-70E740481C1C}">
                <a14:useLocalDpi xmlns:a14="http://schemas.microsoft.com/office/drawing/2010/main" val="0"/>
              </a:ext>
            </a:extLst>
          </a:blip>
          <a:srcRect t="2992" b="81623"/>
          <a:stretch/>
        </p:blipFill>
        <p:spPr bwMode="auto">
          <a:xfrm>
            <a:off x="307975" y="706077"/>
            <a:ext cx="8686801" cy="1058863"/>
          </a:xfrm>
          <a:prstGeom prst="rect">
            <a:avLst/>
          </a:prstGeom>
          <a:ln>
            <a:noFill/>
          </a:ln>
          <a:extLst>
            <a:ext uri="{53640926-AAD7-44D8-BBD7-CCE9431645EC}">
              <a14:shadowObscured xmlns:a14="http://schemas.microsoft.com/office/drawing/2010/main"/>
            </a:ext>
          </a:extLst>
        </p:spPr>
      </p:pic>
      <p:graphicFrame>
        <p:nvGraphicFramePr>
          <p:cNvPr id="6" name="Table 5"/>
          <p:cNvGraphicFramePr>
            <a:graphicFrameLocks noGrp="1"/>
          </p:cNvGraphicFramePr>
          <p:nvPr>
            <p:extLst>
              <p:ext uri="{D42A27DB-BD31-4B8C-83A1-F6EECF244321}">
                <p14:modId xmlns:p14="http://schemas.microsoft.com/office/powerpoint/2010/main" val="4242561604"/>
              </p:ext>
            </p:extLst>
          </p:nvPr>
        </p:nvGraphicFramePr>
        <p:xfrm>
          <a:off x="193387" y="1676400"/>
          <a:ext cx="8642637" cy="5215890"/>
        </p:xfrm>
        <a:graphic>
          <a:graphicData uri="http://schemas.openxmlformats.org/drawingml/2006/table">
            <a:tbl>
              <a:tblPr firstRow="1" bandRow="1">
                <a:tableStyleId>{7E9639D4-E3E2-4D34-9284-5A2195B3D0D7}</a:tableStyleId>
              </a:tblPr>
              <a:tblGrid>
                <a:gridCol w="2287757">
                  <a:extLst>
                    <a:ext uri="{9D8B030D-6E8A-4147-A177-3AD203B41FA5}">
                      <a16:colId xmlns:a16="http://schemas.microsoft.com/office/drawing/2014/main" xmlns="" val="20000"/>
                    </a:ext>
                  </a:extLst>
                </a:gridCol>
                <a:gridCol w="3474001">
                  <a:extLst>
                    <a:ext uri="{9D8B030D-6E8A-4147-A177-3AD203B41FA5}">
                      <a16:colId xmlns:a16="http://schemas.microsoft.com/office/drawing/2014/main" xmlns="" val="20001"/>
                    </a:ext>
                  </a:extLst>
                </a:gridCol>
                <a:gridCol w="2880879">
                  <a:extLst>
                    <a:ext uri="{9D8B030D-6E8A-4147-A177-3AD203B41FA5}">
                      <a16:colId xmlns:a16="http://schemas.microsoft.com/office/drawing/2014/main" xmlns="" val="20002"/>
                    </a:ext>
                  </a:extLst>
                </a:gridCol>
              </a:tblGrid>
              <a:tr h="476250">
                <a:tc>
                  <a:txBody>
                    <a:bodyPr/>
                    <a:lstStyle/>
                    <a:p>
                      <a:pPr algn="ctr"/>
                      <a:r>
                        <a:rPr lang="en-US" b="1" dirty="0"/>
                        <a:t>Clipboard</a:t>
                      </a:r>
                    </a:p>
                  </a:txBody>
                  <a:tcPr>
                    <a:solidFill>
                      <a:srgbClr val="0070C0"/>
                    </a:solidFill>
                  </a:tcPr>
                </a:tc>
                <a:tc>
                  <a:txBody>
                    <a:bodyPr/>
                    <a:lstStyle/>
                    <a:p>
                      <a:pPr algn="ctr"/>
                      <a:r>
                        <a:rPr lang="en-US" b="1" dirty="0"/>
                        <a:t>Font</a:t>
                      </a:r>
                    </a:p>
                  </a:txBody>
                  <a:tcPr>
                    <a:solidFill>
                      <a:srgbClr val="0070C0"/>
                    </a:solidFill>
                  </a:tcPr>
                </a:tc>
                <a:tc>
                  <a:txBody>
                    <a:bodyPr/>
                    <a:lstStyle/>
                    <a:p>
                      <a:pPr algn="ctr"/>
                      <a:r>
                        <a:rPr lang="en-US" b="1" dirty="0"/>
                        <a:t>Paragraph</a:t>
                      </a:r>
                    </a:p>
                  </a:txBody>
                  <a:tcPr>
                    <a:solidFill>
                      <a:srgbClr val="0070C0"/>
                    </a:solidFill>
                  </a:tcPr>
                </a:tc>
                <a:extLst>
                  <a:ext uri="{0D108BD9-81ED-4DB2-BD59-A6C34878D82A}">
                    <a16:rowId xmlns:a16="http://schemas.microsoft.com/office/drawing/2014/main" xmlns="" val="10000"/>
                  </a:ext>
                </a:extLst>
              </a:tr>
              <a:tr h="476250">
                <a:tc>
                  <a:txBody>
                    <a:bodyPr/>
                    <a:lstStyle/>
                    <a:p>
                      <a:pPr algn="ctr"/>
                      <a:r>
                        <a:rPr lang="en-US" sz="2000" b="1" dirty="0">
                          <a:solidFill>
                            <a:schemeClr val="bg1"/>
                          </a:solidFill>
                        </a:rPr>
                        <a:t>CUT – Ctrl</a:t>
                      </a:r>
                      <a:r>
                        <a:rPr lang="en-US" sz="2000" b="1" baseline="0" dirty="0">
                          <a:solidFill>
                            <a:schemeClr val="bg1"/>
                          </a:solidFill>
                        </a:rPr>
                        <a:t> + X</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Font Style [ Ctrl</a:t>
                      </a:r>
                      <a:r>
                        <a:rPr lang="en-US" sz="2000" b="1" baseline="0" dirty="0">
                          <a:solidFill>
                            <a:schemeClr val="bg1"/>
                          </a:solidFill>
                        </a:rPr>
                        <a:t> + Shift + F]</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Bullets</a:t>
                      </a:r>
                    </a:p>
                  </a:txBody>
                  <a:tcPr>
                    <a:solidFill>
                      <a:schemeClr val="accent4">
                        <a:lumMod val="75000"/>
                      </a:schemeClr>
                    </a:solidFill>
                  </a:tcPr>
                </a:tc>
                <a:extLst>
                  <a:ext uri="{0D108BD9-81ED-4DB2-BD59-A6C34878D82A}">
                    <a16:rowId xmlns:a16="http://schemas.microsoft.com/office/drawing/2014/main" xmlns="" val="10001"/>
                  </a:ext>
                </a:extLst>
              </a:tr>
              <a:tr h="476250">
                <a:tc>
                  <a:txBody>
                    <a:bodyPr/>
                    <a:lstStyle/>
                    <a:p>
                      <a:pPr algn="ctr"/>
                      <a:r>
                        <a:rPr lang="en-US" sz="2000" b="1" dirty="0">
                          <a:solidFill>
                            <a:schemeClr val="bg1"/>
                          </a:solidFill>
                        </a:rPr>
                        <a:t>Copy – Ctrl + C</a:t>
                      </a:r>
                    </a:p>
                  </a:txBody>
                  <a:tcPr>
                    <a:solidFill>
                      <a:schemeClr val="accent4">
                        <a:lumMod val="75000"/>
                      </a:schemeClr>
                    </a:solidFill>
                  </a:tcPr>
                </a:tc>
                <a:tc>
                  <a:txBody>
                    <a:bodyPr/>
                    <a:lstStyle/>
                    <a:p>
                      <a:pPr algn="ctr"/>
                      <a:r>
                        <a:rPr lang="en-US" sz="2000" b="1" dirty="0">
                          <a:solidFill>
                            <a:schemeClr val="bg1"/>
                          </a:solidFill>
                        </a:rPr>
                        <a:t>Font Size -Ctrl +  [</a:t>
                      </a:r>
                    </a:p>
                  </a:txBody>
                  <a:tcPr>
                    <a:solidFill>
                      <a:schemeClr val="accent4">
                        <a:lumMod val="75000"/>
                      </a:schemeClr>
                    </a:solidFill>
                  </a:tcPr>
                </a:tc>
                <a:tc>
                  <a:txBody>
                    <a:bodyPr/>
                    <a:lstStyle/>
                    <a:p>
                      <a:pPr algn="ctr"/>
                      <a:r>
                        <a:rPr lang="en-US" sz="2000" b="1" dirty="0">
                          <a:solidFill>
                            <a:schemeClr val="bg1"/>
                          </a:solidFill>
                        </a:rPr>
                        <a:t>Numbering</a:t>
                      </a:r>
                    </a:p>
                  </a:txBody>
                  <a:tcPr>
                    <a:solidFill>
                      <a:schemeClr val="accent4">
                        <a:lumMod val="75000"/>
                      </a:schemeClr>
                    </a:solidFill>
                  </a:tcPr>
                </a:tc>
                <a:extLst>
                  <a:ext uri="{0D108BD9-81ED-4DB2-BD59-A6C34878D82A}">
                    <a16:rowId xmlns:a16="http://schemas.microsoft.com/office/drawing/2014/main" xmlns="" val="10002"/>
                  </a:ext>
                </a:extLst>
              </a:tr>
              <a:tr h="476250">
                <a:tc>
                  <a:txBody>
                    <a:bodyPr/>
                    <a:lstStyle/>
                    <a:p>
                      <a:pPr algn="ctr"/>
                      <a:r>
                        <a:rPr lang="en-US" sz="2000" b="1" dirty="0">
                          <a:solidFill>
                            <a:schemeClr val="bg1"/>
                          </a:solidFill>
                        </a:rPr>
                        <a:t>Paste – Ctrl + V</a:t>
                      </a:r>
                    </a:p>
                  </a:txBody>
                  <a:tcPr>
                    <a:solidFill>
                      <a:schemeClr val="accent4">
                        <a:lumMod val="75000"/>
                      </a:schemeClr>
                    </a:solidFill>
                  </a:tcPr>
                </a:tc>
                <a:tc>
                  <a:txBody>
                    <a:bodyPr/>
                    <a:lstStyle/>
                    <a:p>
                      <a:pPr algn="ctr"/>
                      <a:r>
                        <a:rPr lang="en-US" sz="2000" b="1" dirty="0">
                          <a:solidFill>
                            <a:schemeClr val="bg1"/>
                          </a:solidFill>
                        </a:rPr>
                        <a:t>Increase Font </a:t>
                      </a:r>
                      <a:r>
                        <a:rPr lang="en-US" sz="2000" b="1" baseline="0" dirty="0">
                          <a:solidFill>
                            <a:schemeClr val="bg1"/>
                          </a:solidFill>
                        </a:rPr>
                        <a:t> - ctrl + shift + &gt;</a:t>
                      </a: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Line Spacing</a:t>
                      </a:r>
                    </a:p>
                  </a:txBody>
                  <a:tcPr>
                    <a:solidFill>
                      <a:schemeClr val="accent4">
                        <a:lumMod val="75000"/>
                      </a:schemeClr>
                    </a:solidFill>
                  </a:tcPr>
                </a:tc>
                <a:extLst>
                  <a:ext uri="{0D108BD9-81ED-4DB2-BD59-A6C34878D82A}">
                    <a16:rowId xmlns:a16="http://schemas.microsoft.com/office/drawing/2014/main" xmlns="" val="10003"/>
                  </a:ext>
                </a:extLst>
              </a:tr>
              <a:tr h="476250">
                <a:tc>
                  <a:txBody>
                    <a:bodyPr/>
                    <a:lstStyle/>
                    <a:p>
                      <a:pPr algn="ctr"/>
                      <a:endParaRPr lang="en-US" sz="2000" b="1" dirty="0">
                        <a:solidFill>
                          <a:schemeClr val="bg1"/>
                        </a:solidFill>
                      </a:endParaRPr>
                    </a:p>
                  </a:txBody>
                  <a:tcP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Decrease Font - </a:t>
                      </a:r>
                      <a:r>
                        <a:rPr lang="en-US" sz="2000" b="1" baseline="0" dirty="0">
                          <a:solidFill>
                            <a:schemeClr val="bg1"/>
                          </a:solidFill>
                        </a:rPr>
                        <a:t>ctrl + shift + &lt;</a:t>
                      </a:r>
                    </a:p>
                  </a:txBody>
                  <a:tcPr>
                    <a:solidFill>
                      <a:schemeClr val="accent4">
                        <a:lumMod val="75000"/>
                      </a:schemeClr>
                    </a:solidFill>
                  </a:tcPr>
                </a:tc>
                <a:tc>
                  <a:txBody>
                    <a:bodyPr/>
                    <a:lstStyle/>
                    <a:p>
                      <a:pPr algn="ctr"/>
                      <a:r>
                        <a:rPr lang="en-US" sz="2000" b="1" baseline="0" dirty="0">
                          <a:solidFill>
                            <a:schemeClr val="bg1"/>
                          </a:solidFill>
                        </a:rPr>
                        <a:t>Indentation</a:t>
                      </a:r>
                    </a:p>
                  </a:txBody>
                  <a:tcPr>
                    <a:solidFill>
                      <a:schemeClr val="accent4">
                        <a:lumMod val="75000"/>
                      </a:schemeClr>
                    </a:solidFill>
                  </a:tcPr>
                </a:tc>
                <a:extLst>
                  <a:ext uri="{0D108BD9-81ED-4DB2-BD59-A6C34878D82A}">
                    <a16:rowId xmlns:a16="http://schemas.microsoft.com/office/drawing/2014/main" xmlns="" val="10004"/>
                  </a:ext>
                </a:extLst>
              </a:tr>
              <a:tr h="1885950">
                <a:tc>
                  <a:txBody>
                    <a:bodyPr/>
                    <a:lstStyle/>
                    <a:p>
                      <a:pPr algn="ctr"/>
                      <a:endParaRPr lang="en-US" sz="2000" b="1" dirty="0">
                        <a:solidFill>
                          <a:schemeClr val="bg1"/>
                        </a:solidFill>
                      </a:endParaRPr>
                    </a:p>
                  </a:txBody>
                  <a:tcPr>
                    <a:solidFill>
                      <a:schemeClr val="accent4">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Bold  - Ctrl + B</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Italic - Ctrl + I</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Under Line - Ctrl + I</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Font </a:t>
                      </a:r>
                      <a:r>
                        <a:rPr lang="en-US" sz="2000" b="1" baseline="0" dirty="0" err="1">
                          <a:solidFill>
                            <a:schemeClr val="bg1"/>
                          </a:solidFill>
                        </a:rPr>
                        <a:t>Colour</a:t>
                      </a:r>
                      <a:r>
                        <a:rPr lang="en-US" sz="2000" b="1" baseline="0" dirty="0">
                          <a:solidFill>
                            <a:schemeClr val="bg1"/>
                          </a:solidFill>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Change Case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Clear Formatting</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chemeClr val="bg1"/>
                          </a:solidFill>
                        </a:rPr>
                        <a:t>Strikethrough</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baseline="0" dirty="0" err="1">
                          <a:solidFill>
                            <a:schemeClr val="bg1"/>
                          </a:solidFill>
                        </a:rPr>
                        <a:t>highliter</a:t>
                      </a:r>
                      <a:endParaRPr lang="en-US" sz="2000" b="1" dirty="0">
                        <a:solidFill>
                          <a:schemeClr val="bg1"/>
                        </a:solidFill>
                      </a:endParaRPr>
                    </a:p>
                    <a:p>
                      <a:pPr algn="ctr"/>
                      <a:endParaRPr lang="en-US" sz="2000" b="1" dirty="0">
                        <a:solidFill>
                          <a:schemeClr val="bg1"/>
                        </a:solidFill>
                      </a:endParaRPr>
                    </a:p>
                  </a:txBody>
                  <a:tcPr>
                    <a:solidFill>
                      <a:schemeClr val="accent4">
                        <a:lumMod val="75000"/>
                      </a:schemeClr>
                    </a:solidFill>
                  </a:tcPr>
                </a:tc>
                <a:tc>
                  <a:txBody>
                    <a:bodyPr/>
                    <a:lstStyle/>
                    <a:p>
                      <a:pPr algn="ctr"/>
                      <a:r>
                        <a:rPr lang="en-US" sz="2000" b="1" dirty="0">
                          <a:solidFill>
                            <a:schemeClr val="bg1"/>
                          </a:solidFill>
                        </a:rPr>
                        <a:t>Alignments</a:t>
                      </a:r>
                    </a:p>
                    <a:p>
                      <a:pPr algn="l"/>
                      <a:r>
                        <a:rPr lang="en-US" sz="2000" b="1" baseline="0" dirty="0">
                          <a:solidFill>
                            <a:schemeClr val="bg1"/>
                          </a:solidFill>
                        </a:rPr>
                        <a:t>Right  - Ctrl + R</a:t>
                      </a:r>
                    </a:p>
                    <a:p>
                      <a:pPr algn="l"/>
                      <a:r>
                        <a:rPr lang="en-US" sz="2000" b="1" baseline="0" dirty="0">
                          <a:solidFill>
                            <a:schemeClr val="bg1"/>
                          </a:solidFill>
                        </a:rPr>
                        <a:t>Center - Ctrl + E</a:t>
                      </a:r>
                    </a:p>
                    <a:p>
                      <a:pPr algn="l"/>
                      <a:r>
                        <a:rPr lang="en-US" sz="2000" b="1" baseline="0" dirty="0">
                          <a:solidFill>
                            <a:schemeClr val="bg1"/>
                          </a:solidFill>
                        </a:rPr>
                        <a:t>Left -  Ctrl + L</a:t>
                      </a:r>
                    </a:p>
                    <a:p>
                      <a:pPr algn="l"/>
                      <a:r>
                        <a:rPr lang="en-US" sz="2000" b="1" baseline="0" dirty="0">
                          <a:solidFill>
                            <a:schemeClr val="bg1"/>
                          </a:solidFill>
                        </a:rPr>
                        <a:t>Justify  - Ctrl + J</a:t>
                      </a:r>
                    </a:p>
                    <a:p>
                      <a:pPr algn="l"/>
                      <a:endParaRPr lang="en-US" sz="2000" b="1" baseline="0" dirty="0">
                        <a:solidFill>
                          <a:schemeClr val="bg1"/>
                        </a:solidFill>
                      </a:endParaRPr>
                    </a:p>
                    <a:p>
                      <a:pPr algn="ctr"/>
                      <a:r>
                        <a:rPr lang="en-US" sz="2000" b="1" baseline="0" dirty="0">
                          <a:solidFill>
                            <a:schemeClr val="bg1"/>
                          </a:solidFill>
                        </a:rPr>
                        <a:t>Paragraph </a:t>
                      </a:r>
                    </a:p>
                    <a:p>
                      <a:pPr algn="l"/>
                      <a:endParaRPr lang="en-US" sz="2000" b="1" baseline="0" dirty="0">
                        <a:solidFill>
                          <a:schemeClr val="bg1"/>
                        </a:solidFill>
                      </a:endParaRPr>
                    </a:p>
                  </a:txBody>
                  <a:tcPr>
                    <a:solidFill>
                      <a:schemeClr val="accent4">
                        <a:lumMod val="7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48822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8686800" cy="8987076"/>
          </a:xfrm>
          <a:prstGeom prst="rect">
            <a:avLst/>
          </a:prstGeom>
          <a:noFill/>
        </p:spPr>
        <p:txBody>
          <a:bodyPr wrap="square" rtlCol="0">
            <a:spAutoFit/>
          </a:bodyPr>
          <a:lstStyle/>
          <a:p>
            <a:r>
              <a:rPr lang="en-US" sz="2400" b="1" dirty="0">
                <a:solidFill>
                  <a:srgbClr val="FF0000"/>
                </a:solidFill>
                <a:latin typeface="Aharoni" pitchFamily="2" charset="-79"/>
                <a:cs typeface="Aharoni" pitchFamily="2" charset="-79"/>
              </a:rPr>
              <a:t>Cut : </a:t>
            </a:r>
            <a:r>
              <a:rPr lang="en-US" sz="2400" b="1" dirty="0"/>
              <a:t>It Delete the content from location you can paste it another location</a:t>
            </a:r>
          </a:p>
          <a:p>
            <a:endParaRPr lang="en-US" sz="1200" b="1" dirty="0"/>
          </a:p>
          <a:p>
            <a:r>
              <a:rPr lang="en-US" sz="2400" b="1" dirty="0">
                <a:solidFill>
                  <a:srgbClr val="FF0000"/>
                </a:solidFill>
                <a:latin typeface="Aharoni" pitchFamily="2" charset="-79"/>
                <a:cs typeface="Aharoni" pitchFamily="2" charset="-79"/>
              </a:rPr>
              <a:t>Copy : </a:t>
            </a:r>
            <a:r>
              <a:rPr lang="en-US" sz="2400" b="1" dirty="0"/>
              <a:t>It create duplicate  text or Objects </a:t>
            </a:r>
          </a:p>
          <a:p>
            <a:endParaRPr lang="en-US" sz="2400" b="1" dirty="0"/>
          </a:p>
          <a:p>
            <a:r>
              <a:rPr lang="en-US" sz="2400" b="1" dirty="0">
                <a:solidFill>
                  <a:srgbClr val="FF0000"/>
                </a:solidFill>
                <a:latin typeface="Aharoni" pitchFamily="2" charset="-79"/>
                <a:cs typeface="Aharoni" pitchFamily="2" charset="-79"/>
              </a:rPr>
              <a:t>Paste : </a:t>
            </a:r>
            <a:r>
              <a:rPr lang="en-US" sz="2400" b="1" dirty="0"/>
              <a:t>after cut or copy you should use paste option to insert text or objects which you   make cut  or copied.</a:t>
            </a:r>
          </a:p>
          <a:p>
            <a:endParaRPr lang="en-US" sz="1200" b="1" dirty="0"/>
          </a:p>
          <a:p>
            <a:r>
              <a:rPr lang="en-US" sz="2400" b="1" dirty="0">
                <a:solidFill>
                  <a:srgbClr val="FF0000"/>
                </a:solidFill>
                <a:latin typeface="Aharoni" pitchFamily="2" charset="-79"/>
                <a:cs typeface="Aharoni" pitchFamily="2" charset="-79"/>
              </a:rPr>
              <a:t>Font Styles : </a:t>
            </a:r>
            <a:r>
              <a:rPr lang="en-US" sz="2400" b="1" dirty="0"/>
              <a:t>It  consists of pre defined  text styles.</a:t>
            </a:r>
          </a:p>
          <a:p>
            <a:endParaRPr lang="en-US" sz="2400" b="1" dirty="0"/>
          </a:p>
          <a:p>
            <a:r>
              <a:rPr lang="en-US" sz="2400" b="1" dirty="0">
                <a:solidFill>
                  <a:srgbClr val="FF0000"/>
                </a:solidFill>
                <a:latin typeface="Aharoni" pitchFamily="2" charset="-79"/>
                <a:cs typeface="Aharoni" pitchFamily="2" charset="-79"/>
              </a:rPr>
              <a:t>Font Size : </a:t>
            </a:r>
            <a:r>
              <a:rPr lang="en-US" sz="2400" b="1" dirty="0">
                <a:latin typeface="+mj-lt"/>
                <a:cs typeface="Aharoni" pitchFamily="2" charset="-79"/>
              </a:rPr>
              <a:t>Different text sizes we get here</a:t>
            </a:r>
          </a:p>
          <a:p>
            <a:r>
              <a:rPr lang="en-US" sz="2400" dirty="0"/>
              <a:t> </a:t>
            </a:r>
            <a:endParaRPr lang="en-US" sz="2400" b="1" dirty="0"/>
          </a:p>
          <a:p>
            <a:r>
              <a:rPr lang="en-US" sz="2400" b="1" dirty="0">
                <a:solidFill>
                  <a:srgbClr val="FF0000"/>
                </a:solidFill>
                <a:latin typeface="Aharoni" pitchFamily="2" charset="-79"/>
                <a:cs typeface="Aharoni" pitchFamily="2" charset="-79"/>
              </a:rPr>
              <a:t>Font </a:t>
            </a:r>
            <a:r>
              <a:rPr lang="en-US" sz="2400" b="1" dirty="0" err="1">
                <a:solidFill>
                  <a:srgbClr val="FF0000"/>
                </a:solidFill>
                <a:latin typeface="Aharoni" pitchFamily="2" charset="-79"/>
                <a:cs typeface="Aharoni" pitchFamily="2" charset="-79"/>
              </a:rPr>
              <a:t>Colour</a:t>
            </a:r>
            <a:r>
              <a:rPr lang="en-US" sz="2400" b="1" dirty="0">
                <a:solidFill>
                  <a:srgbClr val="FF0000"/>
                </a:solidFill>
                <a:latin typeface="Aharoni" pitchFamily="2" charset="-79"/>
                <a:cs typeface="Aharoni" pitchFamily="2" charset="-79"/>
              </a:rPr>
              <a:t>  :  </a:t>
            </a:r>
            <a:r>
              <a:rPr lang="en-US" sz="2400" b="1" dirty="0"/>
              <a:t>to change the Font color of your text.</a:t>
            </a:r>
            <a:endParaRPr lang="en-US" sz="2400" b="1" dirty="0">
              <a:latin typeface="+mj-lt"/>
              <a:cs typeface="Aharoni" pitchFamily="2" charset="-79"/>
            </a:endParaRPr>
          </a:p>
          <a:p>
            <a:pPr>
              <a:lnSpc>
                <a:spcPct val="200000"/>
              </a:lnSpc>
            </a:pPr>
            <a:r>
              <a:rPr lang="en-US" sz="2400" b="1" dirty="0">
                <a:solidFill>
                  <a:srgbClr val="FF0000"/>
                </a:solidFill>
              </a:rPr>
              <a:t>Bold:</a:t>
            </a:r>
            <a:r>
              <a:rPr lang="en-US" sz="2400" dirty="0"/>
              <a:t> It allows you to Bold the text of your document</a:t>
            </a:r>
          </a:p>
          <a:p>
            <a:pPr>
              <a:lnSpc>
                <a:spcPct val="200000"/>
              </a:lnSpc>
            </a:pPr>
            <a:r>
              <a:rPr lang="en-US" sz="2400" b="1" dirty="0">
                <a:solidFill>
                  <a:srgbClr val="FF0000"/>
                </a:solidFill>
              </a:rPr>
              <a:t>Italic:</a:t>
            </a:r>
            <a:r>
              <a:rPr lang="en-US" sz="2400" dirty="0">
                <a:solidFill>
                  <a:srgbClr val="FF0000"/>
                </a:solidFill>
              </a:rPr>
              <a:t> </a:t>
            </a:r>
            <a:r>
              <a:rPr lang="en-US" sz="2400" dirty="0"/>
              <a:t>It allows you to Italicize the text of your document</a:t>
            </a:r>
          </a:p>
          <a:p>
            <a:pPr>
              <a:lnSpc>
                <a:spcPct val="200000"/>
              </a:lnSpc>
            </a:pPr>
            <a:r>
              <a:rPr lang="en-US" sz="2400" b="1" dirty="0">
                <a:solidFill>
                  <a:srgbClr val="FF0000"/>
                </a:solidFill>
              </a:rPr>
              <a:t>Underline:</a:t>
            </a:r>
            <a:r>
              <a:rPr lang="en-US" sz="2400" dirty="0"/>
              <a:t> It allows you to underline the text of your document</a:t>
            </a:r>
          </a:p>
          <a:p>
            <a:endParaRPr lang="en-US" sz="2000" b="1" dirty="0">
              <a:latin typeface="+mj-lt"/>
            </a:endParaRPr>
          </a:p>
          <a:p>
            <a:endParaRPr lang="en-US" b="1" dirty="0"/>
          </a:p>
          <a:p>
            <a:endParaRPr lang="en-US" b="1" dirty="0"/>
          </a:p>
          <a:p>
            <a:endParaRPr lang="en-US" b="1" dirty="0"/>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264966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4800"/>
            <a:ext cx="8382000" cy="7112845"/>
          </a:xfrm>
          <a:prstGeom prst="rect">
            <a:avLst/>
          </a:prstGeom>
        </p:spPr>
        <p:txBody>
          <a:bodyPr wrap="square">
            <a:spAutoFit/>
          </a:bodyPr>
          <a:lstStyle/>
          <a:p>
            <a:pPr>
              <a:lnSpc>
                <a:spcPct val="200000"/>
              </a:lnSpc>
            </a:pPr>
            <a:r>
              <a:rPr lang="en-US" sz="2400" b="1" dirty="0">
                <a:solidFill>
                  <a:srgbClr val="FF0000"/>
                </a:solidFill>
                <a:highlight>
                  <a:srgbClr val="C0C0C0"/>
                </a:highlight>
              </a:rPr>
              <a:t>Sentence case:</a:t>
            </a:r>
            <a:r>
              <a:rPr lang="en-US" sz="2400" b="1" dirty="0">
                <a:highlight>
                  <a:srgbClr val="C0C0C0"/>
                </a:highlight>
              </a:rPr>
              <a:t> It capitalizes the first letter of each sentence.</a:t>
            </a:r>
          </a:p>
          <a:p>
            <a:pPr>
              <a:lnSpc>
                <a:spcPct val="200000"/>
              </a:lnSpc>
            </a:pPr>
            <a:r>
              <a:rPr lang="en-US" sz="2400" b="1" dirty="0">
                <a:solidFill>
                  <a:srgbClr val="FF0000"/>
                </a:solidFill>
                <a:highlight>
                  <a:srgbClr val="C0C0C0"/>
                </a:highlight>
              </a:rPr>
              <a:t>Lowercase:</a:t>
            </a:r>
            <a:r>
              <a:rPr lang="en-US" sz="2400" b="1" dirty="0">
                <a:highlight>
                  <a:srgbClr val="C0C0C0"/>
                </a:highlight>
              </a:rPr>
              <a:t> It changes the text from uppercase to lowercase.</a:t>
            </a:r>
          </a:p>
          <a:p>
            <a:pPr>
              <a:lnSpc>
                <a:spcPct val="200000"/>
              </a:lnSpc>
            </a:pPr>
            <a:r>
              <a:rPr lang="en-US" sz="2400" b="1" dirty="0">
                <a:solidFill>
                  <a:srgbClr val="FF0000"/>
                </a:solidFill>
                <a:highlight>
                  <a:srgbClr val="C0C0C0"/>
                </a:highlight>
              </a:rPr>
              <a:t>Uppercase: </a:t>
            </a:r>
            <a:r>
              <a:rPr lang="en-US" sz="2400" b="1" dirty="0">
                <a:highlight>
                  <a:srgbClr val="C0C0C0"/>
                </a:highlight>
              </a:rPr>
              <a:t>It capitalizes all the all letters of your text.</a:t>
            </a:r>
          </a:p>
          <a:p>
            <a:pPr>
              <a:lnSpc>
                <a:spcPct val="200000"/>
              </a:lnSpc>
            </a:pPr>
            <a:r>
              <a:rPr lang="en-US" sz="2400" b="1" dirty="0">
                <a:solidFill>
                  <a:srgbClr val="FF0000"/>
                </a:solidFill>
                <a:highlight>
                  <a:srgbClr val="C0C0C0"/>
                </a:highlight>
              </a:rPr>
              <a:t>Capitalize Each Word</a:t>
            </a:r>
            <a:r>
              <a:rPr lang="en-US" sz="2400" b="1" dirty="0">
                <a:highlight>
                  <a:srgbClr val="C0C0C0"/>
                </a:highlight>
              </a:rPr>
              <a:t>: It capitalizes the first letter of each word.</a:t>
            </a:r>
          </a:p>
          <a:p>
            <a:pPr>
              <a:lnSpc>
                <a:spcPct val="200000"/>
              </a:lnSpc>
            </a:pPr>
            <a:r>
              <a:rPr lang="en-US" sz="2400" b="1" dirty="0">
                <a:solidFill>
                  <a:srgbClr val="FF0000"/>
                </a:solidFill>
                <a:highlight>
                  <a:srgbClr val="C0C0C0"/>
                </a:highlight>
              </a:rPr>
              <a:t>Toggle Case</a:t>
            </a:r>
            <a:r>
              <a:rPr lang="en-US" sz="2400" b="1" dirty="0">
                <a:highlight>
                  <a:srgbClr val="C0C0C0"/>
                </a:highlight>
              </a:rPr>
              <a:t>: It allows you to shift between two case views,</a:t>
            </a:r>
          </a:p>
          <a:p>
            <a:pPr>
              <a:lnSpc>
                <a:spcPct val="200000"/>
              </a:lnSpc>
            </a:pPr>
            <a:r>
              <a:rPr lang="en-US" sz="2400" b="1" dirty="0">
                <a:solidFill>
                  <a:srgbClr val="FF0000"/>
                </a:solidFill>
                <a:highlight>
                  <a:srgbClr val="808000"/>
                </a:highlight>
              </a:rPr>
              <a:t>Align Text Left:</a:t>
            </a:r>
            <a:r>
              <a:rPr lang="en-US" sz="2400" b="1" dirty="0">
                <a:highlight>
                  <a:srgbClr val="808000"/>
                </a:highlight>
              </a:rPr>
              <a:t> Aligns the text towards left margin – Ctrl +L</a:t>
            </a:r>
          </a:p>
          <a:p>
            <a:pPr>
              <a:lnSpc>
                <a:spcPct val="200000"/>
              </a:lnSpc>
            </a:pPr>
            <a:r>
              <a:rPr lang="en-US" sz="2400" b="1" dirty="0">
                <a:solidFill>
                  <a:srgbClr val="FF0000"/>
                </a:solidFill>
                <a:highlight>
                  <a:srgbClr val="808000"/>
                </a:highlight>
              </a:rPr>
              <a:t>Center:</a:t>
            </a:r>
            <a:r>
              <a:rPr lang="en-US" sz="2400" b="1" dirty="0">
                <a:highlight>
                  <a:srgbClr val="808000"/>
                </a:highlight>
              </a:rPr>
              <a:t> Brings the text at center – Ctrl + E</a:t>
            </a:r>
          </a:p>
          <a:p>
            <a:pPr>
              <a:lnSpc>
                <a:spcPct val="200000"/>
              </a:lnSpc>
            </a:pPr>
            <a:r>
              <a:rPr lang="en-US" sz="2400" b="1" dirty="0">
                <a:solidFill>
                  <a:srgbClr val="FF0000"/>
                </a:solidFill>
                <a:highlight>
                  <a:srgbClr val="808000"/>
                </a:highlight>
              </a:rPr>
              <a:t>Align Text Right:</a:t>
            </a:r>
            <a:r>
              <a:rPr lang="en-US" sz="2400" b="1" dirty="0">
                <a:highlight>
                  <a:srgbClr val="808000"/>
                </a:highlight>
              </a:rPr>
              <a:t> Aligns the text towards right margin  - Ctrl + R</a:t>
            </a:r>
          </a:p>
          <a:p>
            <a:pPr>
              <a:lnSpc>
                <a:spcPct val="200000"/>
              </a:lnSpc>
            </a:pPr>
            <a:r>
              <a:rPr lang="en-US" sz="2400" b="1" dirty="0">
                <a:solidFill>
                  <a:srgbClr val="FF0000"/>
                </a:solidFill>
                <a:highlight>
                  <a:srgbClr val="808000"/>
                </a:highlight>
              </a:rPr>
              <a:t>Justify:</a:t>
            </a:r>
            <a:r>
              <a:rPr lang="en-US" sz="2400" b="1" dirty="0">
                <a:highlight>
                  <a:srgbClr val="808000"/>
                </a:highlight>
              </a:rPr>
              <a:t> Aligns the text to both left and right margins – Ctrl - J</a:t>
            </a:r>
          </a:p>
          <a:p>
            <a:pPr>
              <a:lnSpc>
                <a:spcPct val="150000"/>
              </a:lnSpc>
            </a:pPr>
            <a:endParaRPr lang="en-US" dirty="0"/>
          </a:p>
        </p:txBody>
      </p:sp>
    </p:spTree>
    <p:extLst>
      <p:ext uri="{BB962C8B-B14F-4D97-AF65-F5344CB8AC3E}">
        <p14:creationId xmlns:p14="http://schemas.microsoft.com/office/powerpoint/2010/main" val="24516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Insert Tab</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34792" y="2189018"/>
            <a:ext cx="8780607" cy="4678204"/>
          </a:xfrm>
          <a:prstGeom prst="rect">
            <a:avLst/>
          </a:prstGeom>
          <a:noFill/>
        </p:spPr>
        <p:txBody>
          <a:bodyPr wrap="square" rtlCol="0">
            <a:spAutoFit/>
          </a:bodyPr>
          <a:lstStyle/>
          <a:p>
            <a:pPr marL="342900" indent="-342900">
              <a:lnSpc>
                <a:spcPct val="200000"/>
              </a:lnSpc>
              <a:buFont typeface="+mj-lt"/>
              <a:buAutoNum type="arabicPeriod"/>
            </a:pPr>
            <a:r>
              <a:rPr lang="en-US" sz="2000" b="1" dirty="0"/>
              <a:t>Table			8. Hyperlink ( Ctrl + K)		15.Signature line</a:t>
            </a:r>
          </a:p>
          <a:p>
            <a:pPr marL="342900" indent="-342900">
              <a:lnSpc>
                <a:spcPct val="200000"/>
              </a:lnSpc>
              <a:buFont typeface="+mj-lt"/>
              <a:buAutoNum type="arabicPeriod"/>
            </a:pPr>
            <a:r>
              <a:rPr lang="en-US" sz="2000" b="1" dirty="0"/>
              <a:t>Picture		9. Bookmark			16. Date &amp; Time</a:t>
            </a:r>
          </a:p>
          <a:p>
            <a:pPr marL="342900" indent="-342900">
              <a:lnSpc>
                <a:spcPct val="200000"/>
              </a:lnSpc>
              <a:buFont typeface="+mj-lt"/>
              <a:buAutoNum type="arabicPeriod"/>
            </a:pPr>
            <a:r>
              <a:rPr lang="en-US" sz="2000" b="1" dirty="0"/>
              <a:t>Clipart		10. Header &amp; Footer		17.Objects</a:t>
            </a:r>
          </a:p>
          <a:p>
            <a:pPr marL="342900" indent="-342900">
              <a:lnSpc>
                <a:spcPct val="200000"/>
              </a:lnSpc>
              <a:buFont typeface="+mj-lt"/>
              <a:buAutoNum type="arabicPeriod"/>
            </a:pPr>
            <a:r>
              <a:rPr lang="en-US" sz="2000" b="1" dirty="0"/>
              <a:t>Shapes		11. Page number			18. Equation</a:t>
            </a:r>
          </a:p>
          <a:p>
            <a:pPr marL="342900" indent="-342900">
              <a:lnSpc>
                <a:spcPct val="200000"/>
              </a:lnSpc>
              <a:buFont typeface="+mj-lt"/>
              <a:buAutoNum type="arabicPeriod"/>
            </a:pPr>
            <a:r>
              <a:rPr lang="en-US" sz="2000" b="1" dirty="0"/>
              <a:t>SmartArt		12. Text box			19. Symbols</a:t>
            </a:r>
          </a:p>
          <a:p>
            <a:pPr marL="342900" indent="-342900">
              <a:lnSpc>
                <a:spcPct val="200000"/>
              </a:lnSpc>
              <a:buFont typeface="+mj-lt"/>
              <a:buAutoNum type="arabicPeriod"/>
            </a:pPr>
            <a:r>
              <a:rPr lang="en-US" sz="2000" b="1" dirty="0"/>
              <a:t>Chart		13. Word Art</a:t>
            </a:r>
          </a:p>
          <a:p>
            <a:pPr marL="342900" indent="-342900">
              <a:lnSpc>
                <a:spcPct val="200000"/>
              </a:lnSpc>
              <a:buFont typeface="+mj-lt"/>
              <a:buAutoNum type="arabicPeriod"/>
            </a:pPr>
            <a:r>
              <a:rPr lang="en-US" sz="2000" b="1" dirty="0"/>
              <a:t>Screenshot		14. Drop cap</a:t>
            </a:r>
          </a:p>
          <a:p>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 y="1066800"/>
            <a:ext cx="9144000" cy="1211262"/>
          </a:xfrm>
          <a:prstGeom prst="rect">
            <a:avLst/>
          </a:prstGeom>
        </p:spPr>
      </p:pic>
    </p:spTree>
    <p:extLst>
      <p:ext uri="{BB962C8B-B14F-4D97-AF65-F5344CB8AC3E}">
        <p14:creationId xmlns:p14="http://schemas.microsoft.com/office/powerpoint/2010/main" val="24906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Page layout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420890"/>
          </a:xfrm>
          <a:prstGeom prst="rect">
            <a:avLst/>
          </a:prstGeom>
          <a:noFill/>
        </p:spPr>
        <p:txBody>
          <a:bodyPr wrap="square" rtlCol="0">
            <a:spAutoFit/>
          </a:bodyPr>
          <a:lstStyle/>
          <a:p>
            <a:pPr marL="342900" indent="-342900">
              <a:lnSpc>
                <a:spcPct val="200000"/>
              </a:lnSpc>
              <a:buFont typeface="+mj-lt"/>
              <a:buAutoNum type="arabicPeriod"/>
            </a:pPr>
            <a:r>
              <a:rPr lang="en-US" sz="2400" b="1" dirty="0"/>
              <a:t>Themes		8. Watermark		14.Wrap text</a:t>
            </a:r>
          </a:p>
          <a:p>
            <a:pPr marL="342900" indent="-342900">
              <a:lnSpc>
                <a:spcPct val="200000"/>
              </a:lnSpc>
              <a:buFont typeface="+mj-lt"/>
              <a:buAutoNum type="arabicPeriod"/>
            </a:pPr>
            <a:r>
              <a:rPr lang="en-US" sz="2400" b="1" dirty="0"/>
              <a:t>Margins		9. Page color		</a:t>
            </a:r>
          </a:p>
          <a:p>
            <a:pPr marL="342900" indent="-342900">
              <a:lnSpc>
                <a:spcPct val="200000"/>
              </a:lnSpc>
              <a:buFont typeface="+mj-lt"/>
              <a:buAutoNum type="arabicPeriod"/>
            </a:pPr>
            <a:r>
              <a:rPr lang="en-US" sz="2400" b="1" dirty="0"/>
              <a:t>Orientation		10. Page border		</a:t>
            </a:r>
          </a:p>
          <a:p>
            <a:pPr marL="342900" indent="-342900">
              <a:lnSpc>
                <a:spcPct val="200000"/>
              </a:lnSpc>
              <a:buFont typeface="+mj-lt"/>
              <a:buAutoNum type="arabicPeriod"/>
            </a:pPr>
            <a:r>
              <a:rPr lang="en-US" sz="2400" b="1" dirty="0"/>
              <a:t>Size			11. Page number		</a:t>
            </a:r>
          </a:p>
          <a:p>
            <a:pPr marL="342900" indent="-342900">
              <a:lnSpc>
                <a:spcPct val="200000"/>
              </a:lnSpc>
              <a:buFont typeface="+mj-lt"/>
              <a:buAutoNum type="arabicPeriod"/>
            </a:pPr>
            <a:r>
              <a:rPr lang="en-US" sz="2400" b="1" dirty="0"/>
              <a:t>Columns		12.  Indent		</a:t>
            </a:r>
          </a:p>
          <a:p>
            <a:pPr marL="342900" indent="-342900">
              <a:lnSpc>
                <a:spcPct val="200000"/>
              </a:lnSpc>
              <a:buFont typeface="+mj-lt"/>
              <a:buAutoNum type="arabicPeriod"/>
            </a:pPr>
            <a:r>
              <a:rPr lang="en-US" sz="2400" b="1" dirty="0"/>
              <a:t>Break		13. Spacing</a:t>
            </a:r>
            <a:r>
              <a:rPr lang="en-US" sz="2000" b="1" dirty="0"/>
              <a:t>		</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295400"/>
          </a:xfrm>
          <a:prstGeom prst="rect">
            <a:avLst/>
          </a:prstGeom>
        </p:spPr>
      </p:pic>
    </p:spTree>
    <p:extLst>
      <p:ext uri="{BB962C8B-B14F-4D97-AF65-F5344CB8AC3E}">
        <p14:creationId xmlns:p14="http://schemas.microsoft.com/office/powerpoint/2010/main" val="342782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References</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524315"/>
          </a:xfrm>
          <a:prstGeom prst="rect">
            <a:avLst/>
          </a:prstGeom>
          <a:noFill/>
        </p:spPr>
        <p:txBody>
          <a:bodyPr wrap="square" rtlCol="0">
            <a:spAutoFit/>
          </a:bodyPr>
          <a:lstStyle/>
          <a:p>
            <a:pPr marL="342900" indent="-342900">
              <a:lnSpc>
                <a:spcPct val="200000"/>
              </a:lnSpc>
              <a:buFont typeface="+mj-lt"/>
              <a:buAutoNum type="arabicPeriod"/>
            </a:pPr>
            <a:r>
              <a:rPr lang="en-US" sz="2400" b="1" dirty="0"/>
              <a:t>Table of  Contents		</a:t>
            </a:r>
          </a:p>
          <a:p>
            <a:pPr marL="342900" indent="-342900">
              <a:lnSpc>
                <a:spcPct val="200000"/>
              </a:lnSpc>
              <a:buFont typeface="+mj-lt"/>
              <a:buAutoNum type="arabicPeriod"/>
            </a:pPr>
            <a:r>
              <a:rPr lang="en-US" sz="2400" b="1" dirty="0"/>
              <a:t>Add text			</a:t>
            </a:r>
          </a:p>
          <a:p>
            <a:pPr marL="342900" indent="-342900">
              <a:lnSpc>
                <a:spcPct val="200000"/>
              </a:lnSpc>
              <a:buFont typeface="+mj-lt"/>
              <a:buAutoNum type="arabicPeriod"/>
            </a:pPr>
            <a:r>
              <a:rPr lang="en-US" sz="2400" b="1" dirty="0"/>
              <a:t>Update Table			</a:t>
            </a:r>
          </a:p>
          <a:p>
            <a:pPr marL="342900" indent="-342900">
              <a:lnSpc>
                <a:spcPct val="200000"/>
              </a:lnSpc>
              <a:buFont typeface="+mj-lt"/>
              <a:buAutoNum type="arabicPeriod"/>
            </a:pPr>
            <a:r>
              <a:rPr lang="en-US" sz="2400" b="1" dirty="0"/>
              <a:t>Insert Citation				</a:t>
            </a:r>
          </a:p>
          <a:p>
            <a:pPr marL="342900" indent="-342900">
              <a:lnSpc>
                <a:spcPct val="200000"/>
              </a:lnSpc>
              <a:buFont typeface="+mj-lt"/>
              <a:buAutoNum type="arabicPeriod"/>
            </a:pPr>
            <a:r>
              <a:rPr lang="en-US" sz="2400" b="1" dirty="0"/>
              <a:t>Manage source		</a:t>
            </a:r>
          </a:p>
          <a:p>
            <a:pPr marL="342900" indent="-342900">
              <a:lnSpc>
                <a:spcPct val="200000"/>
              </a:lnSpc>
              <a:buFont typeface="+mj-lt"/>
              <a:buAutoNum type="arabicPeriod"/>
            </a:pPr>
            <a:r>
              <a:rPr lang="en-US" sz="2400" b="1" dirty="0"/>
              <a:t>Bibliography		</a:t>
            </a:r>
            <a:r>
              <a:rPr lang="en-US" sz="2000" b="1" dirty="0"/>
              <a:t>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0"/>
            <a:ext cx="9144000" cy="1295400"/>
          </a:xfrm>
          <a:prstGeom prst="rect">
            <a:avLst/>
          </a:prstGeom>
        </p:spPr>
      </p:pic>
    </p:spTree>
    <p:extLst>
      <p:ext uri="{BB962C8B-B14F-4D97-AF65-F5344CB8AC3E}">
        <p14:creationId xmlns:p14="http://schemas.microsoft.com/office/powerpoint/2010/main" val="149214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Mailings</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362200"/>
            <a:ext cx="8780607" cy="4524315"/>
          </a:xfrm>
          <a:prstGeom prst="rect">
            <a:avLst/>
          </a:prstGeom>
          <a:noFill/>
        </p:spPr>
        <p:txBody>
          <a:bodyPr wrap="square" rtlCol="0">
            <a:spAutoFit/>
          </a:bodyPr>
          <a:lstStyle/>
          <a:p>
            <a:pPr marL="342900" indent="-342900">
              <a:lnSpc>
                <a:spcPct val="200000"/>
              </a:lnSpc>
              <a:buFont typeface="+mj-lt"/>
              <a:buAutoNum type="arabicPeriod"/>
            </a:pPr>
            <a:r>
              <a:rPr lang="en-US" sz="2400" b="1" dirty="0"/>
              <a:t>Envelopes	</a:t>
            </a:r>
          </a:p>
          <a:p>
            <a:pPr marL="342900" indent="-342900">
              <a:lnSpc>
                <a:spcPct val="200000"/>
              </a:lnSpc>
              <a:buFont typeface="+mj-lt"/>
              <a:buAutoNum type="arabicPeriod"/>
            </a:pPr>
            <a:r>
              <a:rPr lang="en-US" sz="2400" b="1" dirty="0"/>
              <a:t>Labels 		</a:t>
            </a:r>
          </a:p>
          <a:p>
            <a:pPr marL="342900" indent="-342900">
              <a:lnSpc>
                <a:spcPct val="200000"/>
              </a:lnSpc>
              <a:buFont typeface="+mj-lt"/>
              <a:buAutoNum type="arabicPeriod"/>
            </a:pPr>
            <a:r>
              <a:rPr lang="en-US" sz="2400" b="1" dirty="0"/>
              <a:t>Start Mail merge</a:t>
            </a:r>
          </a:p>
          <a:p>
            <a:pPr marL="342900" indent="-342900">
              <a:lnSpc>
                <a:spcPct val="200000"/>
              </a:lnSpc>
              <a:buFont typeface="+mj-lt"/>
              <a:buAutoNum type="arabicPeriod"/>
            </a:pPr>
            <a:r>
              <a:rPr lang="en-US" sz="2400" b="1" dirty="0"/>
              <a:t>Select Recipients			</a:t>
            </a:r>
          </a:p>
          <a:p>
            <a:pPr marL="342900" indent="-342900">
              <a:lnSpc>
                <a:spcPct val="200000"/>
              </a:lnSpc>
              <a:buFont typeface="+mj-lt"/>
              <a:buAutoNum type="arabicPeriod"/>
            </a:pPr>
            <a:r>
              <a:rPr lang="en-US" sz="2400" b="1" dirty="0"/>
              <a:t>Insert Merge fields		</a:t>
            </a:r>
          </a:p>
          <a:p>
            <a:pPr marL="342900" indent="-342900">
              <a:lnSpc>
                <a:spcPct val="200000"/>
              </a:lnSpc>
              <a:buFont typeface="+mj-lt"/>
              <a:buAutoNum type="arabicPeriod"/>
            </a:pPr>
            <a:r>
              <a:rPr lang="en-US" sz="2400" b="1" dirty="0"/>
              <a:t>Finish Merge 		</a:t>
            </a:r>
            <a:r>
              <a:rPr lang="en-US" sz="2000" b="1" dirty="0"/>
              <a:t>	</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35" y="914400"/>
            <a:ext cx="8802329" cy="1447800"/>
          </a:xfrm>
          <a:prstGeom prst="rect">
            <a:avLst/>
          </a:prstGeom>
        </p:spPr>
      </p:pic>
    </p:spTree>
    <p:extLst>
      <p:ext uri="{BB962C8B-B14F-4D97-AF65-F5344CB8AC3E}">
        <p14:creationId xmlns:p14="http://schemas.microsoft.com/office/powerpoint/2010/main" val="892830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Review</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90211" y="2590800"/>
            <a:ext cx="8780607" cy="3785652"/>
          </a:xfrm>
          <a:prstGeom prst="rect">
            <a:avLst/>
          </a:prstGeom>
          <a:noFill/>
        </p:spPr>
        <p:txBody>
          <a:bodyPr wrap="square" rtlCol="0">
            <a:spAutoFit/>
          </a:bodyPr>
          <a:lstStyle/>
          <a:p>
            <a:pPr marL="342900" indent="-342900">
              <a:lnSpc>
                <a:spcPct val="200000"/>
              </a:lnSpc>
              <a:buFont typeface="+mj-lt"/>
              <a:buAutoNum type="arabicPeriod"/>
            </a:pPr>
            <a:r>
              <a:rPr lang="en-US" sz="2400" b="1" dirty="0"/>
              <a:t>Spellings &amp; Grammar – </a:t>
            </a:r>
            <a:r>
              <a:rPr lang="en-US" sz="2400" b="1" dirty="0" smtClean="0"/>
              <a:t>F7</a:t>
            </a:r>
          </a:p>
          <a:p>
            <a:pPr marL="342900" indent="-342900">
              <a:lnSpc>
                <a:spcPct val="200000"/>
              </a:lnSpc>
              <a:buFont typeface="+mj-lt"/>
              <a:buAutoNum type="arabicPeriod"/>
            </a:pPr>
            <a:r>
              <a:rPr lang="en-US" sz="2400" b="1" dirty="0" smtClean="0"/>
              <a:t>Track changes </a:t>
            </a:r>
          </a:p>
          <a:p>
            <a:pPr marL="342900" indent="-342900">
              <a:lnSpc>
                <a:spcPct val="200000"/>
              </a:lnSpc>
              <a:buFont typeface="+mj-lt"/>
              <a:buAutoNum type="arabicPeriod"/>
            </a:pPr>
            <a:r>
              <a:rPr lang="en-US" sz="2400" b="1" dirty="0" smtClean="0"/>
              <a:t>Restrict Editing</a:t>
            </a:r>
          </a:p>
          <a:p>
            <a:pPr marL="342900" indent="-342900">
              <a:lnSpc>
                <a:spcPct val="200000"/>
              </a:lnSpc>
              <a:buFont typeface="+mj-lt"/>
              <a:buAutoNum type="arabicPeriod"/>
            </a:pPr>
            <a:r>
              <a:rPr lang="en-US" sz="2400" b="1" dirty="0" smtClean="0"/>
              <a:t>Protect document</a:t>
            </a:r>
            <a:endParaRPr lang="en-US" sz="2400" b="1" dirty="0"/>
          </a:p>
          <a:p>
            <a:pPr>
              <a:lnSpc>
                <a:spcPct val="200000"/>
              </a:lnSpc>
            </a:pPr>
            <a:r>
              <a:rPr lang="en-US" sz="2400" b="1" dirty="0"/>
              <a:t>		</a:t>
            </a:r>
            <a:r>
              <a:rPr lang="en-US" sz="2000" b="1" dirty="0"/>
              <a:t>	</a:t>
            </a:r>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9144000" cy="1371600"/>
          </a:xfrm>
          <a:prstGeom prst="rect">
            <a:avLst/>
          </a:prstGeom>
        </p:spPr>
      </p:pic>
    </p:spTree>
    <p:extLst>
      <p:ext uri="{BB962C8B-B14F-4D97-AF65-F5344CB8AC3E}">
        <p14:creationId xmlns:p14="http://schemas.microsoft.com/office/powerpoint/2010/main" val="252943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917"/>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View</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52557" y="2121594"/>
            <a:ext cx="8780607" cy="4051558"/>
          </a:xfrm>
          <a:prstGeom prst="rect">
            <a:avLst/>
          </a:prstGeom>
          <a:noFill/>
        </p:spPr>
        <p:txBody>
          <a:bodyPr wrap="square" rtlCol="0">
            <a:spAutoFit/>
          </a:bodyPr>
          <a:lstStyle/>
          <a:p>
            <a:pPr marL="342900" indent="-342900">
              <a:lnSpc>
                <a:spcPct val="200000"/>
              </a:lnSpc>
              <a:buFont typeface="+mj-lt"/>
              <a:buAutoNum type="arabicPeriod"/>
            </a:pPr>
            <a:r>
              <a:rPr lang="en-US" sz="3600" b="1" dirty="0"/>
              <a:t>Document Views			4) Zoom</a:t>
            </a:r>
          </a:p>
          <a:p>
            <a:pPr marL="342900" indent="-342900">
              <a:lnSpc>
                <a:spcPct val="200000"/>
              </a:lnSpc>
              <a:buFont typeface="+mj-lt"/>
              <a:buAutoNum type="arabicPeriod"/>
            </a:pPr>
            <a:r>
              <a:rPr lang="en-US" sz="3600" b="1" dirty="0"/>
              <a:t>Ruler					5) Window</a:t>
            </a:r>
          </a:p>
          <a:p>
            <a:pPr marL="342900" indent="-342900">
              <a:lnSpc>
                <a:spcPct val="200000"/>
              </a:lnSpc>
              <a:buFont typeface="+mj-lt"/>
              <a:buAutoNum type="arabicPeriod"/>
            </a:pPr>
            <a:r>
              <a:rPr lang="en-US" sz="3600" b="1" dirty="0"/>
              <a:t>Macros </a:t>
            </a:r>
          </a:p>
          <a:p>
            <a:pPr>
              <a:lnSpc>
                <a:spcPct val="200000"/>
              </a:lnSpc>
            </a:pPr>
            <a:r>
              <a:rPr lang="en-US" sz="2400" b="1" dirty="0"/>
              <a:t>		</a:t>
            </a:r>
            <a:r>
              <a:rPr lang="en-US" sz="2000" b="1" dirty="0"/>
              <a:t>	</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6" y="987738"/>
            <a:ext cx="9144000" cy="1374462"/>
          </a:xfrm>
          <a:prstGeom prst="rect">
            <a:avLst/>
          </a:prstGeom>
        </p:spPr>
      </p:pic>
    </p:spTree>
    <p:extLst>
      <p:ext uri="{BB962C8B-B14F-4D97-AF65-F5344CB8AC3E}">
        <p14:creationId xmlns:p14="http://schemas.microsoft.com/office/powerpoint/2010/main" val="256151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4" name="TextBox 3"/>
          <p:cNvSpPr txBox="1"/>
          <p:nvPr/>
        </p:nvSpPr>
        <p:spPr>
          <a:xfrm>
            <a:off x="76200" y="914400"/>
            <a:ext cx="5940427" cy="5693866"/>
          </a:xfrm>
          <a:prstGeom prst="rect">
            <a:avLst/>
          </a:prstGeom>
          <a:noFill/>
        </p:spPr>
        <p:txBody>
          <a:bodyPr wrap="square" rtlCol="0">
            <a:spAutoFit/>
          </a:bodyPr>
          <a:lstStyle/>
          <a:p>
            <a:pPr algn="just"/>
            <a:r>
              <a:rPr lang="en-US" sz="2800" dirty="0">
                <a:solidFill>
                  <a:srgbClr val="C00000"/>
                </a:solidFill>
                <a:latin typeface="Andalus" pitchFamily="18" charset="-78"/>
                <a:cs typeface="Andalus" pitchFamily="18" charset="-78"/>
              </a:rPr>
              <a:t>MS Office is an Application software developed by Microsoft corporation USA . Microsoft was founded by </a:t>
            </a:r>
            <a:r>
              <a:rPr lang="en-US" sz="2800" b="1" dirty="0">
                <a:solidFill>
                  <a:srgbClr val="C00000"/>
                </a:solidFill>
                <a:latin typeface="Andalus" pitchFamily="18" charset="-78"/>
                <a:cs typeface="Andalus" pitchFamily="18" charset="-78"/>
              </a:rPr>
              <a:t>Bill Gates and Paul Allen</a:t>
            </a:r>
            <a:r>
              <a:rPr lang="en-US" sz="2800" dirty="0">
                <a:solidFill>
                  <a:srgbClr val="C00000"/>
                </a:solidFill>
                <a:latin typeface="Andalus" pitchFamily="18" charset="-78"/>
                <a:cs typeface="Andalus" pitchFamily="18" charset="-78"/>
              </a:rPr>
              <a:t> on  1975,</a:t>
            </a:r>
          </a:p>
          <a:p>
            <a:pPr algn="just"/>
            <a:r>
              <a:rPr lang="en-US" sz="2800" b="1" dirty="0">
                <a:solidFill>
                  <a:srgbClr val="C00000"/>
                </a:solidFill>
                <a:latin typeface="Andalus" pitchFamily="18" charset="-78"/>
                <a:cs typeface="Andalus" pitchFamily="18" charset="-78"/>
              </a:rPr>
              <a:t>Microsoft Corporation</a:t>
            </a:r>
            <a:r>
              <a:rPr lang="en-US" sz="2800" dirty="0">
                <a:solidFill>
                  <a:srgbClr val="C00000"/>
                </a:solidFill>
                <a:latin typeface="Andalus" pitchFamily="18" charset="-78"/>
                <a:cs typeface="Andalus" pitchFamily="18" charset="-78"/>
              </a:rPr>
              <a:t>, leading developer of </a:t>
            </a:r>
            <a:r>
              <a:rPr lang="en-US" sz="2800" dirty="0">
                <a:solidFill>
                  <a:srgbClr val="C00000"/>
                </a:solidFill>
                <a:latin typeface="Andalus" pitchFamily="18" charset="-78"/>
                <a:cs typeface="Andalus" pitchFamily="18" charset="-78"/>
                <a:hlinkClick r:id="rId2"/>
              </a:rPr>
              <a:t>personal-computer</a:t>
            </a:r>
            <a:r>
              <a:rPr lang="en-US" sz="2800" dirty="0">
                <a:solidFill>
                  <a:srgbClr val="C00000"/>
                </a:solidFill>
                <a:latin typeface="Andalus" pitchFamily="18" charset="-78"/>
                <a:cs typeface="Andalus" pitchFamily="18" charset="-78"/>
              </a:rPr>
              <a:t> </a:t>
            </a:r>
            <a:r>
              <a:rPr lang="en-US" sz="2800" dirty="0">
                <a:solidFill>
                  <a:srgbClr val="C00000"/>
                </a:solidFill>
                <a:latin typeface="Andalus" pitchFamily="18" charset="-78"/>
                <a:cs typeface="Andalus" pitchFamily="18" charset="-78"/>
                <a:hlinkClick r:id="rId3"/>
              </a:rPr>
              <a:t>software</a:t>
            </a:r>
            <a:r>
              <a:rPr lang="en-US" sz="2800" dirty="0">
                <a:solidFill>
                  <a:srgbClr val="C00000"/>
                </a:solidFill>
                <a:latin typeface="Andalus" pitchFamily="18" charset="-78"/>
                <a:cs typeface="Andalus" pitchFamily="18" charset="-78"/>
              </a:rPr>
              <a:t> systems and </a:t>
            </a:r>
            <a:r>
              <a:rPr lang="en-US" sz="2400" dirty="0">
                <a:solidFill>
                  <a:srgbClr val="C00000"/>
                </a:solidFill>
                <a:latin typeface="Andalus" pitchFamily="18" charset="-78"/>
                <a:cs typeface="Andalus" pitchFamily="18" charset="-78"/>
              </a:rPr>
              <a:t>applications. </a:t>
            </a:r>
          </a:p>
          <a:p>
            <a:endParaRPr lang="en-US" sz="2400" dirty="0">
              <a:solidFill>
                <a:srgbClr val="C00000"/>
              </a:solidFill>
              <a:latin typeface="Andalus" pitchFamily="18" charset="-78"/>
              <a:cs typeface="Andalus" pitchFamily="18" charset="-78"/>
            </a:endParaRPr>
          </a:p>
          <a:p>
            <a:r>
              <a:rPr lang="en-US" sz="2400" dirty="0">
                <a:solidFill>
                  <a:srgbClr val="C00000"/>
                </a:solidFill>
                <a:latin typeface="Andalus" pitchFamily="18" charset="-78"/>
                <a:cs typeface="Andalus" pitchFamily="18" charset="-78"/>
              </a:rPr>
              <a:t>MS Office is mainly used for office work such as </a:t>
            </a:r>
          </a:p>
          <a:p>
            <a:pPr marL="342900" indent="-342900">
              <a:buFont typeface="+mj-lt"/>
              <a:buAutoNum type="arabicPeriod"/>
            </a:pPr>
            <a:r>
              <a:rPr lang="en-US" sz="2400" dirty="0">
                <a:solidFill>
                  <a:srgbClr val="C00000"/>
                </a:solidFill>
                <a:latin typeface="Andalus" pitchFamily="18" charset="-78"/>
                <a:cs typeface="Andalus" pitchFamily="18" charset="-78"/>
              </a:rPr>
              <a:t>Documentation </a:t>
            </a:r>
          </a:p>
          <a:p>
            <a:pPr marL="342900" indent="-342900">
              <a:buFont typeface="+mj-lt"/>
              <a:buAutoNum type="arabicPeriod"/>
            </a:pPr>
            <a:r>
              <a:rPr lang="en-US" sz="2400" dirty="0">
                <a:solidFill>
                  <a:srgbClr val="C00000"/>
                </a:solidFill>
                <a:latin typeface="Andalus" pitchFamily="18" charset="-78"/>
                <a:cs typeface="Andalus" pitchFamily="18" charset="-78"/>
              </a:rPr>
              <a:t>Worksheet</a:t>
            </a:r>
          </a:p>
          <a:p>
            <a:pPr marL="342900" indent="-342900">
              <a:buFont typeface="+mj-lt"/>
              <a:buAutoNum type="arabicPeriod"/>
            </a:pPr>
            <a:r>
              <a:rPr lang="en-US" sz="2400" dirty="0">
                <a:solidFill>
                  <a:srgbClr val="C00000"/>
                </a:solidFill>
                <a:latin typeface="Andalus" pitchFamily="18" charset="-78"/>
                <a:cs typeface="Andalus" pitchFamily="18" charset="-78"/>
              </a:rPr>
              <a:t>Presentation</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990600"/>
            <a:ext cx="286864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357563"/>
            <a:ext cx="3019425" cy="228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71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latin typeface="Aharoni" pitchFamily="2" charset="-79"/>
                <a:cs typeface="Aharoni" pitchFamily="2" charset="-79"/>
              </a:rPr>
              <a:t>Introduction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6A13FD85-A09E-830A-B3F6-EB4CCA4235F3}"/>
              </a:ext>
            </a:extLst>
          </p:cNvPr>
          <p:cNvSpPr txBox="1"/>
          <p:nvPr/>
        </p:nvSpPr>
        <p:spPr>
          <a:xfrm>
            <a:off x="115887" y="1012954"/>
            <a:ext cx="8836025" cy="5262979"/>
          </a:xfrm>
          <a:prstGeom prst="rect">
            <a:avLst/>
          </a:prstGeom>
          <a:noFill/>
        </p:spPr>
        <p:txBody>
          <a:bodyPr wrap="square">
            <a:spAutoFit/>
          </a:bodyPr>
          <a:lstStyle/>
          <a:p>
            <a:pPr algn="just" rtl="0"/>
            <a:r>
              <a:rPr lang="en-US" sz="2800" b="0" i="0" dirty="0">
                <a:solidFill>
                  <a:srgbClr val="FF0000"/>
                </a:solidFill>
                <a:effectLst/>
                <a:latin typeface="Verdana" panose="020B0604030504040204" pitchFamily="34" charset="0"/>
              </a:rPr>
              <a:t>	Microsoft Office is designed specifically for business </a:t>
            </a:r>
            <a:r>
              <a:rPr lang="en-US" sz="2800" b="0" i="0" dirty="0" smtClean="0">
                <a:solidFill>
                  <a:srgbClr val="FF0000"/>
                </a:solidFill>
                <a:effectLst/>
                <a:latin typeface="Verdana" panose="020B0604030504040204" pitchFamily="34" charset="0"/>
              </a:rPr>
              <a:t>and office use</a:t>
            </a:r>
            <a:r>
              <a:rPr lang="en-US" sz="2800" b="0" i="0" dirty="0">
                <a:solidFill>
                  <a:srgbClr val="FF0000"/>
                </a:solidFill>
                <a:effectLst/>
                <a:latin typeface="Verdana" panose="020B0604030504040204" pitchFamily="34" charset="0"/>
              </a:rPr>
              <a:t>. It is a proprietary product of Microsoft Corporation and was first released in 1990.</a:t>
            </a:r>
          </a:p>
          <a:p>
            <a:pPr algn="just" rtl="0"/>
            <a:endParaRPr lang="en-US" sz="2800" b="0" i="0" dirty="0">
              <a:solidFill>
                <a:srgbClr val="FF0000"/>
              </a:solidFill>
              <a:effectLst/>
              <a:latin typeface="Verdana" panose="020B0604030504040204" pitchFamily="34" charset="0"/>
            </a:endParaRPr>
          </a:p>
          <a:p>
            <a:pPr algn="just" rtl="0"/>
            <a:r>
              <a:rPr lang="en-US" sz="2800" dirty="0">
                <a:solidFill>
                  <a:srgbClr val="FF0000"/>
                </a:solidFill>
                <a:latin typeface="Verdana" panose="020B0604030504040204" pitchFamily="34" charset="0"/>
              </a:rPr>
              <a:t>	</a:t>
            </a:r>
            <a:r>
              <a:rPr lang="en-US" sz="2800" b="0" i="0" dirty="0">
                <a:solidFill>
                  <a:srgbClr val="FF0000"/>
                </a:solidFill>
                <a:effectLst/>
                <a:latin typeface="Verdana" panose="020B0604030504040204" pitchFamily="34" charset="0"/>
              </a:rPr>
              <a:t> MS Office has been a dominant model in delivering modern office-related document-handling software environments.</a:t>
            </a:r>
          </a:p>
          <a:p>
            <a:pPr algn="just" rtl="0"/>
            <a:endParaRPr lang="en-US" sz="2800" b="0" i="0" dirty="0">
              <a:solidFill>
                <a:srgbClr val="FF0000"/>
              </a:solidFill>
              <a:effectLst/>
              <a:latin typeface="Verdana" panose="020B0604030504040204" pitchFamily="34" charset="0"/>
            </a:endParaRPr>
          </a:p>
          <a:p>
            <a:pPr algn="just" rtl="0"/>
            <a:r>
              <a:rPr lang="en-US" sz="2800" b="0" i="0" dirty="0">
                <a:solidFill>
                  <a:srgbClr val="FF0000"/>
                </a:solidFill>
                <a:effectLst/>
                <a:latin typeface="Verdana" panose="020B0604030504040204" pitchFamily="34" charset="0"/>
              </a:rPr>
              <a:t>	Microsoft Office is available in 35 different languages and is supported by Windows, Mac and most Linux variants.</a:t>
            </a:r>
          </a:p>
        </p:txBody>
      </p:sp>
    </p:spTree>
    <p:extLst>
      <p:ext uri="{BB962C8B-B14F-4D97-AF65-F5344CB8AC3E}">
        <p14:creationId xmlns:p14="http://schemas.microsoft.com/office/powerpoint/2010/main" val="179205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highlight>
                  <a:srgbClr val="FFFF00"/>
                </a:highlight>
                <a:latin typeface="Aharoni" pitchFamily="2" charset="-79"/>
                <a:cs typeface="Aharoni" pitchFamily="2" charset="-79"/>
              </a:rPr>
              <a:t>Different Applications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xmlns="" id="{6A13FD85-A09E-830A-B3F6-EB4CCA4235F3}"/>
              </a:ext>
            </a:extLst>
          </p:cNvPr>
          <p:cNvSpPr txBox="1"/>
          <p:nvPr/>
        </p:nvSpPr>
        <p:spPr>
          <a:xfrm>
            <a:off x="115887" y="1381463"/>
            <a:ext cx="8836025" cy="5171737"/>
          </a:xfrm>
          <a:prstGeom prst="rect">
            <a:avLst/>
          </a:prstGeom>
          <a:noFill/>
        </p:spPr>
        <p:txBody>
          <a:bodyPr wrap="square">
            <a:spAutoFit/>
          </a:bodyPr>
          <a:lstStyle/>
          <a:p>
            <a:pPr algn="l">
              <a:lnSpc>
                <a:spcPct val="150000"/>
              </a:lnSpc>
              <a:buFont typeface="Arial" panose="020B0604020202020204" pitchFamily="34" charset="0"/>
              <a:buChar char="•"/>
            </a:pPr>
            <a:r>
              <a:rPr lang="en-IN" sz="3200" b="0" i="0" dirty="0">
                <a:effectLst/>
                <a:latin typeface="arial" panose="020B0604020202020204" pitchFamily="34" charset="0"/>
              </a:rPr>
              <a:t>Microsoft Word.</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Excel.</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PowerPoint.</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OneNote.</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Outlook.</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Publisher.</a:t>
            </a:r>
          </a:p>
          <a:p>
            <a:pPr algn="l">
              <a:lnSpc>
                <a:spcPct val="150000"/>
              </a:lnSpc>
              <a:buFont typeface="Arial" panose="020B0604020202020204" pitchFamily="34" charset="0"/>
              <a:buChar char="•"/>
            </a:pPr>
            <a:r>
              <a:rPr lang="en-IN" sz="3200" b="0" i="0" dirty="0">
                <a:effectLst/>
                <a:latin typeface="arial" panose="020B0604020202020204" pitchFamily="34" charset="0"/>
              </a:rPr>
              <a:t>Microsoft Access.</a:t>
            </a:r>
          </a:p>
        </p:txBody>
      </p:sp>
    </p:spTree>
    <p:extLst>
      <p:ext uri="{BB962C8B-B14F-4D97-AF65-F5344CB8AC3E}">
        <p14:creationId xmlns:p14="http://schemas.microsoft.com/office/powerpoint/2010/main" val="286095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a:solidFill>
                  <a:srgbClr val="00B050"/>
                </a:solidFill>
                <a:highlight>
                  <a:srgbClr val="FFFF00"/>
                </a:highlight>
                <a:latin typeface="Aharoni" pitchFamily="2" charset="-79"/>
                <a:cs typeface="Aharoni" pitchFamily="2" charset="-79"/>
              </a:rPr>
              <a:t>MS Word </a:t>
            </a:r>
          </a:p>
        </p:txBody>
      </p:sp>
      <p:sp>
        <p:nvSpPr>
          <p:cNvPr id="4" name="TextBox 3"/>
          <p:cNvSpPr txBox="1"/>
          <p:nvPr/>
        </p:nvSpPr>
        <p:spPr>
          <a:xfrm>
            <a:off x="307975" y="1478619"/>
            <a:ext cx="8759825" cy="4862870"/>
          </a:xfrm>
          <a:prstGeom prst="rect">
            <a:avLst/>
          </a:prstGeom>
          <a:noFill/>
        </p:spPr>
        <p:txBody>
          <a:bodyPr wrap="square" rtlCol="0">
            <a:spAutoFit/>
          </a:bodyPr>
          <a:lstStyle/>
          <a:p>
            <a:pPr algn="just"/>
            <a:r>
              <a:rPr lang="en-US" sz="3200" dirty="0">
                <a:solidFill>
                  <a:srgbClr val="C00000"/>
                </a:solidFill>
                <a:latin typeface="Andalus" pitchFamily="18" charset="-78"/>
                <a:cs typeface="Andalus" pitchFamily="18" charset="-78"/>
              </a:rPr>
              <a:t>	MS Word is a word processing software which is help to create, edit and alter documents as our requirements.</a:t>
            </a:r>
          </a:p>
          <a:p>
            <a:endParaRPr lang="en-US" sz="2800" dirty="0">
              <a:solidFill>
                <a:srgbClr val="C00000"/>
              </a:solidFill>
              <a:latin typeface="Andalus" pitchFamily="18" charset="-78"/>
              <a:cs typeface="Andalus" pitchFamily="18" charset="-78"/>
            </a:endParaRPr>
          </a:p>
          <a:p>
            <a:r>
              <a:rPr lang="en-US" sz="2800" dirty="0">
                <a:solidFill>
                  <a:srgbClr val="C00000"/>
                </a:solidFill>
                <a:latin typeface="Andalus" pitchFamily="18" charset="-78"/>
                <a:cs typeface="Andalus" pitchFamily="18" charset="-78"/>
              </a:rPr>
              <a:t>USEs Of MS Word</a:t>
            </a:r>
          </a:p>
          <a:p>
            <a:pPr marL="285750" indent="-285750">
              <a:buFont typeface="Wingdings" pitchFamily="2" charset="2"/>
              <a:buChar char="Ø"/>
            </a:pPr>
            <a:r>
              <a:rPr lang="en-US" sz="2800" dirty="0">
                <a:solidFill>
                  <a:srgbClr val="C00000"/>
                </a:solidFill>
                <a:latin typeface="Andalus" pitchFamily="18" charset="-78"/>
                <a:cs typeface="Andalus" pitchFamily="18" charset="-78"/>
              </a:rPr>
              <a:t>Office letters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Books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Resumes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Question Papers</a:t>
            </a:r>
          </a:p>
          <a:p>
            <a:pPr marL="285750" indent="-285750">
              <a:buFont typeface="Wingdings" pitchFamily="2" charset="2"/>
              <a:buChar char="Ø"/>
            </a:pPr>
            <a:r>
              <a:rPr lang="en-US" sz="2800" dirty="0">
                <a:solidFill>
                  <a:srgbClr val="C00000"/>
                </a:solidFill>
                <a:latin typeface="Andalus" pitchFamily="18" charset="-78"/>
                <a:cs typeface="Andalus" pitchFamily="18" charset="-78"/>
              </a:rPr>
              <a:t>Documents</a:t>
            </a:r>
          </a:p>
          <a:p>
            <a:pPr marL="285750" indent="-285750">
              <a:buFont typeface="Wingdings" pitchFamily="2" charset="2"/>
              <a:buChar char="Ø"/>
            </a:pP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590" y="7937"/>
            <a:ext cx="2310257" cy="141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a:extLst>
              <a:ext uri="{FF2B5EF4-FFF2-40B4-BE49-F238E27FC236}">
                <a16:creationId xmlns:a16="http://schemas.microsoft.com/office/drawing/2014/main" xmlns="" id="{8423F68C-EAFB-D98F-9CBD-BB09B1AA4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832"/>
            <a:ext cx="2310257" cy="141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23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How to Open MS Word </a:t>
            </a:r>
          </a:p>
        </p:txBody>
      </p:sp>
      <p:sp>
        <p:nvSpPr>
          <p:cNvPr id="4" name="TextBox 3"/>
          <p:cNvSpPr txBox="1"/>
          <p:nvPr/>
        </p:nvSpPr>
        <p:spPr>
          <a:xfrm>
            <a:off x="0" y="2010766"/>
            <a:ext cx="9125331" cy="4247317"/>
          </a:xfrm>
          <a:prstGeom prst="rect">
            <a:avLst/>
          </a:prstGeom>
          <a:noFill/>
        </p:spPr>
        <p:txBody>
          <a:bodyPr wrap="square" rtlCol="0">
            <a:spAutoFit/>
          </a:bodyPr>
          <a:lstStyle/>
          <a:p>
            <a:pPr marL="342900" indent="-342900">
              <a:lnSpc>
                <a:spcPct val="150000"/>
              </a:lnSpc>
              <a:buFont typeface="Wingdings" pitchFamily="2" charset="2"/>
              <a:buChar char="ü"/>
            </a:pPr>
            <a:r>
              <a:rPr lang="en-US" sz="3200" dirty="0">
                <a:solidFill>
                  <a:srgbClr val="C00000"/>
                </a:solidFill>
                <a:latin typeface="Andalus" pitchFamily="18" charset="-78"/>
                <a:cs typeface="Andalus" pitchFamily="18" charset="-78"/>
              </a:rPr>
              <a:t>	</a:t>
            </a:r>
            <a:r>
              <a:rPr lang="en-US" sz="3200" b="1" dirty="0"/>
              <a:t>Start → All Programs → MS Office → MS Word.</a:t>
            </a:r>
            <a:r>
              <a:rPr lang="en-US" sz="3200" dirty="0"/>
              <a:t/>
            </a:r>
            <a:br>
              <a:rPr lang="en-US" sz="3200" dirty="0"/>
            </a:br>
            <a:endParaRPr lang="en-US" sz="3200" dirty="0"/>
          </a:p>
          <a:p>
            <a:pPr marL="342900" indent="-342900">
              <a:lnSpc>
                <a:spcPct val="150000"/>
              </a:lnSpc>
              <a:buFont typeface="Wingdings" pitchFamily="2" charset="2"/>
              <a:buChar char="ü"/>
            </a:pPr>
            <a:r>
              <a:rPr lang="en-US" sz="2400" dirty="0">
                <a:solidFill>
                  <a:srgbClr val="C00000"/>
                </a:solidFill>
                <a:latin typeface="Andalus" pitchFamily="18" charset="-78"/>
                <a:cs typeface="Andalus" pitchFamily="18" charset="-78"/>
              </a:rPr>
              <a:t>	</a:t>
            </a:r>
            <a:r>
              <a:rPr lang="en-US" sz="3200" b="1" dirty="0"/>
              <a:t>Start → Run→ WinWord→ Enter ( Window + R)</a:t>
            </a:r>
            <a:r>
              <a:rPr lang="en-US" sz="3600" b="1" dirty="0"/>
              <a:t/>
            </a:r>
            <a:br>
              <a:rPr lang="en-US" sz="3600" b="1" dirty="0"/>
            </a:br>
            <a:endParaRPr lang="en-US" sz="3600" b="1" dirty="0"/>
          </a:p>
          <a:p>
            <a:pPr marL="342900" indent="-342900">
              <a:lnSpc>
                <a:spcPct val="150000"/>
              </a:lnSpc>
              <a:buFont typeface="Wingdings" pitchFamily="2" charset="2"/>
              <a:buChar char="ü"/>
            </a:pPr>
            <a:r>
              <a:rPr lang="en-US" sz="3600" b="1" dirty="0"/>
              <a:t>   	Double Click on MS Word Icon </a:t>
            </a:r>
            <a:r>
              <a:rPr lang="en-US" sz="2800" b="1" dirty="0"/>
              <a:t>:</a:t>
            </a:r>
          </a:p>
          <a:p>
            <a:pPr marL="342900" indent="-342900">
              <a:buFont typeface="Wingdings" pitchFamily="2" charset="2"/>
              <a:buChar char="ü"/>
            </a:pPr>
            <a:endParaRPr lang="en-US"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5486400"/>
            <a:ext cx="752475"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8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160338"/>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Window Screen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03338"/>
            <a:ext cx="8077200"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83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Tabs</a:t>
            </a:r>
            <a:r>
              <a:rPr lang="en-US" sz="5400" b="1" dirty="0">
                <a:solidFill>
                  <a:srgbClr val="00B050"/>
                </a:solidFill>
                <a:latin typeface="Aharoni" pitchFamily="2" charset="-79"/>
                <a:cs typeface="Aharoni" pitchFamily="2" charset="-79"/>
              </a:rPr>
              <a:t> </a:t>
            </a:r>
          </a:p>
        </p:txBody>
      </p:sp>
      <p:sp>
        <p:nvSpPr>
          <p:cNvPr id="4" name="TextBox 3"/>
          <p:cNvSpPr txBox="1"/>
          <p:nvPr/>
        </p:nvSpPr>
        <p:spPr>
          <a:xfrm>
            <a:off x="134794" y="1348800"/>
            <a:ext cx="8745970" cy="5632311"/>
          </a:xfrm>
          <a:prstGeom prst="rect">
            <a:avLst/>
          </a:prstGeom>
          <a:noFill/>
        </p:spPr>
        <p:txBody>
          <a:bodyPr wrap="square" rtlCol="0">
            <a:spAutoFit/>
          </a:bodyPr>
          <a:lstStyle/>
          <a:p>
            <a:endParaRPr lang="en-US" sz="2000" b="1" dirty="0"/>
          </a:p>
          <a:p>
            <a:r>
              <a:rPr lang="en-US" sz="2000" b="1" dirty="0">
                <a:solidFill>
                  <a:srgbClr val="FF0000"/>
                </a:solidFill>
              </a:rPr>
              <a:t>Home</a:t>
            </a:r>
            <a:endParaRPr lang="en-US" sz="2000" dirty="0">
              <a:solidFill>
                <a:srgbClr val="FF0000"/>
              </a:solidFill>
            </a:endParaRPr>
          </a:p>
          <a:p>
            <a:pPr algn="just"/>
            <a:r>
              <a:rPr lang="en-US" sz="2000" dirty="0"/>
              <a:t>This has options like font </a:t>
            </a:r>
            <a:r>
              <a:rPr lang="en-US" sz="2000" dirty="0" err="1"/>
              <a:t>colour</a:t>
            </a:r>
            <a:r>
              <a:rPr lang="en-US" sz="2000" dirty="0"/>
              <a:t>, font size, font style, alignment, bullets, line spacing, etc. </a:t>
            </a:r>
          </a:p>
          <a:p>
            <a:pPr algn="just"/>
            <a:r>
              <a:rPr lang="en-US" sz="2000" dirty="0"/>
              <a:t/>
            </a:r>
            <a:br>
              <a:rPr lang="en-US" sz="2000" dirty="0"/>
            </a:br>
            <a:r>
              <a:rPr lang="en-US" sz="2000" b="1" dirty="0">
                <a:solidFill>
                  <a:srgbClr val="FF0000"/>
                </a:solidFill>
              </a:rPr>
              <a:t>Insert</a:t>
            </a:r>
            <a:endParaRPr lang="en-US" sz="2000" dirty="0">
              <a:solidFill>
                <a:srgbClr val="FF0000"/>
              </a:solidFill>
            </a:endParaRPr>
          </a:p>
          <a:p>
            <a:pPr algn="just"/>
            <a:r>
              <a:rPr lang="en-US" sz="2000" dirty="0"/>
              <a:t>Tables, shapes, images, charts, graphs, header, footer, page number, etc. can all be entered in the document. They are included in the “Insert” category.</a:t>
            </a:r>
          </a:p>
          <a:p>
            <a:pPr algn="just"/>
            <a:r>
              <a:rPr lang="en-US" sz="2000" dirty="0"/>
              <a:t/>
            </a:r>
            <a:br>
              <a:rPr lang="en-US" sz="2000" dirty="0"/>
            </a:br>
            <a:r>
              <a:rPr lang="en-US" sz="2000" b="1" dirty="0">
                <a:solidFill>
                  <a:srgbClr val="FF0000"/>
                </a:solidFill>
              </a:rPr>
              <a:t>Design</a:t>
            </a:r>
            <a:endParaRPr lang="en-US" sz="2000" dirty="0">
              <a:solidFill>
                <a:srgbClr val="FF0000"/>
              </a:solidFill>
            </a:endParaRPr>
          </a:p>
          <a:p>
            <a:pPr algn="just"/>
            <a:r>
              <a:rPr lang="en-US" sz="2000" dirty="0"/>
              <a:t>The template or the design in which you want your document to be created can be selected under the Design tab. Choosing an appropriate tab will enhance the appearance of your document.</a:t>
            </a:r>
          </a:p>
          <a:p>
            <a:r>
              <a:rPr lang="en-US" sz="2000" dirty="0"/>
              <a:t/>
            </a:r>
            <a:br>
              <a:rPr lang="en-US" sz="2000" dirty="0"/>
            </a:br>
            <a:r>
              <a:rPr lang="en-US" sz="2000" b="1" dirty="0">
                <a:solidFill>
                  <a:srgbClr val="FF0000"/>
                </a:solidFill>
              </a:rPr>
              <a:t>Page Layout</a:t>
            </a:r>
            <a:r>
              <a:rPr lang="en-US" sz="2000" b="1" dirty="0"/>
              <a:t/>
            </a:r>
            <a:br>
              <a:rPr lang="en-US" sz="2000" b="1" dirty="0"/>
            </a:br>
            <a:r>
              <a:rPr lang="en-US" sz="2000" dirty="0"/>
              <a:t>Under the Page Layout tab comes options like margins, orientation, columns, lines, indentation, spacing</a:t>
            </a:r>
            <a:br>
              <a:rPr lang="en-US" sz="2000" dirty="0"/>
            </a:br>
            <a:endParaRPr lang="en-US" sz="2000" dirty="0"/>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 y="1106738"/>
            <a:ext cx="8950367" cy="493462"/>
          </a:xfrm>
          <a:prstGeom prst="rect">
            <a:avLst/>
          </a:prstGeom>
        </p:spPr>
      </p:pic>
      <p:sp>
        <p:nvSpPr>
          <p:cNvPr id="7" name="Rectangle 6"/>
          <p:cNvSpPr/>
          <p:nvPr/>
        </p:nvSpPr>
        <p:spPr>
          <a:xfrm>
            <a:off x="15539" y="738335"/>
            <a:ext cx="85151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F</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8" name="Rectangle 7"/>
          <p:cNvSpPr/>
          <p:nvPr/>
        </p:nvSpPr>
        <p:spPr>
          <a:xfrm>
            <a:off x="954843" y="742890"/>
            <a:ext cx="896399"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H</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0" name="Rectangle 9"/>
          <p:cNvSpPr/>
          <p:nvPr/>
        </p:nvSpPr>
        <p:spPr>
          <a:xfrm>
            <a:off x="1977994" y="687058"/>
            <a:ext cx="90281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N</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1" name="Rectangle 10"/>
          <p:cNvSpPr/>
          <p:nvPr/>
        </p:nvSpPr>
        <p:spPr>
          <a:xfrm>
            <a:off x="3213224" y="709098"/>
            <a:ext cx="87075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P</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2" name="Rectangle 11"/>
          <p:cNvSpPr/>
          <p:nvPr/>
        </p:nvSpPr>
        <p:spPr>
          <a:xfrm>
            <a:off x="4744437" y="742890"/>
            <a:ext cx="85632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S</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3" name="Rectangle 12"/>
          <p:cNvSpPr/>
          <p:nvPr/>
        </p:nvSpPr>
        <p:spPr>
          <a:xfrm>
            <a:off x="5988541" y="738335"/>
            <a:ext cx="95891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M</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4" name="Rectangle 13"/>
          <p:cNvSpPr/>
          <p:nvPr/>
        </p:nvSpPr>
        <p:spPr>
          <a:xfrm>
            <a:off x="7113417" y="681803"/>
            <a:ext cx="87876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R</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5" name="Rectangle 14"/>
          <p:cNvSpPr/>
          <p:nvPr/>
        </p:nvSpPr>
        <p:spPr>
          <a:xfrm>
            <a:off x="8233174" y="681803"/>
            <a:ext cx="925254"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w</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Tree>
    <p:extLst>
      <p:ext uri="{BB962C8B-B14F-4D97-AF65-F5344CB8AC3E}">
        <p14:creationId xmlns:p14="http://schemas.microsoft.com/office/powerpoint/2010/main" val="247014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0914" y="1659910"/>
            <a:ext cx="8745970" cy="4832092"/>
          </a:xfrm>
          <a:prstGeom prst="rect">
            <a:avLst/>
          </a:prstGeom>
          <a:noFill/>
        </p:spPr>
        <p:txBody>
          <a:bodyPr wrap="square" rtlCol="0">
            <a:spAutoFit/>
          </a:bodyPr>
          <a:lstStyle/>
          <a:p>
            <a:pPr algn="just"/>
            <a:r>
              <a:rPr lang="en-US" sz="2800" b="1" dirty="0">
                <a:solidFill>
                  <a:srgbClr val="FF0000"/>
                </a:solidFill>
              </a:rPr>
              <a:t>References</a:t>
            </a:r>
            <a:endParaRPr lang="en-US" sz="2800" dirty="0">
              <a:solidFill>
                <a:srgbClr val="FF0000"/>
              </a:solidFill>
            </a:endParaRPr>
          </a:p>
          <a:p>
            <a:pPr algn="just"/>
            <a:r>
              <a:rPr lang="en-US" sz="2800" dirty="0"/>
              <a:t>This tab is the most useful for those who are creating a thesis or writing books or lengthy documents. Options like citation, footnote, table of contents, caption, bibliography, </a:t>
            </a:r>
            <a:br>
              <a:rPr lang="en-US" sz="2800" dirty="0"/>
            </a:br>
            <a:r>
              <a:rPr lang="en-US" sz="2800" b="1" dirty="0">
                <a:solidFill>
                  <a:srgbClr val="FF0000"/>
                </a:solidFill>
              </a:rPr>
              <a:t>Mailing</a:t>
            </a:r>
            <a:endParaRPr lang="en-US" sz="2800" dirty="0">
              <a:solidFill>
                <a:srgbClr val="FF0000"/>
              </a:solidFill>
            </a:endParaRPr>
          </a:p>
          <a:p>
            <a:pPr algn="just"/>
            <a:r>
              <a:rPr lang="en-US" sz="2800" dirty="0"/>
              <a:t>Envelope, Label and Letters we can create using mail merge option.</a:t>
            </a:r>
            <a:br>
              <a:rPr lang="en-US" sz="2800" dirty="0"/>
            </a:br>
            <a:r>
              <a:rPr lang="en-US" sz="2800" b="1" dirty="0">
                <a:solidFill>
                  <a:srgbClr val="FF0000"/>
                </a:solidFill>
              </a:rPr>
              <a:t>Review</a:t>
            </a:r>
            <a:endParaRPr lang="en-US" sz="2800" dirty="0">
              <a:solidFill>
                <a:srgbClr val="FF0000"/>
              </a:solidFill>
            </a:endParaRPr>
          </a:p>
          <a:p>
            <a:pPr algn="just"/>
            <a:r>
              <a:rPr lang="en-US" sz="2800" dirty="0"/>
              <a:t>Spell check, grammar, Thesaurus, word count, language, translation, comments, etc. can all be tracked under the review tab. </a:t>
            </a:r>
          </a:p>
        </p:txBody>
      </p:sp>
      <p:sp>
        <p:nvSpPr>
          <p:cNvPr id="3" name="Title 1"/>
          <p:cNvSpPr txBox="1">
            <a:spLocks/>
          </p:cNvSpPr>
          <p:nvPr/>
        </p:nvSpPr>
        <p:spPr>
          <a:xfrm>
            <a:off x="0" y="-55832"/>
            <a:ext cx="9067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rgbClr val="00B050"/>
                </a:solidFill>
                <a:highlight>
                  <a:srgbClr val="FFFF00"/>
                </a:highlight>
                <a:latin typeface="Aharoni" pitchFamily="2" charset="-79"/>
                <a:cs typeface="Aharoni" pitchFamily="2" charset="-79"/>
              </a:rPr>
              <a:t>Tabs </a:t>
            </a:r>
          </a:p>
        </p:txBody>
      </p:sp>
      <p:sp>
        <p:nvSpPr>
          <p:cNvPr id="5" name="AutoShape 2" descr="https://upload.wikimedia.org/wikipedia/en/thumb/4/4f/1981BillPaul.jpg/220px-1981BillPau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6" y="1106738"/>
            <a:ext cx="8950367" cy="493462"/>
          </a:xfrm>
          <a:prstGeom prst="rect">
            <a:avLst/>
          </a:prstGeom>
        </p:spPr>
      </p:pic>
      <p:sp>
        <p:nvSpPr>
          <p:cNvPr id="7" name="Rectangle 6"/>
          <p:cNvSpPr/>
          <p:nvPr/>
        </p:nvSpPr>
        <p:spPr>
          <a:xfrm>
            <a:off x="15539" y="738335"/>
            <a:ext cx="85151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F</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8" name="Rectangle 7"/>
          <p:cNvSpPr/>
          <p:nvPr/>
        </p:nvSpPr>
        <p:spPr>
          <a:xfrm>
            <a:off x="954843" y="742890"/>
            <a:ext cx="896399"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H</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0" name="Rectangle 9"/>
          <p:cNvSpPr/>
          <p:nvPr/>
        </p:nvSpPr>
        <p:spPr>
          <a:xfrm>
            <a:off x="1977994" y="687058"/>
            <a:ext cx="90281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N</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1" name="Rectangle 10"/>
          <p:cNvSpPr/>
          <p:nvPr/>
        </p:nvSpPr>
        <p:spPr>
          <a:xfrm>
            <a:off x="3213224" y="709098"/>
            <a:ext cx="870751"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P</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2" name="Rectangle 11"/>
          <p:cNvSpPr/>
          <p:nvPr/>
        </p:nvSpPr>
        <p:spPr>
          <a:xfrm>
            <a:off x="4744437" y="742890"/>
            <a:ext cx="856325"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S</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3" name="Rectangle 12"/>
          <p:cNvSpPr/>
          <p:nvPr/>
        </p:nvSpPr>
        <p:spPr>
          <a:xfrm>
            <a:off x="5988541" y="738335"/>
            <a:ext cx="95891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M</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4" name="Rectangle 13"/>
          <p:cNvSpPr/>
          <p:nvPr/>
        </p:nvSpPr>
        <p:spPr>
          <a:xfrm>
            <a:off x="7113417" y="681803"/>
            <a:ext cx="878767"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R</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
        <p:nvSpPr>
          <p:cNvPr id="15" name="Rectangle 14"/>
          <p:cNvSpPr/>
          <p:nvPr/>
        </p:nvSpPr>
        <p:spPr>
          <a:xfrm>
            <a:off x="8233174" y="681803"/>
            <a:ext cx="925254" cy="400110"/>
          </a:xfrm>
          <a:prstGeom prst="rect">
            <a:avLst/>
          </a:prstGeom>
          <a:noFill/>
        </p:spPr>
        <p:txBody>
          <a:bodyPr wrap="none" lIns="91440" tIns="45720" rIns="91440" bIns="45720">
            <a:spAutoFit/>
          </a:bodyPr>
          <a:lstStyle/>
          <a:p>
            <a:pPr algn="ctr"/>
            <a:r>
              <a:rPr lang="en-US" sz="2000" b="1" dirty="0">
                <a:ln w="17780" cmpd="sng">
                  <a:solidFill>
                    <a:schemeClr val="tx1"/>
                  </a:solidFill>
                  <a:prstDash val="solid"/>
                  <a:miter lim="800000"/>
                </a:ln>
                <a:effectLst>
                  <a:outerShdw blurRad="50800" algn="tl" rotWithShape="0">
                    <a:srgbClr val="000000"/>
                  </a:outerShdw>
                </a:effectLst>
              </a:rPr>
              <a:t>Alt + w</a:t>
            </a:r>
            <a:endParaRPr lang="en-US" sz="4000" b="1" cap="none" spc="0" dirty="0">
              <a:ln w="17780" cmpd="sng">
                <a:solidFill>
                  <a:schemeClr val="tx1"/>
                </a:solidFill>
                <a:prstDash val="solid"/>
                <a:miter lim="800000"/>
              </a:ln>
              <a:effectLst>
                <a:outerShdw blurRad="50800" algn="tl" rotWithShape="0">
                  <a:srgbClr val="000000"/>
                </a:outerShdw>
              </a:effectLst>
            </a:endParaRPr>
          </a:p>
        </p:txBody>
      </p:sp>
    </p:spTree>
    <p:extLst>
      <p:ext uri="{BB962C8B-B14F-4D97-AF65-F5344CB8AC3E}">
        <p14:creationId xmlns:p14="http://schemas.microsoft.com/office/powerpoint/2010/main" val="16743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426</Words>
  <Application>Microsoft Office PowerPoint</Application>
  <PresentationFormat>On-screen Show (4:3)</PresentationFormat>
  <Paragraphs>178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Aharoni</vt:lpstr>
      <vt:lpstr>Andalus</vt:lpstr>
      <vt:lpstr>Arial</vt:lpstr>
      <vt:lpstr>Arial</vt:lpstr>
      <vt:lpstr>Calibri</vt:lpstr>
      <vt:lpstr>Verdana</vt:lpstr>
      <vt:lpstr>Wingdings</vt:lpstr>
      <vt:lpstr>Office Theme</vt:lpstr>
      <vt:lpstr>Welcome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My Style</dc:creator>
  <cp:lastModifiedBy>itp</cp:lastModifiedBy>
  <cp:revision>51</cp:revision>
  <dcterms:created xsi:type="dcterms:W3CDTF">2022-09-12T05:15:14Z</dcterms:created>
  <dcterms:modified xsi:type="dcterms:W3CDTF">2024-04-12T06:21:24Z</dcterms:modified>
</cp:coreProperties>
</file>