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0" r:id="rId7"/>
    <p:sldId id="267" r:id="rId8"/>
    <p:sldId id="257" r:id="rId9"/>
    <p:sldId id="258" r:id="rId10"/>
    <p:sldId id="259"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3" d="100"/>
          <a:sy n="43" d="100"/>
        </p:scale>
        <p:origin x="6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D529D-FBAF-CA5E-A3A4-ABEEEB1EC45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D560EB7E-4B92-151C-8EB3-EDED82487DE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582109DD-EBAD-23B3-A938-1A83DDB32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3370795"/>
      </p:ext>
    </p:extLst>
  </p:cSld>
  <p:clrMapOvr>
    <a:masterClrMapping/>
  </p:clrMapOvr>
  <mc:AlternateContent xmlns:mc="http://schemas.openxmlformats.org/markup-compatibility/2006" xmlns:p14="http://schemas.microsoft.com/office/powerpoint/2010/main">
    <mc:Choice Requires="p14">
      <p:transition spd="slow" p14:dur="45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2A3ED-A73E-01AD-033D-D0C18386747A}"/>
              </a:ext>
            </a:extLst>
          </p:cNvPr>
          <p:cNvSpPr>
            <a:spLocks noGrp="1"/>
          </p:cNvSpPr>
          <p:nvPr>
            <p:ph type="title"/>
          </p:nvPr>
        </p:nvSpPr>
        <p:spPr/>
        <p:txBody>
          <a:bodyPr>
            <a:normAutofit fontScale="90000"/>
          </a:bodyPr>
          <a:lstStyle/>
          <a:p>
            <a:r>
              <a:rPr lang="en-IN" sz="4000" b="1" i="0" dirty="0">
                <a:solidFill>
                  <a:srgbClr val="292929"/>
                </a:solidFill>
                <a:effectLst/>
                <a:latin typeface="source-serif-pro"/>
              </a:rPr>
              <a:t>Obstacle detection and Collision avoidance technology</a:t>
            </a:r>
            <a:r>
              <a:rPr lang="en-IN" b="0" i="0" dirty="0">
                <a:solidFill>
                  <a:srgbClr val="292929"/>
                </a:solidFill>
                <a:effectLst/>
                <a:latin typeface="source-serif-pro"/>
              </a:rPr>
              <a:t/>
            </a:r>
            <a:br>
              <a:rPr lang="en-IN" b="0" i="0" dirty="0">
                <a:solidFill>
                  <a:srgbClr val="292929"/>
                </a:solidFill>
                <a:effectLst/>
                <a:latin typeface="source-serif-pro"/>
              </a:rPr>
            </a:br>
            <a:endParaRPr lang="en-IN" dirty="0"/>
          </a:p>
        </p:txBody>
      </p:sp>
      <p:sp>
        <p:nvSpPr>
          <p:cNvPr id="3" name="Content Placeholder 2">
            <a:extLst>
              <a:ext uri="{FF2B5EF4-FFF2-40B4-BE49-F238E27FC236}">
                <a16:creationId xmlns:a16="http://schemas.microsoft.com/office/drawing/2014/main" xmlns="" id="{B8278E85-107B-CB4C-9158-FE7BA5471B6A}"/>
              </a:ext>
            </a:extLst>
          </p:cNvPr>
          <p:cNvSpPr>
            <a:spLocks noGrp="1"/>
          </p:cNvSpPr>
          <p:nvPr>
            <p:ph idx="1"/>
          </p:nvPr>
        </p:nvSpPr>
        <p:spPr/>
        <p:txBody>
          <a:bodyPr numCol="2">
            <a:normAutofit/>
          </a:bodyPr>
          <a:lstStyle/>
          <a:p>
            <a:r>
              <a:rPr lang="en-GB" sz="2400" b="0" i="0" dirty="0">
                <a:solidFill>
                  <a:srgbClr val="292929"/>
                </a:solidFill>
                <a:effectLst/>
                <a:latin typeface="source-serif-pro"/>
              </a:rPr>
              <a:t>High-tech drones come with obstacle detection and collision avoidance technology in order to ensure safety. </a:t>
            </a:r>
          </a:p>
          <a:p>
            <a:r>
              <a:rPr lang="en-GB" sz="2400" b="0" i="0" dirty="0">
                <a:solidFill>
                  <a:srgbClr val="292929"/>
                </a:solidFill>
                <a:effectLst/>
                <a:latin typeface="source-serif-pro"/>
              </a:rPr>
              <a:t>These sensors thoroughly scan the surrounding environment, while SLAM technology and software algorithms produce the scanned images into a 3D map.</a:t>
            </a:r>
          </a:p>
          <a:p>
            <a:r>
              <a:rPr lang="en-GB" sz="2400" b="0" i="0" dirty="0">
                <a:solidFill>
                  <a:srgbClr val="292929"/>
                </a:solidFill>
                <a:effectLst/>
                <a:latin typeface="source-serif-pro"/>
              </a:rPr>
              <a:t>These are technologies which enable the drone to move into the air and hover, or fly in any direction. They let the drone either hover or fly based on the data received from the flight controller and electronic speed controllers.</a:t>
            </a:r>
            <a:endParaRPr lang="en-IN" sz="2400" dirty="0"/>
          </a:p>
        </p:txBody>
      </p:sp>
      <p:pic>
        <p:nvPicPr>
          <p:cNvPr id="4" name="Picture 3">
            <a:extLst>
              <a:ext uri="{FF2B5EF4-FFF2-40B4-BE49-F238E27FC236}">
                <a16:creationId xmlns:a16="http://schemas.microsoft.com/office/drawing/2014/main" xmlns="" id="{F72CBF50-EADC-8E7A-B6DB-6A1E0BF0DA51}"/>
              </a:ext>
            </a:extLst>
          </p:cNvPr>
          <p:cNvPicPr>
            <a:picLocks noChangeAspect="1"/>
          </p:cNvPicPr>
          <p:nvPr/>
        </p:nvPicPr>
        <p:blipFill>
          <a:blip r:embed="rId2"/>
          <a:stretch>
            <a:fillRect/>
          </a:stretch>
        </p:blipFill>
        <p:spPr>
          <a:xfrm>
            <a:off x="6096000" y="3140766"/>
            <a:ext cx="5257800" cy="2716696"/>
          </a:xfrm>
          <a:prstGeom prst="rect">
            <a:avLst/>
          </a:prstGeom>
        </p:spPr>
      </p:pic>
    </p:spTree>
    <p:extLst>
      <p:ext uri="{BB962C8B-B14F-4D97-AF65-F5344CB8AC3E}">
        <p14:creationId xmlns:p14="http://schemas.microsoft.com/office/powerpoint/2010/main" val="3339678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E3E11-485E-31DC-7410-62465C9E6554}"/>
              </a:ext>
            </a:extLst>
          </p:cNvPr>
          <p:cNvSpPr>
            <a:spLocks noGrp="1"/>
          </p:cNvSpPr>
          <p:nvPr>
            <p:ph type="title"/>
          </p:nvPr>
        </p:nvSpPr>
        <p:spPr/>
        <p:txBody>
          <a:bodyPr/>
          <a:lstStyle/>
          <a:p>
            <a:r>
              <a:rPr lang="en-GB" b="1" dirty="0"/>
              <a:t>WORKING PRINCIPLE OF DRONES</a:t>
            </a:r>
            <a:endParaRPr lang="en-IN" b="1" dirty="0"/>
          </a:p>
        </p:txBody>
      </p:sp>
      <p:sp>
        <p:nvSpPr>
          <p:cNvPr id="3" name="Content Placeholder 2">
            <a:extLst>
              <a:ext uri="{FF2B5EF4-FFF2-40B4-BE49-F238E27FC236}">
                <a16:creationId xmlns:a16="http://schemas.microsoft.com/office/drawing/2014/main" xmlns="" id="{37DB5AB4-9972-8024-B8D7-F8623C14C955}"/>
              </a:ext>
            </a:extLst>
          </p:cNvPr>
          <p:cNvSpPr>
            <a:spLocks noGrp="1"/>
          </p:cNvSpPr>
          <p:nvPr>
            <p:ph idx="1"/>
          </p:nvPr>
        </p:nvSpPr>
        <p:spPr>
          <a:xfrm>
            <a:off x="838200" y="1878634"/>
            <a:ext cx="10515600" cy="4351338"/>
          </a:xfrm>
        </p:spPr>
        <p:txBody>
          <a:bodyPr numCol="2">
            <a:normAutofit/>
          </a:bodyPr>
          <a:lstStyle/>
          <a:p>
            <a:r>
              <a:rPr lang="en-GB" sz="2400" b="0" i="0" dirty="0">
                <a:solidFill>
                  <a:srgbClr val="040C28"/>
                </a:solidFill>
                <a:effectLst/>
                <a:latin typeface="Google Sans"/>
              </a:rPr>
              <a:t>High fluid pressure at the bottom and low pressure at the top of the propeller causes an upward force which is called a lift</a:t>
            </a:r>
            <a:r>
              <a:rPr lang="en-GB" sz="2400" b="0" i="0" dirty="0">
                <a:solidFill>
                  <a:srgbClr val="202124"/>
                </a:solidFill>
                <a:effectLst/>
                <a:latin typeface="Google Sans"/>
              </a:rPr>
              <a:t>.</a:t>
            </a:r>
          </a:p>
          <a:p>
            <a:r>
              <a:rPr lang="en-GB" sz="2400" b="0" i="0" dirty="0">
                <a:solidFill>
                  <a:srgbClr val="202124"/>
                </a:solidFill>
                <a:effectLst/>
                <a:latin typeface="Google Sans"/>
              </a:rPr>
              <a:t> This force is responsible for lifting the weight of an aero-plane or drone. </a:t>
            </a:r>
          </a:p>
          <a:p>
            <a:r>
              <a:rPr lang="en-GB" sz="2400" b="0" i="0" dirty="0">
                <a:solidFill>
                  <a:srgbClr val="202124"/>
                </a:solidFill>
                <a:effectLst/>
                <a:latin typeface="Google Sans"/>
              </a:rPr>
              <a:t>The amount of lift force depends on the angle of inclination of the aerofoil or propeller.</a:t>
            </a:r>
            <a:endParaRPr lang="en-IN" sz="2400" dirty="0"/>
          </a:p>
        </p:txBody>
      </p:sp>
      <p:pic>
        <p:nvPicPr>
          <p:cNvPr id="4" name="Picture 3">
            <a:extLst>
              <a:ext uri="{FF2B5EF4-FFF2-40B4-BE49-F238E27FC236}">
                <a16:creationId xmlns:a16="http://schemas.microsoft.com/office/drawing/2014/main" xmlns="" id="{CFAB4271-A586-E560-597B-47703FBBD038}"/>
              </a:ext>
            </a:extLst>
          </p:cNvPr>
          <p:cNvPicPr>
            <a:picLocks noChangeAspect="1"/>
          </p:cNvPicPr>
          <p:nvPr/>
        </p:nvPicPr>
        <p:blipFill>
          <a:blip r:embed="rId2"/>
          <a:stretch>
            <a:fillRect/>
          </a:stretch>
        </p:blipFill>
        <p:spPr>
          <a:xfrm>
            <a:off x="6707876" y="2183710"/>
            <a:ext cx="3284263" cy="2490579"/>
          </a:xfrm>
          <a:prstGeom prst="rect">
            <a:avLst/>
          </a:prstGeom>
        </p:spPr>
      </p:pic>
    </p:spTree>
    <p:extLst>
      <p:ext uri="{BB962C8B-B14F-4D97-AF65-F5344CB8AC3E}">
        <p14:creationId xmlns:p14="http://schemas.microsoft.com/office/powerpoint/2010/main" val="435508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D928C-557E-8D0B-C6C0-CE07201E01A7}"/>
              </a:ext>
            </a:extLst>
          </p:cNvPr>
          <p:cNvSpPr>
            <a:spLocks noGrp="1"/>
          </p:cNvSpPr>
          <p:nvPr>
            <p:ph type="title"/>
          </p:nvPr>
        </p:nvSpPr>
        <p:spPr/>
        <p:txBody>
          <a:bodyPr/>
          <a:lstStyle/>
          <a:p>
            <a:r>
              <a:rPr lang="en-GB" b="1" dirty="0"/>
              <a:t>WORKING PRINCIPLE OF DRONES</a:t>
            </a:r>
            <a:endParaRPr lang="en-IN" b="1" dirty="0"/>
          </a:p>
        </p:txBody>
      </p:sp>
      <p:sp>
        <p:nvSpPr>
          <p:cNvPr id="3" name="Content Placeholder 2">
            <a:extLst>
              <a:ext uri="{FF2B5EF4-FFF2-40B4-BE49-F238E27FC236}">
                <a16:creationId xmlns:a16="http://schemas.microsoft.com/office/drawing/2014/main" xmlns="" id="{5735626A-B75A-A675-2E6A-46D0545B7475}"/>
              </a:ext>
            </a:extLst>
          </p:cNvPr>
          <p:cNvSpPr>
            <a:spLocks noGrp="1"/>
          </p:cNvSpPr>
          <p:nvPr>
            <p:ph idx="1"/>
          </p:nvPr>
        </p:nvSpPr>
        <p:spPr/>
        <p:txBody>
          <a:bodyPr numCol="2">
            <a:normAutofit/>
          </a:bodyPr>
          <a:lstStyle/>
          <a:p>
            <a:r>
              <a:rPr lang="en-GB" sz="2400" dirty="0"/>
              <a:t>A sufficient amount of upward force is required to lift the vehicle against gravity which is named lift.</a:t>
            </a:r>
          </a:p>
          <a:p>
            <a:r>
              <a:rPr lang="en-GB" sz="2400" dirty="0"/>
              <a:t>A force created to move the vehicle or body in motion is called thrust. These forces can be studied using the kinematic laws of fluid flows.</a:t>
            </a:r>
          </a:p>
          <a:p>
            <a:r>
              <a:rPr lang="en-GB" sz="2400" dirty="0"/>
              <a:t>When air flows over an aerofoil and pressure, viscous and drag force act on the profiles.</a:t>
            </a:r>
          </a:p>
          <a:p>
            <a:r>
              <a:rPr lang="en-GB" sz="2400" dirty="0"/>
              <a:t>Finally the drone get started to achieve the objective.</a:t>
            </a:r>
            <a:endParaRPr lang="en-IN" sz="2400" dirty="0"/>
          </a:p>
        </p:txBody>
      </p:sp>
      <p:pic>
        <p:nvPicPr>
          <p:cNvPr id="4" name="Picture 3">
            <a:extLst>
              <a:ext uri="{FF2B5EF4-FFF2-40B4-BE49-F238E27FC236}">
                <a16:creationId xmlns:a16="http://schemas.microsoft.com/office/drawing/2014/main" xmlns="" id="{E81E9D51-609C-34F6-7DF6-940BA79157E1}"/>
              </a:ext>
            </a:extLst>
          </p:cNvPr>
          <p:cNvPicPr>
            <a:picLocks noChangeAspect="1"/>
          </p:cNvPicPr>
          <p:nvPr/>
        </p:nvPicPr>
        <p:blipFill>
          <a:blip r:embed="rId2"/>
          <a:stretch>
            <a:fillRect/>
          </a:stretch>
        </p:blipFill>
        <p:spPr>
          <a:xfrm>
            <a:off x="6281530" y="2663687"/>
            <a:ext cx="5072270" cy="3237844"/>
          </a:xfrm>
          <a:prstGeom prst="rect">
            <a:avLst/>
          </a:prstGeom>
        </p:spPr>
      </p:pic>
    </p:spTree>
    <p:extLst>
      <p:ext uri="{BB962C8B-B14F-4D97-AF65-F5344CB8AC3E}">
        <p14:creationId xmlns:p14="http://schemas.microsoft.com/office/powerpoint/2010/main" val="3837892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New Research Could Help Army Drones Change Shape Mid-Flight - Texas A&amp;M ...">
            <a:extLst>
              <a:ext uri="{FF2B5EF4-FFF2-40B4-BE49-F238E27FC236}">
                <a16:creationId xmlns:a16="http://schemas.microsoft.com/office/drawing/2014/main" xmlns="" id="{A9F6C6BA-6011-E042-A9A7-F9BBBEF24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4004F37C-8426-A831-77E4-84E8AF1F6DA8}"/>
              </a:ext>
            </a:extLst>
          </p:cNvPr>
          <p:cNvSpPr txBox="1"/>
          <p:nvPr/>
        </p:nvSpPr>
        <p:spPr>
          <a:xfrm>
            <a:off x="581891" y="3981732"/>
            <a:ext cx="1898072" cy="2585323"/>
          </a:xfrm>
          <a:prstGeom prst="rect">
            <a:avLst/>
          </a:prstGeom>
          <a:noFill/>
        </p:spPr>
        <p:txBody>
          <a:bodyPr wrap="square" rtlCol="0">
            <a:spAutoFit/>
          </a:bodyPr>
          <a:lstStyle/>
          <a:p>
            <a:r>
              <a:rPr lang="en-IN" dirty="0"/>
              <a:t>    </a:t>
            </a:r>
            <a:r>
              <a:rPr lang="en-IN" dirty="0">
                <a:latin typeface="Cooper Black" panose="0208090404030B020404" pitchFamily="18" charset="0"/>
              </a:rPr>
              <a:t>OUR  TEAM</a:t>
            </a:r>
          </a:p>
          <a:p>
            <a:r>
              <a:rPr lang="en-IN" dirty="0">
                <a:solidFill>
                  <a:schemeClr val="tx1">
                    <a:lumMod val="95000"/>
                    <a:lumOff val="5000"/>
                  </a:schemeClr>
                </a:solidFill>
              </a:rPr>
              <a:t>*Priyanka</a:t>
            </a:r>
          </a:p>
          <a:p>
            <a:r>
              <a:rPr lang="en-IN" dirty="0">
                <a:solidFill>
                  <a:schemeClr val="tx1">
                    <a:lumMod val="95000"/>
                    <a:lumOff val="5000"/>
                  </a:schemeClr>
                </a:solidFill>
              </a:rPr>
              <a:t>*Vinayak</a:t>
            </a:r>
          </a:p>
          <a:p>
            <a:r>
              <a:rPr lang="en-IN" dirty="0">
                <a:solidFill>
                  <a:schemeClr val="tx1">
                    <a:lumMod val="95000"/>
                    <a:lumOff val="5000"/>
                  </a:schemeClr>
                </a:solidFill>
              </a:rPr>
              <a:t>*Abhishek</a:t>
            </a:r>
          </a:p>
          <a:p>
            <a:r>
              <a:rPr lang="en-IN" dirty="0">
                <a:solidFill>
                  <a:schemeClr val="tx1">
                    <a:lumMod val="95000"/>
                    <a:lumOff val="5000"/>
                  </a:schemeClr>
                </a:solidFill>
              </a:rPr>
              <a:t>*Samarth</a:t>
            </a:r>
          </a:p>
          <a:p>
            <a:r>
              <a:rPr lang="en-IN" dirty="0">
                <a:solidFill>
                  <a:schemeClr val="tx1">
                    <a:lumMod val="95000"/>
                    <a:lumOff val="5000"/>
                  </a:schemeClr>
                </a:solidFill>
              </a:rPr>
              <a:t>*Joel</a:t>
            </a:r>
          </a:p>
          <a:p>
            <a:endParaRPr lang="en-IN" dirty="0"/>
          </a:p>
          <a:p>
            <a:endParaRPr lang="en-IN" dirty="0"/>
          </a:p>
          <a:p>
            <a:r>
              <a:rPr lang="en-IN" dirty="0"/>
              <a:t>  </a:t>
            </a:r>
          </a:p>
        </p:txBody>
      </p:sp>
      <p:sp>
        <p:nvSpPr>
          <p:cNvPr id="2" name="TextBox 1">
            <a:extLst>
              <a:ext uri="{FF2B5EF4-FFF2-40B4-BE49-F238E27FC236}">
                <a16:creationId xmlns:a16="http://schemas.microsoft.com/office/drawing/2014/main" xmlns="" id="{620DC781-745B-171C-B2E8-96995A6DC819}"/>
              </a:ext>
            </a:extLst>
          </p:cNvPr>
          <p:cNvSpPr txBox="1"/>
          <p:nvPr/>
        </p:nvSpPr>
        <p:spPr>
          <a:xfrm>
            <a:off x="3955472" y="554182"/>
            <a:ext cx="6941128" cy="707886"/>
          </a:xfrm>
          <a:prstGeom prst="rect">
            <a:avLst/>
          </a:prstGeom>
          <a:noFill/>
        </p:spPr>
        <p:txBody>
          <a:bodyPr wrap="square" rtlCol="0">
            <a:spAutoFit/>
          </a:bodyPr>
          <a:lstStyle/>
          <a:p>
            <a:r>
              <a:rPr lang="en-US" sz="4000" dirty="0">
                <a:solidFill>
                  <a:schemeClr val="tx1">
                    <a:lumMod val="95000"/>
                    <a:lumOff val="5000"/>
                  </a:schemeClr>
                </a:solidFill>
                <a:latin typeface="Rockwell Extra Bold" panose="02060903040505020403" pitchFamily="18" charset="0"/>
              </a:rPr>
              <a:t>DRONE   IN  DEFENCE</a:t>
            </a:r>
            <a:endParaRPr lang="en-IN" sz="4000" dirty="0">
              <a:solidFill>
                <a:schemeClr val="tx1">
                  <a:lumMod val="95000"/>
                  <a:lumOff val="5000"/>
                </a:schemeClr>
              </a:solidFill>
              <a:latin typeface="Rockwell Extra Bold" panose="02060903040505020403" pitchFamily="18" charset="0"/>
            </a:endParaRPr>
          </a:p>
        </p:txBody>
      </p:sp>
    </p:spTree>
    <p:extLst>
      <p:ext uri="{BB962C8B-B14F-4D97-AF65-F5344CB8AC3E}">
        <p14:creationId xmlns:p14="http://schemas.microsoft.com/office/powerpoint/2010/main" val="3025043814"/>
      </p:ext>
    </p:extLst>
  </p:cSld>
  <p:clrMapOvr>
    <a:masterClrMapping/>
  </p:clrMapOvr>
  <mc:AlternateContent xmlns:mc="http://schemas.openxmlformats.org/markup-compatibility/2006" xmlns:p14="http://schemas.microsoft.com/office/powerpoint/2010/main">
    <mc:Choice Requires="p14">
      <p:transition spd="slow" p14:dur="2000">
        <p14:prism isContent="1"/>
        <p:sndAc>
          <p:endSnd/>
        </p:sndAc>
      </p:transition>
    </mc:Choice>
    <mc:Fallback xmlns="">
      <p:transition spd="slow">
        <p:fade/>
        <p:sndAc>
          <p:end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22455A2-414B-181F-C9D7-41A1B3380B39}"/>
              </a:ext>
            </a:extLst>
          </p:cNvPr>
          <p:cNvSpPr txBox="1"/>
          <p:nvPr/>
        </p:nvSpPr>
        <p:spPr>
          <a:xfrm>
            <a:off x="0" y="890395"/>
            <a:ext cx="12192000" cy="4401205"/>
          </a:xfrm>
          <a:prstGeom prst="rect">
            <a:avLst/>
          </a:prstGeom>
          <a:noFill/>
        </p:spPr>
        <p:txBody>
          <a:bodyPr wrap="square">
            <a:spAutoFit/>
          </a:bodyPr>
          <a:lstStyle/>
          <a:p>
            <a:pPr algn="l"/>
            <a:r>
              <a:rPr lang="en-US" sz="2800" b="1" i="0" dirty="0">
                <a:solidFill>
                  <a:srgbClr val="107895"/>
                </a:solidFill>
                <a:effectLst/>
                <a:latin typeface="Roboto" panose="02000000000000000000" pitchFamily="2" charset="0"/>
              </a:rPr>
              <a:t>1. Plastic</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Plastic is easy to mold into solid objects of different sizes and shapes. Lighter than metal alloys, plastic has high malleable properties and offers high resistance to corrosion and chemicals. I</a:t>
            </a:r>
          </a:p>
          <a:p>
            <a:pPr algn="l"/>
            <a:r>
              <a:rPr lang="en-US" sz="2800" b="1" i="0" dirty="0">
                <a:solidFill>
                  <a:srgbClr val="107895"/>
                </a:solidFill>
                <a:effectLst/>
                <a:latin typeface="Roboto" panose="02000000000000000000" pitchFamily="2" charset="0"/>
              </a:rPr>
              <a:t>2. Aluminum Alloys</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Aluminum is a common metal used to construct drone airframes. </a:t>
            </a:r>
            <a:endParaRPr lang="en-US" sz="2800" dirty="0">
              <a:solidFill>
                <a:srgbClr val="222222"/>
              </a:solidFill>
              <a:latin typeface="Verdana" panose="020B0604030504040204" pitchFamily="34" charset="0"/>
            </a:endParaRPr>
          </a:p>
          <a:p>
            <a:pPr algn="l"/>
            <a:r>
              <a:rPr lang="en-US" sz="2800" b="1" i="0" dirty="0">
                <a:solidFill>
                  <a:srgbClr val="107895"/>
                </a:solidFill>
                <a:effectLst/>
                <a:latin typeface="Roboto" panose="02000000000000000000" pitchFamily="2" charset="0"/>
              </a:rPr>
              <a:t>3. Composites</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Compared to aluminum, composites reduce weight by 15-45%. Besides high strength, composites are resistant to corrosion from saltwater and electrolysis. </a:t>
            </a:r>
          </a:p>
        </p:txBody>
      </p:sp>
      <p:sp>
        <p:nvSpPr>
          <p:cNvPr id="9" name="TextBox 8">
            <a:extLst>
              <a:ext uri="{FF2B5EF4-FFF2-40B4-BE49-F238E27FC236}">
                <a16:creationId xmlns:a16="http://schemas.microsoft.com/office/drawing/2014/main" xmlns="" id="{E366A9D7-6FF6-5895-FE9C-F4CB93BE7F73}"/>
              </a:ext>
            </a:extLst>
          </p:cNvPr>
          <p:cNvSpPr txBox="1"/>
          <p:nvPr/>
        </p:nvSpPr>
        <p:spPr>
          <a:xfrm>
            <a:off x="0" y="890395"/>
            <a:ext cx="12191999" cy="4401205"/>
          </a:xfrm>
          <a:prstGeom prst="rect">
            <a:avLst/>
          </a:prstGeom>
          <a:noFill/>
        </p:spPr>
        <p:txBody>
          <a:bodyPr wrap="square">
            <a:spAutoFit/>
          </a:bodyPr>
          <a:lstStyle/>
          <a:p>
            <a:pPr algn="l"/>
            <a:r>
              <a:rPr lang="en-US" sz="2800" b="1" i="0" dirty="0">
                <a:solidFill>
                  <a:schemeClr val="tx1">
                    <a:lumMod val="95000"/>
                    <a:lumOff val="5000"/>
                  </a:schemeClr>
                </a:solidFill>
                <a:effectLst/>
                <a:latin typeface="Roboto" panose="02000000000000000000" pitchFamily="2" charset="0"/>
              </a:rPr>
              <a:t>1. Plastic</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Plastic is easy to mold into solid objects of different sizes and shapes. Lighter than metal alloys, plastic has high malleable properties and offers high resistance to corrosion and chemicals. I</a:t>
            </a:r>
          </a:p>
          <a:p>
            <a:pPr algn="l"/>
            <a:r>
              <a:rPr lang="en-US" sz="2800" b="1" i="0" dirty="0">
                <a:solidFill>
                  <a:schemeClr val="tx1">
                    <a:lumMod val="95000"/>
                    <a:lumOff val="5000"/>
                  </a:schemeClr>
                </a:solidFill>
                <a:effectLst/>
                <a:latin typeface="Roboto" panose="02000000000000000000" pitchFamily="2" charset="0"/>
              </a:rPr>
              <a:t>2. Aluminum Alloys</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Aluminum is a common metal used to construct drone airframes. </a:t>
            </a:r>
            <a:endParaRPr lang="en-US" sz="2800" dirty="0">
              <a:solidFill>
                <a:schemeClr val="tx1">
                  <a:lumMod val="95000"/>
                  <a:lumOff val="5000"/>
                </a:schemeClr>
              </a:solidFill>
              <a:latin typeface="Verdana" panose="020B0604030504040204" pitchFamily="34" charset="0"/>
            </a:endParaRPr>
          </a:p>
          <a:p>
            <a:pPr algn="l"/>
            <a:r>
              <a:rPr lang="en-US" sz="2800" b="1" i="0" dirty="0">
                <a:solidFill>
                  <a:schemeClr val="tx1">
                    <a:lumMod val="95000"/>
                    <a:lumOff val="5000"/>
                  </a:schemeClr>
                </a:solidFill>
                <a:effectLst/>
                <a:latin typeface="Roboto" panose="02000000000000000000" pitchFamily="2" charset="0"/>
              </a:rPr>
              <a:t>3. Composites</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Compared to aluminum, composites reduce weight by 15-45%. Besides high strength, composites are resistant to corrosion from saltwater and electrolysis. </a:t>
            </a:r>
          </a:p>
        </p:txBody>
      </p:sp>
      <p:pic>
        <p:nvPicPr>
          <p:cNvPr id="1026" name="Picture 2" descr="selective focus photography of gray and black quadcopter drone">
            <a:extLst>
              <a:ext uri="{FF2B5EF4-FFF2-40B4-BE49-F238E27FC236}">
                <a16:creationId xmlns:a16="http://schemas.microsoft.com/office/drawing/2014/main" xmlns="" id="{BE5CD109-1548-B018-9D8B-4E1F861E3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76364" cy="77132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5F727521-BBEE-E5BB-9899-2B9841EFD613}"/>
              </a:ext>
            </a:extLst>
          </p:cNvPr>
          <p:cNvSpPr txBox="1"/>
          <p:nvPr/>
        </p:nvSpPr>
        <p:spPr>
          <a:xfrm>
            <a:off x="-1" y="412238"/>
            <a:ext cx="11776364" cy="6001643"/>
          </a:xfrm>
          <a:prstGeom prst="rect">
            <a:avLst/>
          </a:prstGeom>
          <a:noFill/>
        </p:spPr>
        <p:txBody>
          <a:bodyPr wrap="square">
            <a:spAutoFit/>
          </a:bodyPr>
          <a:lstStyle/>
          <a:p>
            <a:pPr algn="l"/>
            <a:r>
              <a:rPr lang="en-US" sz="3200" b="1" i="0" dirty="0">
                <a:solidFill>
                  <a:schemeClr val="bg1"/>
                </a:solidFill>
                <a:effectLst/>
                <a:latin typeface="Cooper Black" panose="0208090404030B020404" pitchFamily="18" charset="0"/>
              </a:rPr>
              <a:t>1. Plastic</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Plastic is easy to mold into solid objects of different sizes and shapes. Lighter than metal alloys, plastic has high malleable properties and offers high resistance to corrosion and chemicals. I</a:t>
            </a:r>
          </a:p>
          <a:p>
            <a:pPr algn="l"/>
            <a:r>
              <a:rPr lang="en-US" sz="3200" b="1" i="0" dirty="0">
                <a:solidFill>
                  <a:schemeClr val="bg1"/>
                </a:solidFill>
                <a:effectLst/>
                <a:latin typeface="Cooper Black" panose="0208090404030B020404" pitchFamily="18" charset="0"/>
              </a:rPr>
              <a:t>2. Aluminum Alloys</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Aluminum is a common metal used to construct drone airframes. </a:t>
            </a:r>
            <a:endParaRPr lang="en-US" sz="3200" dirty="0">
              <a:solidFill>
                <a:schemeClr val="bg1"/>
              </a:solidFill>
              <a:latin typeface="Cooper Black" panose="0208090404030B020404" pitchFamily="18" charset="0"/>
            </a:endParaRPr>
          </a:p>
          <a:p>
            <a:pPr algn="l"/>
            <a:r>
              <a:rPr lang="en-US" sz="3200" b="1" i="0" dirty="0">
                <a:solidFill>
                  <a:schemeClr val="bg1"/>
                </a:solidFill>
                <a:effectLst/>
                <a:latin typeface="Cooper Black" panose="0208090404030B020404" pitchFamily="18" charset="0"/>
              </a:rPr>
              <a:t>3. Composites</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Compared to aluminum, composites reduce weight by 15-45%. Besides high strength, composites are resistant to corrosion from saltwater and electrolysis</a:t>
            </a:r>
            <a:r>
              <a:rPr lang="en-US" sz="3200" b="0" i="0" dirty="0">
                <a:solidFill>
                  <a:schemeClr val="tx1">
                    <a:lumMod val="95000"/>
                    <a:lumOff val="5000"/>
                  </a:schemeClr>
                </a:solidFill>
                <a:effectLst/>
                <a:latin typeface="Cooper Black" panose="0208090404030B020404" pitchFamily="18" charset="0"/>
              </a:rPr>
              <a:t>. </a:t>
            </a:r>
          </a:p>
        </p:txBody>
      </p:sp>
    </p:spTree>
    <p:extLst>
      <p:ext uri="{BB962C8B-B14F-4D97-AF65-F5344CB8AC3E}">
        <p14:creationId xmlns:p14="http://schemas.microsoft.com/office/powerpoint/2010/main" val="1557069170"/>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w angle photo of drone near trees">
            <a:extLst>
              <a:ext uri="{FF2B5EF4-FFF2-40B4-BE49-F238E27FC236}">
                <a16:creationId xmlns:a16="http://schemas.microsoft.com/office/drawing/2014/main" xmlns="" id="{98AD43FF-CEB1-CC19-E487-5820A6FE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26323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D680A462-A821-2960-10C7-88B4F5C598F6}"/>
              </a:ext>
            </a:extLst>
          </p:cNvPr>
          <p:cNvSpPr txBox="1"/>
          <p:nvPr/>
        </p:nvSpPr>
        <p:spPr>
          <a:xfrm>
            <a:off x="-96982" y="1893884"/>
            <a:ext cx="12192000" cy="3200876"/>
          </a:xfrm>
          <a:prstGeom prst="rect">
            <a:avLst/>
          </a:prstGeom>
          <a:noFill/>
        </p:spPr>
        <p:txBody>
          <a:bodyPr wrap="square">
            <a:spAutoFit/>
          </a:bodyPr>
          <a:lstStyle/>
          <a:p>
            <a:pPr algn="l"/>
            <a:endParaRPr lang="en-US" sz="1800" b="0" i="0" dirty="0">
              <a:solidFill>
                <a:srgbClr val="222222"/>
              </a:solidFill>
              <a:effectLst/>
              <a:latin typeface="Verdana" panose="020B0604030504040204" pitchFamily="34" charset="0"/>
            </a:endParaRPr>
          </a:p>
          <a:p>
            <a:pPr algn="l"/>
            <a:r>
              <a:rPr lang="en-US" sz="3600" b="0" i="0" dirty="0">
                <a:solidFill>
                  <a:schemeClr val="accent2">
                    <a:lumMod val="75000"/>
                  </a:schemeClr>
                </a:solidFill>
                <a:effectLst/>
                <a:latin typeface="Algerian" panose="04020705040A02060702" pitchFamily="82" charset="0"/>
              </a:rPr>
              <a:t>Power supplies   </a:t>
            </a:r>
            <a:r>
              <a:rPr lang="en-US" sz="1800" b="0" i="0" dirty="0">
                <a:solidFill>
                  <a:srgbClr val="111111"/>
                </a:solidFill>
                <a:effectLst/>
                <a:latin typeface="Algerian" panose="04020705040A02060702" pitchFamily="82" charset="0"/>
              </a:rPr>
              <a:t>:   </a:t>
            </a:r>
          </a:p>
          <a:p>
            <a:pPr algn="l"/>
            <a:endParaRPr lang="en-US" sz="1800" dirty="0">
              <a:solidFill>
                <a:srgbClr val="111111"/>
              </a:solidFill>
              <a:latin typeface="roboto" panose="02000000000000000000" pitchFamily="2" charset="0"/>
            </a:endParaRPr>
          </a:p>
          <a:p>
            <a:pPr algn="l"/>
            <a:endParaRPr lang="en-US" sz="1800" b="0" i="0" dirty="0">
              <a:solidFill>
                <a:srgbClr val="111111"/>
              </a:solidFill>
              <a:effectLst/>
              <a:latin typeface="roboto" panose="02000000000000000000" pitchFamily="2" charset="0"/>
            </a:endParaRPr>
          </a:p>
          <a:p>
            <a:pPr algn="l"/>
            <a:r>
              <a:rPr lang="en-US" sz="2800" b="0" i="0" dirty="0">
                <a:effectLst/>
                <a:latin typeface="Verdana" panose="020B0604030504040204" pitchFamily="34" charset="0"/>
              </a:rPr>
              <a:t>There are different power sources for a drone, including battery, solar, hydro fuel cell, combustion engine, cable-tethered power supply and laser beam power. The most common source of power is a lithium-polymer battery.</a:t>
            </a:r>
          </a:p>
        </p:txBody>
      </p:sp>
    </p:spTree>
    <p:extLst>
      <p:ext uri="{BB962C8B-B14F-4D97-AF65-F5344CB8AC3E}">
        <p14:creationId xmlns:p14="http://schemas.microsoft.com/office/powerpoint/2010/main" val="2334457034"/>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C1B07E3-5978-7AC2-8C79-229CAACFBD47}"/>
              </a:ext>
            </a:extLst>
          </p:cNvPr>
          <p:cNvSpPr txBox="1"/>
          <p:nvPr/>
        </p:nvSpPr>
        <p:spPr>
          <a:xfrm>
            <a:off x="484910" y="224688"/>
            <a:ext cx="11845636" cy="6555641"/>
          </a:xfrm>
          <a:prstGeom prst="rect">
            <a:avLst/>
          </a:prstGeom>
          <a:noFill/>
        </p:spPr>
        <p:txBody>
          <a:bodyPr wrap="square">
            <a:spAutoFit/>
          </a:bodyPr>
          <a:lstStyle/>
          <a:p>
            <a:r>
              <a:rPr lang="en-US" sz="2800" b="0" i="0" dirty="0">
                <a:solidFill>
                  <a:srgbClr val="111111"/>
                </a:solidFill>
                <a:effectLst/>
                <a:latin typeface="Rockwell Extra Bold" panose="02060903040505020403" pitchFamily="18" charset="0"/>
              </a:rPr>
              <a:t>Actuators and motors   :</a:t>
            </a:r>
          </a:p>
          <a:p>
            <a:pPr algn="l"/>
            <a:endParaRPr lang="en-US" sz="2800" b="0" i="0" dirty="0">
              <a:solidFill>
                <a:srgbClr val="222222"/>
              </a:solidFill>
              <a:effectLst/>
              <a:latin typeface="Verdana" panose="020B0604030504040204" pitchFamily="34" charset="0"/>
            </a:endParaRPr>
          </a:p>
          <a:p>
            <a:pPr algn="l"/>
            <a:r>
              <a:rPr lang="en-US" sz="2800" b="0" i="0" dirty="0">
                <a:solidFill>
                  <a:srgbClr val="222222"/>
                </a:solidFill>
                <a:effectLst/>
                <a:latin typeface="Verdana" panose="020B0604030504040204" pitchFamily="34" charset="0"/>
              </a:rPr>
              <a:t>These include digital electronic speed controllers linked to engines, propellers, servomotors and others.</a:t>
            </a:r>
          </a:p>
          <a:p>
            <a:pPr algn="l"/>
            <a:r>
              <a:rPr lang="en-US" sz="2800" b="0" i="0" dirty="0">
                <a:solidFill>
                  <a:srgbClr val="111111"/>
                </a:solidFill>
                <a:effectLst/>
                <a:latin typeface="roboto" panose="02000000000000000000" pitchFamily="2" charset="0"/>
              </a:rPr>
              <a:t>Sensors</a:t>
            </a:r>
          </a:p>
          <a:p>
            <a:pPr algn="l"/>
            <a:r>
              <a:rPr lang="en-US" sz="2800" b="0" i="0" dirty="0">
                <a:solidFill>
                  <a:srgbClr val="222222"/>
                </a:solidFill>
                <a:effectLst/>
                <a:latin typeface="Verdana" panose="020B0604030504040204" pitchFamily="34" charset="0"/>
              </a:rPr>
              <a:t>Various sensors are used in a drone as per requirement and application. Position and movement sensors give information about the state of the aircraft. Common sensors are laser, radar, camera, gyroscope, accelerometer, compass, barometer and GPS receiver.</a:t>
            </a:r>
          </a:p>
          <a:p>
            <a:pPr algn="l"/>
            <a:r>
              <a:rPr lang="en-US" sz="2800" b="0" i="0" dirty="0">
                <a:solidFill>
                  <a:srgbClr val="111111"/>
                </a:solidFill>
                <a:effectLst/>
                <a:latin typeface="roboto" panose="02000000000000000000" pitchFamily="2" charset="0"/>
              </a:rPr>
              <a:t>Computing</a:t>
            </a:r>
          </a:p>
          <a:p>
            <a:pPr algn="l"/>
            <a:r>
              <a:rPr lang="en-US" sz="2800" b="0" i="0" dirty="0">
                <a:solidFill>
                  <a:srgbClr val="222222"/>
                </a:solidFill>
                <a:effectLst/>
                <a:latin typeface="Verdana" panose="020B0604030504040204" pitchFamily="34" charset="0"/>
              </a:rPr>
              <a:t>Drones use advanced computing technology, from analogue controls to microcontrollers, systems-on-chip and single-board computers.</a:t>
            </a:r>
          </a:p>
          <a:p>
            <a:pPr algn="l"/>
            <a:r>
              <a:rPr lang="en-US" sz="2800" b="0" i="0" dirty="0">
                <a:solidFill>
                  <a:srgbClr val="111111"/>
                </a:solidFill>
                <a:effectLst/>
                <a:latin typeface="roboto" panose="02000000000000000000" pitchFamily="2" charset="0"/>
              </a:rPr>
              <a:t>Software</a:t>
            </a:r>
            <a:endParaRPr lang="en-IN" sz="2800" dirty="0"/>
          </a:p>
        </p:txBody>
      </p:sp>
    </p:spTree>
    <p:extLst>
      <p:ext uri="{BB962C8B-B14F-4D97-AF65-F5344CB8AC3E}">
        <p14:creationId xmlns:p14="http://schemas.microsoft.com/office/powerpoint/2010/main" val="1882852215"/>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BCB0BC0-D4B7-8CE1-5742-FA6C7C751FF1}"/>
              </a:ext>
            </a:extLst>
          </p:cNvPr>
          <p:cNvSpPr txBox="1"/>
          <p:nvPr/>
        </p:nvSpPr>
        <p:spPr>
          <a:xfrm>
            <a:off x="138546" y="183354"/>
            <a:ext cx="12053454" cy="5693866"/>
          </a:xfrm>
          <a:prstGeom prst="rect">
            <a:avLst/>
          </a:prstGeom>
          <a:noFill/>
        </p:spPr>
        <p:txBody>
          <a:bodyPr wrap="square">
            <a:spAutoFit/>
          </a:bodyPr>
          <a:lstStyle/>
          <a:p>
            <a:r>
              <a:rPr lang="en-US" sz="2800" b="0" i="0" dirty="0">
                <a:solidFill>
                  <a:srgbClr val="111111"/>
                </a:solidFill>
                <a:effectLst/>
                <a:latin typeface="Algerian" panose="04020705040A02060702" pitchFamily="82" charset="0"/>
              </a:rPr>
              <a:t>Software   :</a:t>
            </a:r>
            <a:endParaRPr lang="en-IN" sz="2800" dirty="0">
              <a:latin typeface="Algerian" panose="04020705040A02060702" pitchFamily="82" charset="0"/>
            </a:endParaRPr>
          </a:p>
          <a:p>
            <a:pPr algn="l"/>
            <a:endParaRPr lang="en-US" sz="2800" b="0" i="0" dirty="0">
              <a:solidFill>
                <a:srgbClr val="222222"/>
              </a:solidFill>
              <a:effectLst/>
              <a:latin typeface="Verdana" panose="020B0604030504040204" pitchFamily="34" charset="0"/>
            </a:endParaRPr>
          </a:p>
          <a:p>
            <a:pPr algn="l"/>
            <a:r>
              <a:rPr lang="en-US" sz="2800" b="0" i="0" dirty="0">
                <a:solidFill>
                  <a:srgbClr val="222222"/>
                </a:solidFill>
                <a:effectLst/>
                <a:latin typeface="Verdana" panose="020B0604030504040204" pitchFamily="34" charset="0"/>
              </a:rPr>
              <a:t>Flight stack or autopilot software are used in drone applications. Open source software like </a:t>
            </a:r>
            <a:r>
              <a:rPr lang="en-US" sz="2800" dirty="0">
                <a:solidFill>
                  <a:srgbClr val="222222"/>
                </a:solidFill>
                <a:latin typeface="Verdana" panose="020B0604030504040204" pitchFamily="34" charset="0"/>
              </a:rPr>
              <a:t> </a:t>
            </a:r>
            <a:r>
              <a:rPr lang="en-US" sz="2800" b="0" i="0" dirty="0" err="1">
                <a:solidFill>
                  <a:srgbClr val="222222"/>
                </a:solidFill>
                <a:effectLst/>
                <a:latin typeface="Verdana" panose="020B0604030504040204" pitchFamily="34" charset="0"/>
              </a:rPr>
              <a:t>Openpilot</a:t>
            </a:r>
            <a:r>
              <a:rPr lang="en-US" sz="2800" b="0" i="0" dirty="0">
                <a:solidFill>
                  <a:srgbClr val="222222"/>
                </a:solidFill>
                <a:effectLst/>
                <a:latin typeface="Verdana" panose="020B0604030504040204" pitchFamily="34" charset="0"/>
              </a:rPr>
              <a:t>  and others are easily available.</a:t>
            </a:r>
          </a:p>
          <a:p>
            <a:pPr algn="l"/>
            <a:r>
              <a:rPr lang="en-US" sz="2800" b="0" i="0" dirty="0">
                <a:solidFill>
                  <a:srgbClr val="222222"/>
                </a:solidFill>
                <a:effectLst/>
                <a:latin typeface="Verdana" panose="020B0604030504040204" pitchFamily="34" charset="0"/>
              </a:rPr>
              <a:t>Also, there are many smartphone apps available for drones.</a:t>
            </a:r>
          </a:p>
          <a:p>
            <a:pPr algn="l"/>
            <a:endParaRPr lang="en-US" sz="2800" b="0" i="0" dirty="0">
              <a:solidFill>
                <a:srgbClr val="111111"/>
              </a:solidFill>
              <a:effectLst/>
              <a:latin typeface="roboto" panose="02000000000000000000" pitchFamily="2" charset="0"/>
            </a:endParaRPr>
          </a:p>
          <a:p>
            <a:pPr algn="l"/>
            <a:r>
              <a:rPr lang="en-US" sz="2800" b="0" i="0" dirty="0">
                <a:solidFill>
                  <a:srgbClr val="111111"/>
                </a:solidFill>
                <a:effectLst/>
                <a:latin typeface="Algerian" panose="04020705040A02060702" pitchFamily="82" charset="0"/>
              </a:rPr>
              <a:t>Remote control  :</a:t>
            </a:r>
          </a:p>
          <a:p>
            <a:pPr algn="l"/>
            <a:endParaRPr lang="en-US" sz="2800" b="0" i="0" dirty="0">
              <a:solidFill>
                <a:srgbClr val="111111"/>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Most drones use radio frequency to communicate between the remote and the drone, which may be capable of autonomous or semi-autonomous operations. Remote control signals from the operator side can be issued from one of the following:</a:t>
            </a:r>
          </a:p>
        </p:txBody>
      </p:sp>
    </p:spTree>
    <p:extLst>
      <p:ext uri="{BB962C8B-B14F-4D97-AF65-F5344CB8AC3E}">
        <p14:creationId xmlns:p14="http://schemas.microsoft.com/office/powerpoint/2010/main" val="1043657469"/>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C6E28B8-307F-D080-E959-E4AFDC7A1CFE}"/>
              </a:ext>
            </a:extLst>
          </p:cNvPr>
          <p:cNvSpPr txBox="1"/>
          <p:nvPr/>
        </p:nvSpPr>
        <p:spPr>
          <a:xfrm>
            <a:off x="0" y="1152575"/>
            <a:ext cx="12192000" cy="3970318"/>
          </a:xfrm>
          <a:prstGeom prst="rect">
            <a:avLst/>
          </a:prstGeom>
          <a:noFill/>
        </p:spPr>
        <p:txBody>
          <a:bodyPr wrap="square">
            <a:spAutoFit/>
          </a:bodyPr>
          <a:lstStyle/>
          <a:p>
            <a:pPr>
              <a:buFont typeface="Arial" panose="020B0604020202020204" pitchFamily="34" charset="0"/>
              <a:buChar char="•"/>
            </a:pPr>
            <a:r>
              <a:rPr lang="en-US" sz="3600" b="0" i="0" dirty="0">
                <a:solidFill>
                  <a:srgbClr val="222222"/>
                </a:solidFill>
                <a:effectLst/>
                <a:latin typeface="Verdana" panose="020B0604030504040204" pitchFamily="34" charset="0"/>
              </a:rPr>
              <a:t>Ground control, which is a human operating a radio transmitter, smartphone, computer or other similar control system.</a:t>
            </a:r>
          </a:p>
          <a:p>
            <a:pPr algn="l">
              <a:buFont typeface="Arial" panose="020B0604020202020204" pitchFamily="34" charset="0"/>
              <a:buChar char="•"/>
            </a:pPr>
            <a:r>
              <a:rPr lang="en-US" sz="3600" b="0" i="0" dirty="0">
                <a:solidFill>
                  <a:srgbClr val="222222"/>
                </a:solidFill>
                <a:effectLst/>
                <a:latin typeface="Verdana" panose="020B0604030504040204" pitchFamily="34" charset="0"/>
              </a:rPr>
              <a:t>Remote network system, like satellite duplex data links, cellular mesh and LTE network.</a:t>
            </a:r>
          </a:p>
          <a:p>
            <a:pPr algn="l">
              <a:buFont typeface="Arial" panose="020B0604020202020204" pitchFamily="34" charset="0"/>
              <a:buChar char="•"/>
            </a:pPr>
            <a:r>
              <a:rPr lang="en-US" sz="3600" b="0" i="0" dirty="0">
                <a:solidFill>
                  <a:srgbClr val="222222"/>
                </a:solidFill>
                <a:effectLst/>
                <a:latin typeface="Verdana" panose="020B0604030504040204" pitchFamily="34" charset="0"/>
              </a:rPr>
              <a:t>Another aircraft serving as a relay or mobile control station.</a:t>
            </a:r>
          </a:p>
        </p:txBody>
      </p:sp>
    </p:spTree>
    <p:extLst>
      <p:ext uri="{BB962C8B-B14F-4D97-AF65-F5344CB8AC3E}">
        <p14:creationId xmlns:p14="http://schemas.microsoft.com/office/powerpoint/2010/main" val="1150255833"/>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9E406-8BE9-827C-3C8F-473F23712F3A}"/>
              </a:ext>
            </a:extLst>
          </p:cNvPr>
          <p:cNvSpPr>
            <a:spLocks noGrp="1"/>
          </p:cNvSpPr>
          <p:nvPr>
            <p:ph type="title"/>
          </p:nvPr>
        </p:nvSpPr>
        <p:spPr/>
        <p:txBody>
          <a:bodyPr/>
          <a:lstStyle/>
          <a:p>
            <a:r>
              <a:rPr lang="en-GB" b="1" dirty="0"/>
              <a:t>TECHNOLOGY USED IN DRONES</a:t>
            </a:r>
            <a:endParaRPr lang="en-IN" b="1" dirty="0"/>
          </a:p>
        </p:txBody>
      </p:sp>
      <p:sp>
        <p:nvSpPr>
          <p:cNvPr id="3" name="Content Placeholder 2">
            <a:extLst>
              <a:ext uri="{FF2B5EF4-FFF2-40B4-BE49-F238E27FC236}">
                <a16:creationId xmlns:a16="http://schemas.microsoft.com/office/drawing/2014/main" xmlns="" id="{731B19F3-A7AE-8B92-4C9B-8B6364D16948}"/>
              </a:ext>
            </a:extLst>
          </p:cNvPr>
          <p:cNvSpPr>
            <a:spLocks noGrp="1"/>
          </p:cNvSpPr>
          <p:nvPr>
            <p:ph idx="1"/>
          </p:nvPr>
        </p:nvSpPr>
        <p:spPr/>
        <p:txBody>
          <a:bodyPr numCol="2">
            <a:normAutofit/>
          </a:bodyPr>
          <a:lstStyle/>
          <a:p>
            <a:r>
              <a:rPr lang="en-GB" sz="2000" dirty="0"/>
              <a:t>An airborne drone is a device that does not require a pilot on board , it is also called an unmanned arial vehicle (UAV).</a:t>
            </a:r>
          </a:p>
          <a:p>
            <a:r>
              <a:rPr lang="en-GB" sz="2000" b="0" i="0" dirty="0">
                <a:solidFill>
                  <a:srgbClr val="292929"/>
                </a:solidFill>
                <a:effectLst/>
                <a:latin typeface="source-serif-pro"/>
              </a:rPr>
              <a:t>Drone technology is something that is continually evolving, with investments in it increasing year by year. This is because drones have a wide range of uses that are crucial for several industries. For example, unmanned aerial vehicles are commonly used in the military for gathering intelligence, for anti-aircraft target practice and more.</a:t>
            </a:r>
            <a:endParaRPr lang="en-GB" sz="2000" dirty="0"/>
          </a:p>
          <a:p>
            <a:r>
              <a:rPr lang="en-GB" sz="2000" b="0" i="0" dirty="0">
                <a:solidFill>
                  <a:srgbClr val="202124"/>
                </a:solidFill>
                <a:effectLst/>
                <a:latin typeface="Google Sans"/>
              </a:rPr>
              <a:t>Drones can be equipped with sensors, including </a:t>
            </a:r>
            <a:r>
              <a:rPr lang="en-GB" sz="2000" b="0" i="0" dirty="0">
                <a:solidFill>
                  <a:srgbClr val="040C28"/>
                </a:solidFill>
                <a:effectLst/>
                <a:latin typeface="Google Sans"/>
              </a:rPr>
              <a:t>ultrasonic, laser or lidar distance sensors, time-of-flight sensors, chemical sensors, and stabilization and orientation sensors</a:t>
            </a:r>
            <a:r>
              <a:rPr lang="en-GB" sz="2000" b="0" i="0" dirty="0">
                <a:solidFill>
                  <a:srgbClr val="202124"/>
                </a:solidFill>
                <a:effectLst/>
                <a:latin typeface="Google Sans"/>
              </a:rPr>
              <a:t>. Visual sensors offer still and video data. </a:t>
            </a:r>
            <a:endParaRPr lang="en-GB" sz="2000" dirty="0">
              <a:solidFill>
                <a:srgbClr val="202124"/>
              </a:solidFill>
              <a:latin typeface="Google Sans"/>
            </a:endParaRPr>
          </a:p>
          <a:p>
            <a:endParaRPr lang="en-IN" dirty="0"/>
          </a:p>
        </p:txBody>
      </p:sp>
      <p:pic>
        <p:nvPicPr>
          <p:cNvPr id="4" name="Picture 3">
            <a:extLst>
              <a:ext uri="{FF2B5EF4-FFF2-40B4-BE49-F238E27FC236}">
                <a16:creationId xmlns:a16="http://schemas.microsoft.com/office/drawing/2014/main" xmlns="" id="{12169F95-DA3A-4D83-CADA-1CE39E41E85C}"/>
              </a:ext>
            </a:extLst>
          </p:cNvPr>
          <p:cNvPicPr>
            <a:picLocks noChangeAspect="1"/>
          </p:cNvPicPr>
          <p:nvPr/>
        </p:nvPicPr>
        <p:blipFill>
          <a:blip r:embed="rId2"/>
          <a:stretch>
            <a:fillRect/>
          </a:stretch>
        </p:blipFill>
        <p:spPr>
          <a:xfrm>
            <a:off x="6997148" y="2955235"/>
            <a:ext cx="3538330" cy="3034748"/>
          </a:xfrm>
          <a:prstGeom prst="rect">
            <a:avLst/>
          </a:prstGeom>
        </p:spPr>
      </p:pic>
    </p:spTree>
    <p:extLst>
      <p:ext uri="{BB962C8B-B14F-4D97-AF65-F5344CB8AC3E}">
        <p14:creationId xmlns:p14="http://schemas.microsoft.com/office/powerpoint/2010/main" val="671957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4F5B77-159D-1BD2-CE96-3DF921B86941}"/>
              </a:ext>
            </a:extLst>
          </p:cNvPr>
          <p:cNvSpPr>
            <a:spLocks noGrp="1"/>
          </p:cNvSpPr>
          <p:nvPr>
            <p:ph type="title"/>
          </p:nvPr>
        </p:nvSpPr>
        <p:spPr/>
        <p:txBody>
          <a:bodyPr/>
          <a:lstStyle/>
          <a:p>
            <a:r>
              <a:rPr lang="en-GB" b="1" i="0" dirty="0">
                <a:solidFill>
                  <a:srgbClr val="292929"/>
                </a:solidFill>
                <a:effectLst/>
                <a:latin typeface="source-serif-pro"/>
              </a:rPr>
              <a:t>Radar positioning and return home</a:t>
            </a:r>
            <a:r>
              <a:rPr lang="en-GB" b="0" i="0" dirty="0">
                <a:solidFill>
                  <a:srgbClr val="292929"/>
                </a:solidFill>
                <a:effectLst/>
                <a:latin typeface="source-serif-pro"/>
              </a:rPr>
              <a:t/>
            </a:r>
            <a:br>
              <a:rPr lang="en-GB" b="0" i="0" dirty="0">
                <a:solidFill>
                  <a:srgbClr val="292929"/>
                </a:solidFill>
                <a:effectLst/>
                <a:latin typeface="source-serif-pro"/>
              </a:rPr>
            </a:br>
            <a:endParaRPr lang="en-IN" dirty="0"/>
          </a:p>
        </p:txBody>
      </p:sp>
      <p:sp>
        <p:nvSpPr>
          <p:cNvPr id="3" name="Content Placeholder 2">
            <a:extLst>
              <a:ext uri="{FF2B5EF4-FFF2-40B4-BE49-F238E27FC236}">
                <a16:creationId xmlns:a16="http://schemas.microsoft.com/office/drawing/2014/main" xmlns="" id="{1D348B37-A7E4-947B-A4DA-CD3B010067B5}"/>
              </a:ext>
            </a:extLst>
          </p:cNvPr>
          <p:cNvSpPr>
            <a:spLocks noGrp="1"/>
          </p:cNvSpPr>
          <p:nvPr>
            <p:ph idx="1"/>
          </p:nvPr>
        </p:nvSpPr>
        <p:spPr/>
        <p:txBody>
          <a:bodyPr numCol="2">
            <a:normAutofit/>
          </a:bodyPr>
          <a:lstStyle/>
          <a:p>
            <a:r>
              <a:rPr lang="en-GB" sz="2000" b="0" i="0" dirty="0">
                <a:solidFill>
                  <a:srgbClr val="292929"/>
                </a:solidFill>
                <a:effectLst/>
                <a:latin typeface="source-serif-pro"/>
              </a:rPr>
              <a:t>Modern drones are integrated with dual Global Navigational Satellite Systems or GNSS, which includes GPS and GLONASS.</a:t>
            </a:r>
          </a:p>
          <a:p>
            <a:r>
              <a:rPr lang="en-GB" sz="2000" b="0" i="0" dirty="0">
                <a:solidFill>
                  <a:srgbClr val="292929"/>
                </a:solidFill>
                <a:effectLst/>
                <a:latin typeface="source-serif-pro"/>
              </a:rPr>
              <a:t> These drones can fly in GNSS as well as non-satellite modes.</a:t>
            </a:r>
          </a:p>
          <a:p>
            <a:r>
              <a:rPr lang="en-GB" sz="2000" b="0" i="0" dirty="0">
                <a:solidFill>
                  <a:srgbClr val="292929"/>
                </a:solidFill>
                <a:effectLst/>
                <a:latin typeface="source-serif-pro"/>
              </a:rPr>
              <a:t> Radar positioning helps in accurate drone navigation and also displays the current position of the drone in relation to the controller. </a:t>
            </a:r>
          </a:p>
          <a:p>
            <a:r>
              <a:rPr lang="en-GB" sz="2000" b="0" i="0" dirty="0">
                <a:solidFill>
                  <a:srgbClr val="292929"/>
                </a:solidFill>
                <a:effectLst/>
                <a:latin typeface="source-serif-pro"/>
              </a:rPr>
              <a:t>The Return to Home feature guides the drone back to the controller.</a:t>
            </a:r>
          </a:p>
        </p:txBody>
      </p:sp>
      <p:pic>
        <p:nvPicPr>
          <p:cNvPr id="4" name="Picture 3">
            <a:extLst>
              <a:ext uri="{FF2B5EF4-FFF2-40B4-BE49-F238E27FC236}">
                <a16:creationId xmlns:a16="http://schemas.microsoft.com/office/drawing/2014/main" xmlns="" id="{AA0C6951-345B-3BD6-4230-BBB476D60187}"/>
              </a:ext>
            </a:extLst>
          </p:cNvPr>
          <p:cNvPicPr>
            <a:picLocks noChangeAspect="1"/>
          </p:cNvPicPr>
          <p:nvPr/>
        </p:nvPicPr>
        <p:blipFill>
          <a:blip r:embed="rId2"/>
          <a:stretch>
            <a:fillRect/>
          </a:stretch>
        </p:blipFill>
        <p:spPr>
          <a:xfrm>
            <a:off x="6096000" y="1987825"/>
            <a:ext cx="4913243" cy="3088171"/>
          </a:xfrm>
          <a:prstGeom prst="rect">
            <a:avLst/>
          </a:prstGeom>
        </p:spPr>
      </p:pic>
    </p:spTree>
    <p:extLst>
      <p:ext uri="{BB962C8B-B14F-4D97-AF65-F5344CB8AC3E}">
        <p14:creationId xmlns:p14="http://schemas.microsoft.com/office/powerpoint/2010/main" val="3290491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196</TotalTime>
  <Words>906</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Arial</vt:lpstr>
      <vt:lpstr>Calibri</vt:lpstr>
      <vt:lpstr>Calibri Light</vt:lpstr>
      <vt:lpstr>Cooper Black</vt:lpstr>
      <vt:lpstr>Google Sans</vt:lpstr>
      <vt:lpstr>Roboto</vt:lpstr>
      <vt:lpstr>Roboto</vt:lpstr>
      <vt:lpstr>Rockwell Extra Bold</vt:lpstr>
      <vt:lpstr>source-serif-pro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USED IN DRONES</vt:lpstr>
      <vt:lpstr>Radar positioning and return home </vt:lpstr>
      <vt:lpstr>Obstacle detection and Collision avoidance technology </vt:lpstr>
      <vt:lpstr>WORKING PRINCIPLE OF DRONES</vt:lpstr>
      <vt:lpstr>WORKING PRINCIPLE OF DRONES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USED IN DRONES</dc:title>
  <dc:creator>Priyanka</dc:creator>
  <cp:lastModifiedBy>Microsoft account</cp:lastModifiedBy>
  <cp:revision>4</cp:revision>
  <dcterms:created xsi:type="dcterms:W3CDTF">2023-04-22T14:14:54Z</dcterms:created>
  <dcterms:modified xsi:type="dcterms:W3CDTF">2023-04-23T09:46:08Z</dcterms:modified>
</cp:coreProperties>
</file>