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64" r:id="rId6"/>
    <p:sldId id="258" r:id="rId7"/>
    <p:sldId id="262"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4F9C-8961-D24C-0942-8039ABC05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59C149-014E-7054-8B18-E732E406E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52C25A-40CD-153A-D233-C0B24583BBEC}"/>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5" name="Footer Placeholder 4">
            <a:extLst>
              <a:ext uri="{FF2B5EF4-FFF2-40B4-BE49-F238E27FC236}">
                <a16:creationId xmlns:a16="http://schemas.microsoft.com/office/drawing/2014/main" id="{1B7ABF8C-46E1-761A-19AC-C68AF7E3C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200F6-E1E1-20ED-74D5-E12EE7073318}"/>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5183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4C23-EC00-84FC-5A69-63A4F84C86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FBE733-DCCB-AE99-C65E-5B9BE3518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0B9B8-160B-7B54-D8E5-C8A6CEB17663}"/>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5" name="Footer Placeholder 4">
            <a:extLst>
              <a:ext uri="{FF2B5EF4-FFF2-40B4-BE49-F238E27FC236}">
                <a16:creationId xmlns:a16="http://schemas.microsoft.com/office/drawing/2014/main" id="{6765F0E5-CE20-E7DC-1EA8-FE219F93A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C1EC1-F73B-357A-C5B0-3ADCC50390EA}"/>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93804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15E91-35FA-6AAA-9C64-9A46BED746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5230E-876F-7347-DFA7-247AE468B4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E55CF-AA96-674A-3297-315CCD328E14}"/>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5" name="Footer Placeholder 4">
            <a:extLst>
              <a:ext uri="{FF2B5EF4-FFF2-40B4-BE49-F238E27FC236}">
                <a16:creationId xmlns:a16="http://schemas.microsoft.com/office/drawing/2014/main" id="{D17AA466-083D-C715-7861-1CC5A3686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BB751-7184-B457-585A-F0FE1C1782C2}"/>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27862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5F80-1A5E-3ABD-20E3-836D71DFBB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E0B09-F7BB-8171-AAF4-BC1FF2228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51A85A-685C-69A6-26FA-9C2979BCF4EF}"/>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5" name="Footer Placeholder 4">
            <a:extLst>
              <a:ext uri="{FF2B5EF4-FFF2-40B4-BE49-F238E27FC236}">
                <a16:creationId xmlns:a16="http://schemas.microsoft.com/office/drawing/2014/main" id="{E92C9C38-BC62-AFF7-2B7D-600751729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C1E4A-C9E1-9F3D-C9FD-50BCABAB7E26}"/>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36674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14A9-D612-8297-A7CD-4BC2AD790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0FD48A-D4F5-F724-5C88-2EAFE4199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58FD6-D0A1-7A42-9791-75EB9CAD81B2}"/>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5" name="Footer Placeholder 4">
            <a:extLst>
              <a:ext uri="{FF2B5EF4-FFF2-40B4-BE49-F238E27FC236}">
                <a16:creationId xmlns:a16="http://schemas.microsoft.com/office/drawing/2014/main" id="{44498EFB-B6DE-9016-17AC-1FE3E417E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C90E7-D0D9-9C7A-5BC2-4163FF01CBB8}"/>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9250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A94B-F885-F2F2-C2F7-A3A8665E59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A67632-7944-98E1-A2C9-8AAC0C79C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27B81F-E59B-C92A-D9C3-4AA515EF12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BD3229-39AF-F76B-1CCB-9CE53117F19F}"/>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6" name="Footer Placeholder 5">
            <a:extLst>
              <a:ext uri="{FF2B5EF4-FFF2-40B4-BE49-F238E27FC236}">
                <a16:creationId xmlns:a16="http://schemas.microsoft.com/office/drawing/2014/main" id="{4F267D54-6B9A-D3E3-31B3-DC4595DE82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1F524-2AEA-D3D7-FCCB-25C35AFA6412}"/>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68959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13D5-AD0E-9B5A-A182-279F965CDA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752E33-7696-5148-419F-984051A38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D0DCE-AA53-5C06-D770-F901B3B57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4030D9-B8DC-888B-4C81-AC303DAF01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7C414-B71B-2DC5-F1B3-A5E484229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F90121-69F7-7A92-E2E0-52EEC45D5E60}"/>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8" name="Footer Placeholder 7">
            <a:extLst>
              <a:ext uri="{FF2B5EF4-FFF2-40B4-BE49-F238E27FC236}">
                <a16:creationId xmlns:a16="http://schemas.microsoft.com/office/drawing/2014/main" id="{9BDB5D37-4928-348E-3B6C-3EA4CDC396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E22FDF-E23A-309E-0AAD-76E56D93348E}"/>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141581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C8F2-1CC6-168D-9EF5-F57AAFE018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A7B727-ED2E-84F5-5B2B-11632D40D164}"/>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4" name="Footer Placeholder 3">
            <a:extLst>
              <a:ext uri="{FF2B5EF4-FFF2-40B4-BE49-F238E27FC236}">
                <a16:creationId xmlns:a16="http://schemas.microsoft.com/office/drawing/2014/main" id="{F9A85767-7BCD-C003-59D2-BC53E34432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1D99A6-B05D-BB2F-4637-F5DCAFA2C0E0}"/>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21389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A87EB-0018-FDBB-52B7-C8E347364E93}"/>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3" name="Footer Placeholder 2">
            <a:extLst>
              <a:ext uri="{FF2B5EF4-FFF2-40B4-BE49-F238E27FC236}">
                <a16:creationId xmlns:a16="http://schemas.microsoft.com/office/drawing/2014/main" id="{C8C7B088-A1C0-B19A-650A-70D11CDFDE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2495BC-CC01-3C49-5873-8F7F327EFED9}"/>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91320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7FB7-B634-0AE3-AFBF-12727C0F5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F19229-EF61-A37D-6366-8F91CB8F2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DC6A3E-4013-B9F4-F1E4-72C47AD41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71F34-B5F5-DAA4-D706-76E586B2081D}"/>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6" name="Footer Placeholder 5">
            <a:extLst>
              <a:ext uri="{FF2B5EF4-FFF2-40B4-BE49-F238E27FC236}">
                <a16:creationId xmlns:a16="http://schemas.microsoft.com/office/drawing/2014/main" id="{0A119BE1-05B3-960E-2E7D-3441CB2950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0478D7-C1ED-4851-E46D-7393B9DCAAAD}"/>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03964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2CC8-BB5F-5C3E-4624-4C789C38C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4EC3A4-60EA-1EF6-915D-750A4822B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78E3B9-892B-69DF-9BAF-0387D0E1C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D6CC0-A91D-252B-1F34-9A4F653663BC}"/>
              </a:ext>
            </a:extLst>
          </p:cNvPr>
          <p:cNvSpPr>
            <a:spLocks noGrp="1"/>
          </p:cNvSpPr>
          <p:nvPr>
            <p:ph type="dt" sz="half" idx="10"/>
          </p:nvPr>
        </p:nvSpPr>
        <p:spPr/>
        <p:txBody>
          <a:bodyPr/>
          <a:lstStyle/>
          <a:p>
            <a:fld id="{60882DEB-9735-4ED8-81F8-8EBA00DCB56A}" type="datetimeFigureOut">
              <a:rPr lang="en-IN" smtClean="0"/>
              <a:t>23-06-2023</a:t>
            </a:fld>
            <a:endParaRPr lang="en-IN"/>
          </a:p>
        </p:txBody>
      </p:sp>
      <p:sp>
        <p:nvSpPr>
          <p:cNvPr id="6" name="Footer Placeholder 5">
            <a:extLst>
              <a:ext uri="{FF2B5EF4-FFF2-40B4-BE49-F238E27FC236}">
                <a16:creationId xmlns:a16="http://schemas.microsoft.com/office/drawing/2014/main" id="{03F50B4F-007D-FCEB-7FD5-3E5D332B8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D056B-D413-FF46-7FEA-ECD8BBB6BB1E}"/>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99118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F6F26-EF21-508B-F80B-FC62533BC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919254-85A6-39EE-C984-CE7FFC529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3D537-D3D5-ABC5-0EAC-3F6003B9A8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82DEB-9735-4ED8-81F8-8EBA00DCB56A}" type="datetimeFigureOut">
              <a:rPr lang="en-IN" smtClean="0"/>
              <a:t>23-06-2023</a:t>
            </a:fld>
            <a:endParaRPr lang="en-IN"/>
          </a:p>
        </p:txBody>
      </p:sp>
      <p:sp>
        <p:nvSpPr>
          <p:cNvPr id="5" name="Footer Placeholder 4">
            <a:extLst>
              <a:ext uri="{FF2B5EF4-FFF2-40B4-BE49-F238E27FC236}">
                <a16:creationId xmlns:a16="http://schemas.microsoft.com/office/drawing/2014/main" id="{F2491E5F-594F-00A8-E9D1-5AE5DC04B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D5AA91-8E88-6DE0-A371-59938579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64527-0DA0-457C-99CC-F814501ACF08}" type="slidenum">
              <a:rPr lang="en-IN" smtClean="0"/>
              <a:t>‹#›</a:t>
            </a:fld>
            <a:endParaRPr lang="en-IN"/>
          </a:p>
        </p:txBody>
      </p:sp>
    </p:spTree>
    <p:extLst>
      <p:ext uri="{BB962C8B-B14F-4D97-AF65-F5344CB8AC3E}">
        <p14:creationId xmlns:p14="http://schemas.microsoft.com/office/powerpoint/2010/main" val="178293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520-EF66-ECA4-3CE3-CCA21616A7CC}"/>
              </a:ext>
            </a:extLst>
          </p:cNvPr>
          <p:cNvSpPr>
            <a:spLocks noGrp="1"/>
          </p:cNvSpPr>
          <p:nvPr>
            <p:ph type="ctrTitle"/>
          </p:nvPr>
        </p:nvSpPr>
        <p:spPr>
          <a:xfrm>
            <a:off x="1066800" y="315540"/>
            <a:ext cx="9144000" cy="2387600"/>
          </a:xfrm>
        </p:spPr>
        <p:txBody>
          <a:bodyPr>
            <a:normAutofit/>
          </a:bodyPr>
          <a:lstStyle/>
          <a:p>
            <a:r>
              <a:rPr lang="en-IN" sz="3600" dirty="0">
                <a:latin typeface="Times New Roman" panose="02020603050405020304" pitchFamily="18" charset="0"/>
                <a:cs typeface="Times New Roman" panose="02020603050405020304" pitchFamily="18" charset="0"/>
              </a:rPr>
              <a:t>Presentation on 5G Technology</a:t>
            </a:r>
          </a:p>
        </p:txBody>
      </p:sp>
      <p:sp>
        <p:nvSpPr>
          <p:cNvPr id="3" name="Subtitle 2">
            <a:extLst>
              <a:ext uri="{FF2B5EF4-FFF2-40B4-BE49-F238E27FC236}">
                <a16:creationId xmlns:a16="http://schemas.microsoft.com/office/drawing/2014/main" id="{DA029EED-47D7-3409-69E6-334E027CC6A0}"/>
              </a:ext>
            </a:extLst>
          </p:cNvPr>
          <p:cNvSpPr>
            <a:spLocks noGrp="1"/>
          </p:cNvSpPr>
          <p:nvPr>
            <p:ph type="subTitle" idx="1"/>
          </p:nvPr>
        </p:nvSpPr>
        <p:spPr>
          <a:xfrm>
            <a:off x="5925671" y="4886698"/>
            <a:ext cx="6051176" cy="1655762"/>
          </a:xfrm>
        </p:spPr>
        <p:txBody>
          <a:bodyPr/>
          <a:lstStyle/>
          <a:p>
            <a:r>
              <a:rPr lang="en-IN" sz="3200" dirty="0"/>
              <a:t>Presented to Sabyasachi Banerji sir</a:t>
            </a:r>
          </a:p>
          <a:p>
            <a:r>
              <a:rPr lang="en-IN" sz="2000" dirty="0"/>
              <a:t>Guided by Mohammad Tahir Mirji</a:t>
            </a:r>
          </a:p>
          <a:p>
            <a:r>
              <a:rPr lang="en-IN" sz="2000" dirty="0"/>
              <a:t>Presented by Priyanka .s. Bendigeri</a:t>
            </a:r>
          </a:p>
        </p:txBody>
      </p:sp>
    </p:spTree>
    <p:extLst>
      <p:ext uri="{BB962C8B-B14F-4D97-AF65-F5344CB8AC3E}">
        <p14:creationId xmlns:p14="http://schemas.microsoft.com/office/powerpoint/2010/main" val="23050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4CD3-DBFB-2E86-98A7-6FFA8AF288E2}"/>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Introduction</a:t>
            </a:r>
            <a:r>
              <a:rPr lang="en-IN" dirty="0"/>
              <a:t> </a:t>
            </a:r>
          </a:p>
        </p:txBody>
      </p:sp>
      <p:sp>
        <p:nvSpPr>
          <p:cNvPr id="4" name="Content Placeholder 3">
            <a:extLst>
              <a:ext uri="{FF2B5EF4-FFF2-40B4-BE49-F238E27FC236}">
                <a16:creationId xmlns:a16="http://schemas.microsoft.com/office/drawing/2014/main" id="{F6D8718A-ADA3-46FA-04F4-C4F70B6DD25D}"/>
              </a:ext>
            </a:extLst>
          </p:cNvPr>
          <p:cNvSpPr>
            <a:spLocks noGrp="1"/>
          </p:cNvSpPr>
          <p:nvPr>
            <p:ph idx="1"/>
          </p:nvPr>
        </p:nvSpPr>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5G Technology stands for 5th generation mobile technology. 5G denote the next major phase of mobile telecommunication standards beyond the upcoming 4G standards. 5G technology is offering the service in Product Engineering, Documentation, supporting electronic transactions, etc.</a:t>
            </a:r>
          </a:p>
          <a:p>
            <a:r>
              <a:rPr lang="en-US" sz="2000" b="0" i="0" dirty="0">
                <a:solidFill>
                  <a:srgbClr val="000000"/>
                </a:solidFill>
                <a:effectLst/>
                <a:latin typeface="Times New Roman" panose="02020603050405020304" pitchFamily="18" charset="0"/>
                <a:cs typeface="Times New Roman" panose="02020603050405020304" pitchFamily="18" charset="0"/>
              </a:rPr>
              <a:t> As the customer become more and more aware of the mobile phone technology, he or she will look for a decent package all together including all the advanced features a cellular phone can have. Hence the search for new technology always the main motive of the leading cell phone giants to out innovate their competitors. The goal of a 5G based telecommunication network would ideally answer the challenges that a 4G model would present once it has entered widespread use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65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D11E-B3DD-C578-9FA0-DC06454FFCE4}"/>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Evolution from 3G to 5G</a:t>
            </a:r>
          </a:p>
        </p:txBody>
      </p:sp>
      <p:sp>
        <p:nvSpPr>
          <p:cNvPr id="3" name="Content Placeholder 2">
            <a:extLst>
              <a:ext uri="{FF2B5EF4-FFF2-40B4-BE49-F238E27FC236}">
                <a16:creationId xmlns:a16="http://schemas.microsoft.com/office/drawing/2014/main" id="{6A867E6D-D792-038A-A855-640D8E0C0CC8}"/>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3G can reach network speeds of 7.2 </a:t>
            </a:r>
            <a:r>
              <a:rPr lang="en-US" sz="2000" b="0" i="0" dirty="0" err="1">
                <a:effectLst/>
                <a:latin typeface="Times New Roman" panose="02020603050405020304" pitchFamily="18" charset="0"/>
                <a:cs typeface="Times New Roman" panose="02020603050405020304" pitchFamily="18" charset="0"/>
              </a:rPr>
              <a:t>mbps</a:t>
            </a:r>
            <a:r>
              <a:rPr lang="en-US" sz="2000" b="0" i="0" dirty="0">
                <a:effectLst/>
                <a:latin typeface="Times New Roman" panose="02020603050405020304" pitchFamily="18" charset="0"/>
                <a:cs typeface="Times New Roman" panose="02020603050405020304" pitchFamily="18" charset="0"/>
              </a:rPr>
              <a:t>, 4G can reach network speeds of 150 </a:t>
            </a:r>
            <a:r>
              <a:rPr lang="en-US" sz="2000" b="0" i="0" dirty="0" err="1">
                <a:effectLst/>
                <a:latin typeface="Times New Roman" panose="02020603050405020304" pitchFamily="18" charset="0"/>
                <a:cs typeface="Times New Roman" panose="02020603050405020304" pitchFamily="18" charset="0"/>
              </a:rPr>
              <a:t>mbps</a:t>
            </a:r>
            <a:r>
              <a:rPr lang="en-US" sz="2000" b="0" i="0" dirty="0">
                <a:effectLst/>
                <a:latin typeface="Times New Roman" panose="02020603050405020304" pitchFamily="18" charset="0"/>
                <a:cs typeface="Times New Roman" panose="02020603050405020304" pitchFamily="18" charset="0"/>
              </a:rPr>
              <a:t> and 5G will eventually reach speeds in excess of 1gbps (with a theoretical maximum of 20gbps!) Mileage varies depending on whether the individual browser is stationary or, say, in a moving vehicle.</a:t>
            </a:r>
            <a:endParaRPr lang="en-IN" sz="2000" dirty="0">
              <a:latin typeface="Times New Roman" panose="02020603050405020304" pitchFamily="18" charset="0"/>
              <a:cs typeface="Times New Roman" panose="02020603050405020304" pitchFamily="18" charset="0"/>
            </a:endParaRPr>
          </a:p>
        </p:txBody>
      </p:sp>
      <p:pic>
        <p:nvPicPr>
          <p:cNvPr id="4098" name="Picture 2" descr="Understanding the difference between 5G, 4G and 3G | Asianet Broadband">
            <a:extLst>
              <a:ext uri="{FF2B5EF4-FFF2-40B4-BE49-F238E27FC236}">
                <a16:creationId xmlns:a16="http://schemas.microsoft.com/office/drawing/2014/main" id="{29B323DC-4065-F8B1-C145-8B0454018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72" y="3271838"/>
            <a:ext cx="6813176" cy="265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57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F9F8-2F74-39B7-3C09-CD335B092229}"/>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 objectives of 5G Technologies</a:t>
            </a:r>
          </a:p>
        </p:txBody>
      </p:sp>
      <p:sp>
        <p:nvSpPr>
          <p:cNvPr id="3" name="Content Placeholder 2">
            <a:extLst>
              <a:ext uri="{FF2B5EF4-FFF2-40B4-BE49-F238E27FC236}">
                <a16:creationId xmlns:a16="http://schemas.microsoft.com/office/drawing/2014/main" id="{41B29F9D-486B-D7B5-7ADF-B40AC5AAF772}"/>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5G wireless technology is meant to deliver higher multi-Gbps peak data speeds, ultra low latency, more reliability, massive network capacity, increased availability, and a more uniform user experience to more users. Higher performance and improved efficiency</a:t>
            </a:r>
            <a:endParaRPr lang="en-IN" sz="2000" dirty="0">
              <a:latin typeface="Times New Roman" panose="02020603050405020304" pitchFamily="18" charset="0"/>
              <a:cs typeface="Times New Roman" panose="02020603050405020304" pitchFamily="18" charset="0"/>
            </a:endParaRPr>
          </a:p>
        </p:txBody>
      </p:sp>
      <p:pic>
        <p:nvPicPr>
          <p:cNvPr id="3074" name="Picture 2" descr="5G in India: Benefits and Features">
            <a:extLst>
              <a:ext uri="{FF2B5EF4-FFF2-40B4-BE49-F238E27FC236}">
                <a16:creationId xmlns:a16="http://schemas.microsoft.com/office/drawing/2014/main" id="{23F6DC01-1348-A62B-1451-E438FA19B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776" y="3429000"/>
            <a:ext cx="5567083"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39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A7CF-9EA1-5D12-1ED4-B0848AD568DC}"/>
              </a:ext>
            </a:extLst>
          </p:cNvPr>
          <p:cNvSpPr>
            <a:spLocks noGrp="1"/>
          </p:cNvSpPr>
          <p:nvPr>
            <p:ph type="title"/>
          </p:nvPr>
        </p:nvSpPr>
        <p:spPr/>
        <p:txBody>
          <a:bodyPr>
            <a:normAutofit/>
          </a:bodyPr>
          <a:lstStyle/>
          <a:p>
            <a:r>
              <a:rPr lang="en-IN" sz="2400" dirty="0"/>
              <a:t>Architecture of 5G Technology</a:t>
            </a:r>
          </a:p>
        </p:txBody>
      </p:sp>
      <p:pic>
        <p:nvPicPr>
          <p:cNvPr id="6146" name="Picture 2" descr="5G Network Architecture. Core, RAN, &amp; Security Architecture ...">
            <a:extLst>
              <a:ext uri="{FF2B5EF4-FFF2-40B4-BE49-F238E27FC236}">
                <a16:creationId xmlns:a16="http://schemas.microsoft.com/office/drawing/2014/main" id="{0A584FA9-E12E-1A0C-8CE5-337C5A72F4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188" y="3002613"/>
            <a:ext cx="8306520" cy="34902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DEE920-2C21-BFDE-2A7E-B4D03AE83B35}"/>
              </a:ext>
            </a:extLst>
          </p:cNvPr>
          <p:cNvSpPr txBox="1"/>
          <p:nvPr/>
        </p:nvSpPr>
        <p:spPr>
          <a:xfrm>
            <a:off x="968188" y="1506995"/>
            <a:ext cx="8608719" cy="1200329"/>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5G utilizes a more intelligent architecture, with Radio Access Networks (RANs) no longer constrained by base station proximity or complex infrastructure. 5G leads the way towards disaggregated, flexible, and virtual RAN with new interfaces creating additional data access points.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31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3CF0F11-384F-29BC-D310-1A8D1C7B6D7D}"/>
              </a:ext>
            </a:extLst>
          </p:cNvPr>
          <p:cNvSpPr/>
          <p:nvPr/>
        </p:nvSpPr>
        <p:spPr>
          <a:xfrm>
            <a:off x="4764741" y="567020"/>
            <a:ext cx="2178424" cy="1649506"/>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Connectd</a:t>
            </a:r>
            <a:r>
              <a:rPr lang="en-IN" dirty="0"/>
              <a:t> device</a:t>
            </a:r>
          </a:p>
        </p:txBody>
      </p:sp>
      <p:sp>
        <p:nvSpPr>
          <p:cNvPr id="3" name="Oval 2">
            <a:extLst>
              <a:ext uri="{FF2B5EF4-FFF2-40B4-BE49-F238E27FC236}">
                <a16:creationId xmlns:a16="http://schemas.microsoft.com/office/drawing/2014/main" id="{7ADC9207-85ED-4A7E-525C-5BA0C8CB5ACE}"/>
              </a:ext>
            </a:extLst>
          </p:cNvPr>
          <p:cNvSpPr/>
          <p:nvPr/>
        </p:nvSpPr>
        <p:spPr>
          <a:xfrm>
            <a:off x="1835526" y="2604247"/>
            <a:ext cx="2178424" cy="1649506"/>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E-health</a:t>
            </a:r>
          </a:p>
        </p:txBody>
      </p:sp>
      <p:sp>
        <p:nvSpPr>
          <p:cNvPr id="4" name="Oval 3">
            <a:extLst>
              <a:ext uri="{FF2B5EF4-FFF2-40B4-BE49-F238E27FC236}">
                <a16:creationId xmlns:a16="http://schemas.microsoft.com/office/drawing/2014/main" id="{2668283C-9002-7961-0705-C9D7FA81FAEB}"/>
              </a:ext>
            </a:extLst>
          </p:cNvPr>
          <p:cNvSpPr/>
          <p:nvPr/>
        </p:nvSpPr>
        <p:spPr>
          <a:xfrm>
            <a:off x="4854387" y="5082986"/>
            <a:ext cx="2178424" cy="1649506"/>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Smart cities</a:t>
            </a:r>
          </a:p>
        </p:txBody>
      </p:sp>
      <p:sp>
        <p:nvSpPr>
          <p:cNvPr id="5" name="Oval 4">
            <a:extLst>
              <a:ext uri="{FF2B5EF4-FFF2-40B4-BE49-F238E27FC236}">
                <a16:creationId xmlns:a16="http://schemas.microsoft.com/office/drawing/2014/main" id="{47822D4A-A243-6E71-3924-D3647268E0D1}"/>
              </a:ext>
            </a:extLst>
          </p:cNvPr>
          <p:cNvSpPr/>
          <p:nvPr/>
        </p:nvSpPr>
        <p:spPr>
          <a:xfrm>
            <a:off x="7693956" y="2781299"/>
            <a:ext cx="2178424" cy="1591235"/>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Smart Grids</a:t>
            </a:r>
          </a:p>
        </p:txBody>
      </p:sp>
      <p:sp>
        <p:nvSpPr>
          <p:cNvPr id="6" name="Oval 5">
            <a:extLst>
              <a:ext uri="{FF2B5EF4-FFF2-40B4-BE49-F238E27FC236}">
                <a16:creationId xmlns:a16="http://schemas.microsoft.com/office/drawing/2014/main" id="{20E385DC-1036-FFA0-B65D-9FA23CB191FF}"/>
              </a:ext>
            </a:extLst>
          </p:cNvPr>
          <p:cNvSpPr/>
          <p:nvPr/>
        </p:nvSpPr>
        <p:spPr>
          <a:xfrm>
            <a:off x="5049370" y="3048000"/>
            <a:ext cx="1609166" cy="1120589"/>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5G</a:t>
            </a:r>
          </a:p>
        </p:txBody>
      </p:sp>
      <p:cxnSp>
        <p:nvCxnSpPr>
          <p:cNvPr id="12" name="Straight Arrow Connector 11">
            <a:extLst>
              <a:ext uri="{FF2B5EF4-FFF2-40B4-BE49-F238E27FC236}">
                <a16:creationId xmlns:a16="http://schemas.microsoft.com/office/drawing/2014/main" id="{F86DFE18-F7EF-B9B5-5469-7A4E8CF1C2EA}"/>
              </a:ext>
            </a:extLst>
          </p:cNvPr>
          <p:cNvCxnSpPr>
            <a:cxnSpLocks/>
          </p:cNvCxnSpPr>
          <p:nvPr/>
        </p:nvCxnSpPr>
        <p:spPr>
          <a:xfrm flipV="1">
            <a:off x="5853953" y="2277036"/>
            <a:ext cx="0" cy="7709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74194E9-C11F-EADC-45F5-3F38283EA0B2}"/>
              </a:ext>
            </a:extLst>
          </p:cNvPr>
          <p:cNvCxnSpPr>
            <a:cxnSpLocks/>
          </p:cNvCxnSpPr>
          <p:nvPr/>
        </p:nvCxnSpPr>
        <p:spPr>
          <a:xfrm flipH="1">
            <a:off x="4099111" y="3446930"/>
            <a:ext cx="95025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F962CA9-5402-FF65-E7C1-06A6811A3ECD}"/>
              </a:ext>
            </a:extLst>
          </p:cNvPr>
          <p:cNvCxnSpPr>
            <a:cxnSpLocks/>
          </p:cNvCxnSpPr>
          <p:nvPr/>
        </p:nvCxnSpPr>
        <p:spPr>
          <a:xfrm>
            <a:off x="6683187" y="3576917"/>
            <a:ext cx="98611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6E863B-8EF6-749B-7072-70C0FE0B620C}"/>
              </a:ext>
            </a:extLst>
          </p:cNvPr>
          <p:cNvCxnSpPr>
            <a:cxnSpLocks/>
          </p:cNvCxnSpPr>
          <p:nvPr/>
        </p:nvCxnSpPr>
        <p:spPr>
          <a:xfrm>
            <a:off x="5853953" y="4253753"/>
            <a:ext cx="0" cy="82923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335A912-9083-3DFE-9031-F42B95F11594}"/>
              </a:ext>
            </a:extLst>
          </p:cNvPr>
          <p:cNvSpPr/>
          <p:nvPr/>
        </p:nvSpPr>
        <p:spPr>
          <a:xfrm>
            <a:off x="265551" y="304818"/>
            <a:ext cx="430983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5G Application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210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9DA4-073D-9CE8-8971-992E49E450E3}"/>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Advantages of 5G Technology</a:t>
            </a:r>
          </a:p>
        </p:txBody>
      </p:sp>
      <p:sp>
        <p:nvSpPr>
          <p:cNvPr id="3" name="Content Placeholder 2">
            <a:extLst>
              <a:ext uri="{FF2B5EF4-FFF2-40B4-BE49-F238E27FC236}">
                <a16:creationId xmlns:a16="http://schemas.microsoft.com/office/drawing/2014/main" id="{2C37ECEB-09F8-446D-FC9D-C3C45296B466}"/>
              </a:ext>
            </a:extLst>
          </p:cNvPr>
          <p:cNvSpPr>
            <a:spLocks noGrp="1"/>
          </p:cNvSpPr>
          <p:nvPr>
            <p:ph idx="1"/>
          </p:nvPr>
        </p:nvSpPr>
        <p:spPr/>
        <p:txBody>
          <a:bodyPr>
            <a:normAutofit/>
          </a:bodyPr>
          <a:lstStyle/>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IMPORTANT ADVANTAGES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High resolution and bi-directional large bandwidth shaping.</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Technology to gather all networks on one platform.</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More effective and efficient.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Technology to facilitate subscriber supervision tools for the quick action.</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Most likely, will provide a huge broadcasting data (in Gigabit), which will support more than 60,000 connections.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Easily manageable with the previous generations.</a:t>
            </a: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83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54593-2375-EC4C-CC6A-95CD0BFF528F}"/>
              </a:ext>
            </a:extLst>
          </p:cNvPr>
          <p:cNvSpPr>
            <a:spLocks noGrp="1"/>
          </p:cNvSpPr>
          <p:nvPr>
            <p:ph idx="1"/>
          </p:nvPr>
        </p:nvSpPr>
        <p:spPr>
          <a:xfrm>
            <a:off x="392207" y="1136091"/>
            <a:ext cx="10515600" cy="4351338"/>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CONCLUSION</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5G Technology stands for 5th Generation Mobile technology. 5G mobile technology has changed the means to use cell phones within very high bandwidth. User never experienced ever before such a high value technology.</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Nowadays mobile users have much awareness of the cell phone (mobile) technology. The 5G technologies include all type of advanced features which makes 5G mobile technology most powerful and in huge demand in near future.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66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BDE454-68B7-82BA-B12F-7146CFF93D5C}"/>
              </a:ext>
            </a:extLst>
          </p:cNvPr>
          <p:cNvSpPr/>
          <p:nvPr/>
        </p:nvSpPr>
        <p:spPr>
          <a:xfrm>
            <a:off x="3021106" y="2967335"/>
            <a:ext cx="5952565" cy="1200329"/>
          </a:xfrm>
          <a:prstGeom prst="rect">
            <a:avLst/>
          </a:prstGeom>
          <a:noFill/>
        </p:spPr>
        <p:txBody>
          <a:bodyPr wrap="square" lIns="91440" tIns="45720" rIns="91440" bIns="45720">
            <a:spAutoFit/>
          </a:bodyPr>
          <a:lstStyle/>
          <a:p>
            <a:pPr algn="ctr"/>
            <a:r>
              <a:rPr lang="en-US" sz="7200" dirty="0">
                <a:ln w="0"/>
                <a:effectLst>
                  <a:outerShdw blurRad="38100" dist="19050" dir="2700000" algn="tl" rotWithShape="0">
                    <a:schemeClr val="dk1">
                      <a:alpha val="40000"/>
                    </a:schemeClr>
                  </a:outerShdw>
                </a:effectLst>
              </a:rPr>
              <a:t>Thank you</a:t>
            </a:r>
            <a:endParaRPr lang="en-US" sz="7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96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461</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Presentation on 5G Technology</vt:lpstr>
      <vt:lpstr>Introduction </vt:lpstr>
      <vt:lpstr>Evolution from 3G to 5G</vt:lpstr>
      <vt:lpstr> objectives of 5G Technologies</vt:lpstr>
      <vt:lpstr>Architecture of 5G Technology</vt:lpstr>
      <vt:lpstr>PowerPoint Presentation</vt:lpstr>
      <vt:lpstr>Advantages of 5G Technology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Bendigeri</dc:creator>
  <cp:lastModifiedBy>Aishwarya Bendigeri</cp:lastModifiedBy>
  <cp:revision>2</cp:revision>
  <dcterms:created xsi:type="dcterms:W3CDTF">2023-06-23T10:12:23Z</dcterms:created>
  <dcterms:modified xsi:type="dcterms:W3CDTF">2023-06-23T18:36:19Z</dcterms:modified>
</cp:coreProperties>
</file>