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2"/>
    <p:sldId id="301" r:id="rId3"/>
    <p:sldId id="302" r:id="rId4"/>
    <p:sldId id="303" r:id="rId5"/>
    <p:sldId id="304" r:id="rId6"/>
    <p:sldId id="305" r:id="rId7"/>
    <p:sldId id="306" r:id="rId8"/>
    <p:sldId id="307" r:id="rId9"/>
    <p:sldId id="308" r:id="rId10"/>
    <p:sldId id="30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3" d="100"/>
          <a:sy n="43" d="100"/>
        </p:scale>
        <p:origin x="65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4/28/2023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4/28/2023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4/28/2023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4/28/2023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4/28/2023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4/28/2023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7999129" y="1475234"/>
            <a:ext cx="3214307" cy="2901694"/>
          </a:xfrm>
        </p:spPr>
        <p:txBody>
          <a:bodyPr anchor="b">
            <a:normAutofit/>
          </a:bodyPr>
          <a:lstStyle/>
          <a:p>
            <a:endParaRPr lang="en-US" sz="4400" dirty="0">
              <a:solidFill>
                <a:schemeClr val="tx1"/>
              </a:solidFill>
            </a:endParaRP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8003463" y="4608576"/>
            <a:ext cx="3205640" cy="774186"/>
          </a:xfrm>
        </p:spPr>
        <p:txBody>
          <a:bodyPr anchor="t">
            <a:normAutofit/>
          </a:bodyPr>
          <a:lstStyle/>
          <a:p>
            <a:pPr>
              <a:lnSpc>
                <a:spcPct val="100000"/>
              </a:lnSpc>
            </a:pPr>
            <a:endParaRPr lang="en-US" sz="1600" dirty="0"/>
          </a:p>
        </p:txBody>
      </p:sp>
      <p:pic>
        <p:nvPicPr>
          <p:cNvPr id="11" name="Picture 10">
            <a:extLst>
              <a:ext uri="{FF2B5EF4-FFF2-40B4-BE49-F238E27FC236}">
                <a16:creationId xmlns:a16="http://schemas.microsoft.com/office/drawing/2014/main" xmlns="" id="{AE8A647E-1DE3-C950-E18E-06FC8EE90399}"/>
              </a:ext>
            </a:extLst>
          </p:cNvPr>
          <p:cNvPicPr>
            <a:picLocks noChangeAspect="1"/>
          </p:cNvPicPr>
          <p:nvPr/>
        </p:nvPicPr>
        <p:blipFill>
          <a:blip r:embed="rId2"/>
          <a:stretch>
            <a:fillRect/>
          </a:stretch>
        </p:blipFill>
        <p:spPr>
          <a:xfrm>
            <a:off x="-129051" y="0"/>
            <a:ext cx="12317778" cy="6858000"/>
          </a:xfrm>
          <a:prstGeom prst="rect">
            <a:avLst/>
          </a:prstGeom>
        </p:spPr>
      </p:pic>
      <p:sp>
        <p:nvSpPr>
          <p:cNvPr id="12" name="TextBox 11">
            <a:extLst>
              <a:ext uri="{FF2B5EF4-FFF2-40B4-BE49-F238E27FC236}">
                <a16:creationId xmlns:a16="http://schemas.microsoft.com/office/drawing/2014/main" xmlns="" id="{BE4EC6DD-F137-C947-74B6-22E1BB494DE1}"/>
              </a:ext>
            </a:extLst>
          </p:cNvPr>
          <p:cNvSpPr txBox="1"/>
          <p:nvPr/>
        </p:nvSpPr>
        <p:spPr>
          <a:xfrm>
            <a:off x="519180" y="577049"/>
            <a:ext cx="10373721" cy="1077218"/>
          </a:xfrm>
          <a:prstGeom prst="rect">
            <a:avLst/>
          </a:prstGeom>
          <a:solidFill>
            <a:srgbClr val="000000">
              <a:alpha val="60000"/>
            </a:srgbClr>
          </a:solidFill>
        </p:spPr>
        <p:txBody>
          <a:bodyPr wrap="square" rtlCol="0">
            <a:spAutoFit/>
          </a:bodyPr>
          <a:lstStyle/>
          <a:p>
            <a:pPr algn="ctr"/>
            <a:r>
              <a:rPr lang="en-US" sz="3200" dirty="0">
                <a:solidFill>
                  <a:schemeClr val="bg1"/>
                </a:solidFill>
                <a:latin typeface="Algerian" panose="04020705040A02060702" pitchFamily="82" charset="0"/>
              </a:rPr>
              <a:t> How is digital technology transforming our economy in India? </a:t>
            </a:r>
            <a:endParaRPr lang="en-IN" sz="3200" dirty="0">
              <a:solidFill>
                <a:schemeClr val="bg1"/>
              </a:solidFill>
              <a:latin typeface="Algerian" panose="04020705040A02060702" pitchFamily="82" charset="0"/>
            </a:endParaRPr>
          </a:p>
        </p:txBody>
      </p:sp>
      <p:sp>
        <p:nvSpPr>
          <p:cNvPr id="14" name="TextBox 13">
            <a:extLst>
              <a:ext uri="{FF2B5EF4-FFF2-40B4-BE49-F238E27FC236}">
                <a16:creationId xmlns:a16="http://schemas.microsoft.com/office/drawing/2014/main" xmlns="" id="{9DD02B7B-250D-6C7A-B5C7-B8188B07C666}"/>
              </a:ext>
            </a:extLst>
          </p:cNvPr>
          <p:cNvSpPr txBox="1"/>
          <p:nvPr/>
        </p:nvSpPr>
        <p:spPr>
          <a:xfrm>
            <a:off x="9681099" y="4580206"/>
            <a:ext cx="2423604" cy="2159566"/>
          </a:xfrm>
          <a:prstGeom prst="rect">
            <a:avLst/>
          </a:prstGeom>
          <a:noFill/>
        </p:spPr>
        <p:txBody>
          <a:bodyPr wrap="square">
            <a:spAutoFit/>
          </a:bodyPr>
          <a:lstStyle/>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Twentieth Century"/>
                <a:ea typeface="Twentieth Century"/>
                <a:cs typeface="Twentieth Century"/>
                <a:sym typeface="Twentieth Century"/>
              </a:rPr>
              <a:t>BY KTC HUBLI</a:t>
            </a:r>
          </a:p>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Twentieth Century"/>
                <a:ea typeface="Twentieth Century"/>
                <a:cs typeface="Twentieth Century"/>
                <a:sym typeface="Twentieth Century"/>
              </a:rPr>
              <a:t> Group 4:</a:t>
            </a:r>
            <a:endParaRPr lang="en-US" sz="1800" b="1" i="0" u="none" strike="noStrike" cap="none" dirty="0">
              <a:solidFill>
                <a:schemeClr val="lt1"/>
              </a:solidFill>
              <a:latin typeface="Gill Sans"/>
              <a:ea typeface="Gill Sans"/>
              <a:cs typeface="Gill Sans"/>
              <a:sym typeface="Gill Sans"/>
            </a:endParaRPr>
          </a:p>
          <a:p>
            <a:pPr marL="0" marR="0" lvl="0" indent="-127000" algn="just" rtl="0">
              <a:lnSpc>
                <a:spcPct val="100000"/>
              </a:lnSpc>
              <a:spcBef>
                <a:spcPts val="1000"/>
              </a:spcBef>
              <a:spcAft>
                <a:spcPts val="0"/>
              </a:spcAft>
              <a:buClr>
                <a:srgbClr val="FFFFFF"/>
              </a:buClr>
              <a:buSzPts val="2000"/>
              <a:buFont typeface="Gill Sans"/>
              <a:buAutoNum type="arabicPeriod"/>
            </a:pPr>
            <a:r>
              <a:rPr lang="en-US" sz="1800" b="1" i="0" u="none" strike="noStrike" cap="none" dirty="0">
                <a:solidFill>
                  <a:srgbClr val="FFFFFF"/>
                </a:solidFill>
                <a:latin typeface="Twentieth Century"/>
                <a:ea typeface="Twentieth Century"/>
                <a:cs typeface="Twentieth Century"/>
                <a:sym typeface="Twentieth Century"/>
              </a:rPr>
              <a:t>Harish H K</a:t>
            </a:r>
            <a:endParaRPr lang="en-US" sz="1800" b="1" i="0" u="none" strike="noStrike" cap="none" dirty="0">
              <a:solidFill>
                <a:srgbClr val="FFFFFF"/>
              </a:solidFill>
              <a:latin typeface="Arial"/>
              <a:ea typeface="Arial"/>
              <a:cs typeface="Arial"/>
              <a:sym typeface="Arial"/>
            </a:endParaRPr>
          </a:p>
          <a:p>
            <a:pPr marL="0" marR="0" lvl="0" indent="-127000" algn="just" rtl="0">
              <a:lnSpc>
                <a:spcPct val="100000"/>
              </a:lnSpc>
              <a:spcBef>
                <a:spcPts val="0"/>
              </a:spcBef>
              <a:spcAft>
                <a:spcPts val="0"/>
              </a:spcAft>
              <a:buClr>
                <a:srgbClr val="FFFFFF"/>
              </a:buClr>
              <a:buSzPts val="2000"/>
              <a:buFont typeface="Gill Sans"/>
              <a:buAutoNum type="arabicPeriod"/>
            </a:pPr>
            <a:r>
              <a:rPr lang="en-US" sz="1800" b="1" i="0" u="none" strike="noStrike" cap="none" dirty="0">
                <a:solidFill>
                  <a:srgbClr val="FFFFFF"/>
                </a:solidFill>
                <a:latin typeface="Twentieth Century"/>
                <a:ea typeface="Twentieth Century"/>
                <a:cs typeface="Twentieth Century"/>
                <a:sym typeface="Twentieth Century"/>
              </a:rPr>
              <a:t>Supriya M K</a:t>
            </a:r>
            <a:endParaRPr lang="en-US" sz="1800" b="1" i="0" u="none" strike="noStrike" cap="none" dirty="0">
              <a:solidFill>
                <a:srgbClr val="FFFFFF"/>
              </a:solidFill>
              <a:latin typeface="Arial"/>
              <a:ea typeface="Arial"/>
              <a:cs typeface="Arial"/>
              <a:sym typeface="Arial"/>
            </a:endParaRPr>
          </a:p>
          <a:p>
            <a:pPr marL="0" marR="0" lvl="0" indent="-127000" algn="just" rtl="0">
              <a:lnSpc>
                <a:spcPct val="100000"/>
              </a:lnSpc>
              <a:spcBef>
                <a:spcPts val="0"/>
              </a:spcBef>
              <a:spcAft>
                <a:spcPts val="0"/>
              </a:spcAft>
              <a:buClr>
                <a:srgbClr val="FFFFFF"/>
              </a:buClr>
              <a:buSzPts val="2000"/>
              <a:buFont typeface="Gill Sans"/>
              <a:buAutoNum type="arabicPeriod"/>
            </a:pPr>
            <a:r>
              <a:rPr lang="en-US" sz="1800" b="1" i="0" u="none" strike="noStrike" cap="none" dirty="0">
                <a:solidFill>
                  <a:srgbClr val="FFFFFF"/>
                </a:solidFill>
                <a:latin typeface="Twentieth Century"/>
                <a:ea typeface="Twentieth Century"/>
                <a:cs typeface="Twentieth Century"/>
                <a:sym typeface="Twentieth Century"/>
              </a:rPr>
              <a:t>Gaurav P</a:t>
            </a:r>
            <a:endParaRPr lang="en-US" dirty="0"/>
          </a:p>
          <a:p>
            <a:pPr marL="0" marR="0" lvl="0" indent="-127000" algn="just" rtl="0">
              <a:lnSpc>
                <a:spcPct val="100000"/>
              </a:lnSpc>
              <a:spcBef>
                <a:spcPts val="0"/>
              </a:spcBef>
              <a:spcAft>
                <a:spcPts val="0"/>
              </a:spcAft>
              <a:buClr>
                <a:srgbClr val="FFFFFF"/>
              </a:buClr>
              <a:buSzPts val="2000"/>
              <a:buFont typeface="Gill Sans"/>
              <a:buAutoNum type="arabicPeriod"/>
            </a:pPr>
            <a:r>
              <a:rPr lang="en-US" sz="1800" b="1" i="0" u="none" strike="noStrike" cap="none" dirty="0">
                <a:solidFill>
                  <a:srgbClr val="FFFFFF"/>
                </a:solidFill>
                <a:latin typeface="Twentieth Century"/>
                <a:ea typeface="Twentieth Century"/>
                <a:cs typeface="Twentieth Century"/>
                <a:sym typeface="Twentieth Century"/>
              </a:rPr>
              <a:t>Kiran</a:t>
            </a:r>
          </a:p>
          <a:p>
            <a:pPr marL="0" marR="0" lvl="0" indent="-127000" algn="just" rtl="0">
              <a:lnSpc>
                <a:spcPct val="100000"/>
              </a:lnSpc>
              <a:spcBef>
                <a:spcPts val="0"/>
              </a:spcBef>
              <a:spcAft>
                <a:spcPts val="0"/>
              </a:spcAft>
              <a:buClr>
                <a:srgbClr val="FFFFFF"/>
              </a:buClr>
              <a:buSzPts val="2000"/>
              <a:buFont typeface="Twentieth Century"/>
              <a:buAutoNum type="arabicPeriod"/>
            </a:pPr>
            <a:r>
              <a:rPr lang="en-US" sz="1800" b="1" dirty="0">
                <a:solidFill>
                  <a:srgbClr val="FFFFFF"/>
                </a:solidFill>
                <a:latin typeface="Twentieth Century"/>
                <a:ea typeface="Twentieth Century"/>
                <a:cs typeface="Twentieth Century"/>
                <a:sym typeface="Twentieth Century"/>
              </a:rPr>
              <a:t>Sanjay</a:t>
            </a:r>
          </a:p>
        </p:txBody>
      </p:sp>
      <p:sp>
        <p:nvSpPr>
          <p:cNvPr id="18" name="TextBox 17">
            <a:extLst>
              <a:ext uri="{FF2B5EF4-FFF2-40B4-BE49-F238E27FC236}">
                <a16:creationId xmlns:a16="http://schemas.microsoft.com/office/drawing/2014/main" xmlns="" id="{BF27C705-DE5E-2485-6C25-3E97185DD8AE}"/>
              </a:ext>
            </a:extLst>
          </p:cNvPr>
          <p:cNvSpPr txBox="1"/>
          <p:nvPr/>
        </p:nvSpPr>
        <p:spPr>
          <a:xfrm>
            <a:off x="2864687" y="5435307"/>
            <a:ext cx="6161102" cy="2031325"/>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Twentieth Century"/>
                <a:ea typeface="Twentieth Century"/>
                <a:cs typeface="Twentieth Century"/>
                <a:sym typeface="Twentieth Century"/>
              </a:rPr>
              <a:t>GUIDED BY</a:t>
            </a:r>
            <a:endParaRPr lang="en-US" sz="1800" b="0" i="0" u="none" strike="noStrike" cap="none" dirty="0">
              <a:solidFill>
                <a:schemeClr val="lt1"/>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Twentieth Century"/>
                <a:ea typeface="Twentieth Century"/>
                <a:cs typeface="Twentieth Century"/>
                <a:sym typeface="Twentieth Century"/>
              </a:rPr>
              <a:t>  MOHAMMAD TAHIR MIRJI</a:t>
            </a:r>
            <a:endParaRPr lang="en-US" sz="1800" b="0" i="0" u="none" strike="noStrike" cap="none" dirty="0">
              <a:solidFill>
                <a:schemeClr val="lt1"/>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Twentieth Century"/>
                <a:ea typeface="Twentieth Century"/>
                <a:cs typeface="Twentieth Century"/>
                <a:sym typeface="Twentieth Century"/>
              </a:rPr>
              <a:t>L2 KTC Hubli </a:t>
            </a:r>
            <a:br>
              <a:rPr lang="en-US" sz="1800" b="1" i="0" u="none" strike="noStrike" cap="none" dirty="0">
                <a:solidFill>
                  <a:srgbClr val="FFFFFF"/>
                </a:solidFill>
                <a:latin typeface="Twentieth Century"/>
                <a:ea typeface="Twentieth Century"/>
                <a:cs typeface="Twentieth Century"/>
                <a:sym typeface="Twentieth Century"/>
              </a:rPr>
            </a:br>
            <a:r>
              <a:rPr lang="en-US" sz="1800" b="1" i="0" u="none" strike="noStrike" cap="none" dirty="0">
                <a:solidFill>
                  <a:srgbClr val="FFFFFF"/>
                </a:solidFill>
                <a:latin typeface="Twentieth Century"/>
                <a:ea typeface="Twentieth Century"/>
                <a:cs typeface="Twentieth Century"/>
                <a:sym typeface="Twentieth Century"/>
              </a:rPr>
              <a:t/>
            </a:r>
            <a:br>
              <a:rPr lang="en-US" sz="1800" b="1" i="0" u="none" strike="noStrike" cap="none" dirty="0">
                <a:solidFill>
                  <a:srgbClr val="FFFFFF"/>
                </a:solidFill>
                <a:latin typeface="Twentieth Century"/>
                <a:ea typeface="Twentieth Century"/>
                <a:cs typeface="Twentieth Century"/>
                <a:sym typeface="Twentieth Century"/>
              </a:rPr>
            </a:br>
            <a:endParaRPr lang="en-US" sz="18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a:ea typeface="Gill Sans"/>
                <a:cs typeface="Gill Sans"/>
                <a:sym typeface="Gill Sans"/>
              </a:rPr>
              <a:t/>
            </a:r>
            <a:br>
              <a:rPr lang="en-US" sz="1800" b="0" i="0" u="none" strike="noStrike" cap="none" dirty="0">
                <a:solidFill>
                  <a:schemeClr val="lt1"/>
                </a:solidFill>
                <a:latin typeface="Gill Sans"/>
                <a:ea typeface="Gill Sans"/>
                <a:cs typeface="Gill Sans"/>
                <a:sym typeface="Gill Sans"/>
              </a:rPr>
            </a:br>
            <a:endParaRPr lang="en-US" sz="1800" b="0" i="0" u="none" strike="noStrike" cap="none" dirty="0">
              <a:solidFill>
                <a:schemeClr val="lt1"/>
              </a:solidFill>
              <a:latin typeface="Gill Sans"/>
              <a:ea typeface="Gill Sans"/>
              <a:cs typeface="Gill Sans"/>
              <a:sym typeface="Gill Sans"/>
            </a:endParaRPr>
          </a:p>
        </p:txBody>
      </p:sp>
      <p:sp>
        <p:nvSpPr>
          <p:cNvPr id="22" name="TextBox 21">
            <a:extLst>
              <a:ext uri="{FF2B5EF4-FFF2-40B4-BE49-F238E27FC236}">
                <a16:creationId xmlns:a16="http://schemas.microsoft.com/office/drawing/2014/main" xmlns="" id="{0ED94624-09DB-E1E3-46B2-20BDF899CDDA}"/>
              </a:ext>
            </a:extLst>
          </p:cNvPr>
          <p:cNvSpPr txBox="1"/>
          <p:nvPr/>
        </p:nvSpPr>
        <p:spPr>
          <a:xfrm>
            <a:off x="519180" y="5665636"/>
            <a:ext cx="6161102" cy="120032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US" b="1" dirty="0">
                <a:solidFill>
                  <a:srgbClr val="FFFFFF"/>
                </a:solidFill>
                <a:latin typeface="Roboto"/>
                <a:ea typeface="Roboto"/>
                <a:cs typeface="Roboto"/>
                <a:sym typeface="Roboto"/>
              </a:rPr>
              <a:t>Case Study</a:t>
            </a:r>
            <a:r>
              <a:rPr lang="en-US" sz="1800" b="1" i="0" u="none" strike="noStrike" cap="none" dirty="0">
                <a:solidFill>
                  <a:srgbClr val="FFFFFF"/>
                </a:solidFill>
                <a:latin typeface="Roboto"/>
                <a:ea typeface="Roboto"/>
                <a:cs typeface="Roboto"/>
                <a:sym typeface="Roboto"/>
              </a:rPr>
              <a:t> For</a:t>
            </a:r>
            <a:endParaRPr lang="en-US" sz="1800" b="1"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Roboto"/>
                <a:ea typeface="Roboto"/>
                <a:cs typeface="Roboto"/>
                <a:sym typeface="Roboto"/>
              </a:rPr>
              <a:t>Expert:  Soumyajit Dey</a:t>
            </a:r>
            <a:endParaRPr lang="en-US" sz="1800" b="1"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a:ea typeface="Gill Sans"/>
                <a:cs typeface="Gill Sans"/>
                <a:sym typeface="Gill Sans"/>
              </a:rPr>
              <a:t/>
            </a:r>
            <a:br>
              <a:rPr lang="en-US" sz="1800" b="0" i="0" u="none" strike="noStrike" cap="none" dirty="0">
                <a:solidFill>
                  <a:schemeClr val="lt1"/>
                </a:solidFill>
                <a:latin typeface="Gill Sans"/>
                <a:ea typeface="Gill Sans"/>
                <a:cs typeface="Gill Sans"/>
                <a:sym typeface="Gill Sans"/>
              </a:rPr>
            </a:br>
            <a:endParaRPr lang="en-US" sz="1800" b="0" i="0" u="none" strike="noStrike" cap="none" dirty="0">
              <a:solidFill>
                <a:schemeClr val="lt1"/>
              </a:solidFill>
              <a:latin typeface="Gill Sans"/>
              <a:ea typeface="Gill Sans"/>
              <a:cs typeface="Gill Sans"/>
              <a:sym typeface="Gill Sans"/>
            </a:endParaRPr>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54A613-5B52-89FC-3821-8AC41644B4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6382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8590A-F5CF-8DE5-9A56-F9075A3203A7}"/>
              </a:ext>
            </a:extLst>
          </p:cNvPr>
          <p:cNvSpPr>
            <a:spLocks noGrp="1"/>
          </p:cNvSpPr>
          <p:nvPr>
            <p:ph type="title"/>
          </p:nvPr>
        </p:nvSpPr>
        <p:spPr/>
        <p:txBody>
          <a:bodyPr/>
          <a:lstStyle/>
          <a:p>
            <a:r>
              <a:rPr lang="en-US" dirty="0">
                <a:solidFill>
                  <a:schemeClr val="bg1"/>
                </a:solidFill>
              </a:rPr>
              <a:t>Overall problem and business challenges</a:t>
            </a:r>
            <a:endParaRPr lang="en-IN" dirty="0">
              <a:solidFill>
                <a:schemeClr val="bg1"/>
              </a:solidFill>
            </a:endParaRPr>
          </a:p>
        </p:txBody>
      </p:sp>
      <p:sp>
        <p:nvSpPr>
          <p:cNvPr id="10" name="Content Placeholder 9">
            <a:extLst>
              <a:ext uri="{FF2B5EF4-FFF2-40B4-BE49-F238E27FC236}">
                <a16:creationId xmlns:a16="http://schemas.microsoft.com/office/drawing/2014/main" xmlns="" id="{D5B76175-D98C-52F3-1B4D-F42DF30E2C26}"/>
              </a:ext>
            </a:extLst>
          </p:cNvPr>
          <p:cNvSpPr>
            <a:spLocks noGrp="1"/>
          </p:cNvSpPr>
          <p:nvPr>
            <p:ph idx="1"/>
          </p:nvPr>
        </p:nvSpPr>
        <p:spPr>
          <a:noFill/>
        </p:spPr>
        <p:txBody>
          <a:bodyPr/>
          <a:lstStyle/>
          <a:p>
            <a:r>
              <a:rPr lang="en-US" dirty="0"/>
              <a:t>While digital technology is transforming the Indian economy in many positive ways,</a:t>
            </a:r>
          </a:p>
          <a:p>
            <a:pPr>
              <a:buFont typeface="Wingdings" panose="05000000000000000000" pitchFamily="2" charset="2"/>
              <a:buChar char="v"/>
            </a:pPr>
            <a:r>
              <a:rPr lang="en-IN" b="1" dirty="0"/>
              <a:t>Infrastructure challenges:</a:t>
            </a:r>
            <a:endParaRPr lang="en-US" b="1" dirty="0"/>
          </a:p>
          <a:p>
            <a:pPr>
              <a:buFont typeface="Wingdings" panose="05000000000000000000" pitchFamily="2" charset="2"/>
              <a:buChar char="v"/>
            </a:pPr>
            <a:r>
              <a:rPr lang="en-IN" b="1" dirty="0"/>
              <a:t>Skill gaps</a:t>
            </a:r>
            <a:endParaRPr lang="en-US" b="1" dirty="0"/>
          </a:p>
          <a:p>
            <a:pPr>
              <a:buFont typeface="Wingdings" panose="05000000000000000000" pitchFamily="2" charset="2"/>
              <a:buChar char="v"/>
            </a:pPr>
            <a:r>
              <a:rPr lang="en-IN" b="1" dirty="0"/>
              <a:t>Cybersecurity concerns:</a:t>
            </a:r>
            <a:endParaRPr lang="en-US" b="1" dirty="0"/>
          </a:p>
          <a:p>
            <a:pPr>
              <a:buFont typeface="Wingdings" panose="05000000000000000000" pitchFamily="2" charset="2"/>
              <a:buChar char="v"/>
            </a:pPr>
            <a:r>
              <a:rPr lang="en-IN" b="1" dirty="0"/>
              <a:t>Digital divide</a:t>
            </a:r>
          </a:p>
        </p:txBody>
      </p:sp>
    </p:spTree>
    <p:extLst>
      <p:ext uri="{BB962C8B-B14F-4D97-AF65-F5344CB8AC3E}">
        <p14:creationId xmlns:p14="http://schemas.microsoft.com/office/powerpoint/2010/main" val="333130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5DC4CD-B31D-5E47-654C-B93D574B314D}"/>
              </a:ext>
            </a:extLst>
          </p:cNvPr>
          <p:cNvSpPr>
            <a:spLocks noGrp="1"/>
          </p:cNvSpPr>
          <p:nvPr>
            <p:ph idx="1"/>
          </p:nvPr>
        </p:nvSpPr>
        <p:spPr>
          <a:xfrm>
            <a:off x="4669654" y="488272"/>
            <a:ext cx="6486026" cy="6019059"/>
          </a:xfrm>
          <a:solidFill>
            <a:schemeClr val="bg1">
              <a:alpha val="23137"/>
            </a:schemeClr>
          </a:solidFill>
        </p:spPr>
        <p:txBody>
          <a:bodyPr>
            <a:normAutofit fontScale="92500" lnSpcReduction="20000"/>
          </a:bodyPr>
          <a:lstStyle/>
          <a:p>
            <a:pPr algn="just"/>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Infrastructure challenges: </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While there has been significant progress in the development of digital infrastructure in India, there are still challenges that need to be addressed, such as poor internet connectivity and power supply in some areas. This can limit the adoption of digital technology and hinder the growth of businesses in these areas.</a:t>
            </a:r>
          </a:p>
          <a:p>
            <a:pPr algn="just"/>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Skill gaps: </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There is a significant skill gap in India when it comes to digital technology, with many workers lacking the skills and knowledge needed to work in the digital economy. This can limit the ability of businesses to leverage digital technology and compete in the global market.</a:t>
            </a:r>
          </a:p>
          <a:p>
            <a:pPr algn="just"/>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Cybersecurity concerns: </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With the growth of digital technology, there are also concerns around cybersecurity and data privacy. Businesses need to take steps to ensure that their data and systems are secure and protect their customers' privacy to maintain their reputation and trust.</a:t>
            </a:r>
          </a:p>
          <a:p>
            <a:pPr algn="just"/>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Digital divide: </a:t>
            </a: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There is a significant digital divide in India, with many people in rural areas and low-income households lacking access to digital technology. This can limit their ability to participate in the digital economy and access the benefits of digital technology.</a:t>
            </a:r>
            <a:endParaRPr lang="en-I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FB9FB925-3200-E8B7-D299-32946C6EB424}"/>
              </a:ext>
            </a:extLst>
          </p:cNvPr>
          <p:cNvSpPr txBox="1"/>
          <p:nvPr/>
        </p:nvSpPr>
        <p:spPr>
          <a:xfrm>
            <a:off x="1358284" y="2270009"/>
            <a:ext cx="2459114" cy="2713050"/>
          </a:xfrm>
          <a:prstGeom prst="rect">
            <a:avLst/>
          </a:prstGeom>
          <a:noFill/>
        </p:spPr>
        <p:txBody>
          <a:bodyPr wrap="square">
            <a:spAutoFit/>
          </a:bodyPr>
          <a:lstStyle/>
          <a:p>
            <a:pPr algn="ctr" defTabSz="914400">
              <a:lnSpc>
                <a:spcPct val="85000"/>
              </a:lnSpc>
              <a:spcBef>
                <a:spcPct val="0"/>
              </a:spcBef>
            </a:pPr>
            <a:r>
              <a:rPr lang="en-US" sz="4000" spc="-150" dirty="0">
                <a:solidFill>
                  <a:srgbClr val="FFFEFF"/>
                </a:solidFill>
                <a:latin typeface="+mj-lt"/>
                <a:ea typeface="+mj-ea"/>
                <a:cs typeface="+mj-cs"/>
              </a:rPr>
              <a:t>Overall problem and business challenges</a:t>
            </a:r>
            <a:endParaRPr lang="en-IN" sz="4000" spc="-150" dirty="0">
              <a:solidFill>
                <a:srgbClr val="FFFEFF"/>
              </a:solidFill>
              <a:latin typeface="+mj-lt"/>
              <a:ea typeface="+mj-ea"/>
              <a:cs typeface="+mj-cs"/>
            </a:endParaRPr>
          </a:p>
        </p:txBody>
      </p:sp>
    </p:spTree>
    <p:extLst>
      <p:ext uri="{BB962C8B-B14F-4D97-AF65-F5344CB8AC3E}">
        <p14:creationId xmlns:p14="http://schemas.microsoft.com/office/powerpoint/2010/main" val="268028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7986A-7EA4-BC67-928E-EED41900FCCC}"/>
              </a:ext>
            </a:extLst>
          </p:cNvPr>
          <p:cNvSpPr>
            <a:spLocks noGrp="1"/>
          </p:cNvSpPr>
          <p:nvPr>
            <p:ph type="title"/>
          </p:nvPr>
        </p:nvSpPr>
        <p:spPr/>
        <p:txBody>
          <a:bodyPr/>
          <a:lstStyle/>
          <a:p>
            <a:r>
              <a:rPr lang="en-IN" dirty="0"/>
              <a:t>Current status</a:t>
            </a:r>
          </a:p>
        </p:txBody>
      </p:sp>
      <p:sp>
        <p:nvSpPr>
          <p:cNvPr id="3" name="Content Placeholder 2">
            <a:extLst>
              <a:ext uri="{FF2B5EF4-FFF2-40B4-BE49-F238E27FC236}">
                <a16:creationId xmlns:a16="http://schemas.microsoft.com/office/drawing/2014/main" xmlns="" id="{324723B3-D65A-07FD-DA66-49F04481DB16}"/>
              </a:ext>
            </a:extLst>
          </p:cNvPr>
          <p:cNvSpPr>
            <a:spLocks noGrp="1"/>
          </p:cNvSpPr>
          <p:nvPr>
            <p:ph idx="1"/>
          </p:nvPr>
        </p:nvSpPr>
        <p:spPr/>
        <p:txBody>
          <a:bodyPr/>
          <a:lstStyle/>
          <a:p>
            <a:pPr algn="just"/>
            <a:r>
              <a:rPr lang="en-US" dirty="0"/>
              <a:t>The current status of how digital technology is transforming the Indian economy is quite positive India is undergoing a digital revolution, and digital technology is transforming the way businesses operate and how people interact with each other. Here are some examples of how digital technology is transforming the Indian economy:</a:t>
            </a:r>
          </a:p>
          <a:p>
            <a:pPr>
              <a:buFont typeface="Wingdings" panose="05000000000000000000" pitchFamily="2" charset="2"/>
              <a:buChar char="v"/>
            </a:pPr>
            <a:r>
              <a:rPr lang="en-IN" b="1" dirty="0"/>
              <a:t>E-commerce</a:t>
            </a:r>
          </a:p>
          <a:p>
            <a:pPr>
              <a:buFont typeface="Wingdings" panose="05000000000000000000" pitchFamily="2" charset="2"/>
              <a:buChar char="v"/>
            </a:pPr>
            <a:r>
              <a:rPr lang="en-IN" b="1" dirty="0"/>
              <a:t>Digital payments</a:t>
            </a:r>
          </a:p>
          <a:p>
            <a:pPr>
              <a:buFont typeface="Wingdings" panose="05000000000000000000" pitchFamily="2" charset="2"/>
              <a:buChar char="v"/>
            </a:pPr>
            <a:r>
              <a:rPr lang="en-IN" b="1" dirty="0"/>
              <a:t>Digital marketing</a:t>
            </a:r>
          </a:p>
          <a:p>
            <a:pPr>
              <a:buFont typeface="Wingdings" panose="05000000000000000000" pitchFamily="2" charset="2"/>
              <a:buChar char="v"/>
            </a:pPr>
            <a:r>
              <a:rPr lang="en-IN" b="1" dirty="0"/>
              <a:t>Remote work</a:t>
            </a:r>
          </a:p>
        </p:txBody>
      </p:sp>
    </p:spTree>
    <p:extLst>
      <p:ext uri="{BB962C8B-B14F-4D97-AF65-F5344CB8AC3E}">
        <p14:creationId xmlns:p14="http://schemas.microsoft.com/office/powerpoint/2010/main" val="135857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CBD27-E0C6-95C1-8355-422CE3DA04B9}"/>
              </a:ext>
            </a:extLst>
          </p:cNvPr>
          <p:cNvSpPr>
            <a:spLocks noGrp="1"/>
          </p:cNvSpPr>
          <p:nvPr>
            <p:ph type="title"/>
          </p:nvPr>
        </p:nvSpPr>
        <p:spPr/>
        <p:txBody>
          <a:bodyPr/>
          <a:lstStyle/>
          <a:p>
            <a:r>
              <a:rPr lang="en-IN" dirty="0"/>
              <a:t>Current status</a:t>
            </a:r>
          </a:p>
        </p:txBody>
      </p:sp>
      <p:sp>
        <p:nvSpPr>
          <p:cNvPr id="3" name="Content Placeholder 2">
            <a:extLst>
              <a:ext uri="{FF2B5EF4-FFF2-40B4-BE49-F238E27FC236}">
                <a16:creationId xmlns:a16="http://schemas.microsoft.com/office/drawing/2014/main" xmlns="" id="{F32982B9-71EC-5D35-9779-764858F24148}"/>
              </a:ext>
            </a:extLst>
          </p:cNvPr>
          <p:cNvSpPr>
            <a:spLocks noGrp="1"/>
          </p:cNvSpPr>
          <p:nvPr>
            <p:ph idx="1"/>
          </p:nvPr>
        </p:nvSpPr>
        <p:spPr/>
        <p:txBody>
          <a:bodyPr>
            <a:normAutofit fontScale="85000" lnSpcReduction="10000"/>
          </a:bodyPr>
          <a:lstStyle/>
          <a:p>
            <a:pPr algn="just"/>
            <a:r>
              <a:rPr lang="en-US" dirty="0">
                <a:solidFill>
                  <a:srgbClr val="FF0000"/>
                </a:solidFill>
              </a:rPr>
              <a:t>E-commerce: </a:t>
            </a:r>
            <a:r>
              <a:rPr lang="en-US" dirty="0"/>
              <a:t>E-commerce has become a significant contributor to the Indian economy, with more and more people shopping online. According to a report by the Indian Brand Equity Foundation, the e-commerce market in India is expected to reach $200 billion by 2027.</a:t>
            </a:r>
          </a:p>
          <a:p>
            <a:pPr algn="just"/>
            <a:r>
              <a:rPr lang="en-US" dirty="0">
                <a:solidFill>
                  <a:srgbClr val="FF0000"/>
                </a:solidFill>
              </a:rPr>
              <a:t>Digital payments: </a:t>
            </a:r>
            <a:r>
              <a:rPr lang="en-US" dirty="0"/>
              <a:t>Digital payments have become increasingly popular in India, with the government's push for a cashless economy and the rise of digital wallets such as Paytm and Google Pay. The volume of digital payments in India is expected to reach $1 trillion by 2023.</a:t>
            </a:r>
          </a:p>
          <a:p>
            <a:pPr algn="just"/>
            <a:r>
              <a:rPr lang="en-US" dirty="0">
                <a:solidFill>
                  <a:srgbClr val="FF0000"/>
                </a:solidFill>
              </a:rPr>
              <a:t>Digital marketing: </a:t>
            </a:r>
            <a:r>
              <a:rPr lang="en-US" dirty="0"/>
              <a:t>Digital marketing has become an essential tool for businesses in India to reach their target audience and increase sales. Social media platforms such as Facebook and Instagram have become powerful marketing tools for businesses.</a:t>
            </a:r>
          </a:p>
          <a:p>
            <a:pPr algn="just"/>
            <a:r>
              <a:rPr lang="en-US" dirty="0">
                <a:solidFill>
                  <a:srgbClr val="FF0000"/>
                </a:solidFill>
              </a:rPr>
              <a:t>Remote work: </a:t>
            </a:r>
            <a:r>
              <a:rPr lang="en-US" dirty="0"/>
              <a:t>The COVID-19 pandemic has accelerated the trend towards remote work in India, with more and more companies adopting work-from-home policies. This has led to increased productivity, reduced costs, and improved work-life balance for employees.</a:t>
            </a:r>
            <a:endParaRPr lang="en-IN" dirty="0"/>
          </a:p>
        </p:txBody>
      </p:sp>
    </p:spTree>
    <p:extLst>
      <p:ext uri="{BB962C8B-B14F-4D97-AF65-F5344CB8AC3E}">
        <p14:creationId xmlns:p14="http://schemas.microsoft.com/office/powerpoint/2010/main" val="199107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4013E-8656-1A3B-2A70-B73AB0EACA38}"/>
              </a:ext>
            </a:extLst>
          </p:cNvPr>
          <p:cNvSpPr>
            <a:spLocks noGrp="1"/>
          </p:cNvSpPr>
          <p:nvPr>
            <p:ph type="title"/>
          </p:nvPr>
        </p:nvSpPr>
        <p:spPr/>
        <p:txBody>
          <a:bodyPr/>
          <a:lstStyle/>
          <a:p>
            <a:r>
              <a:rPr lang="en-US" dirty="0"/>
              <a:t>How will u solve the problem</a:t>
            </a:r>
            <a:endParaRPr lang="en-IN" dirty="0"/>
          </a:p>
        </p:txBody>
      </p:sp>
      <p:sp>
        <p:nvSpPr>
          <p:cNvPr id="3" name="Content Placeholder 2">
            <a:extLst>
              <a:ext uri="{FF2B5EF4-FFF2-40B4-BE49-F238E27FC236}">
                <a16:creationId xmlns:a16="http://schemas.microsoft.com/office/drawing/2014/main" xmlns="" id="{D358218C-19C2-64E9-4898-950F68DC84AD}"/>
              </a:ext>
            </a:extLst>
          </p:cNvPr>
          <p:cNvSpPr>
            <a:spLocks noGrp="1"/>
          </p:cNvSpPr>
          <p:nvPr>
            <p:ph idx="1"/>
          </p:nvPr>
        </p:nvSpPr>
        <p:spPr/>
        <p:txBody>
          <a:bodyPr/>
          <a:lstStyle/>
          <a:p>
            <a:r>
              <a:rPr lang="en-US" dirty="0"/>
              <a:t>To solve the challenges and problems related to digital technology transforming the Indian economy, here are some potential solutions:</a:t>
            </a:r>
          </a:p>
          <a:p>
            <a:pPr>
              <a:buFont typeface="Wingdings" panose="05000000000000000000" pitchFamily="2" charset="2"/>
              <a:buChar char="v"/>
            </a:pPr>
            <a:r>
              <a:rPr lang="en-IN" b="1" dirty="0"/>
              <a:t>Bridging the digital divide: </a:t>
            </a:r>
            <a:endParaRPr lang="en-US" b="1" dirty="0"/>
          </a:p>
          <a:p>
            <a:pPr>
              <a:buFont typeface="Wingdings" panose="05000000000000000000" pitchFamily="2" charset="2"/>
              <a:buChar char="v"/>
            </a:pPr>
            <a:r>
              <a:rPr lang="en-US" b="1" dirty="0"/>
              <a:t>Ensuring data privacy and security: </a:t>
            </a:r>
          </a:p>
          <a:p>
            <a:pPr>
              <a:buFont typeface="Wingdings" panose="05000000000000000000" pitchFamily="2" charset="2"/>
              <a:buChar char="v"/>
            </a:pPr>
            <a:r>
              <a:rPr lang="en-IN" b="1" dirty="0"/>
              <a:t>Promoting digital literacy:</a:t>
            </a:r>
          </a:p>
          <a:p>
            <a:pPr>
              <a:buFont typeface="Wingdings" panose="05000000000000000000" pitchFamily="2" charset="2"/>
              <a:buChar char="v"/>
            </a:pPr>
            <a:r>
              <a:rPr lang="en-IN" b="1" dirty="0"/>
              <a:t>Encouraging innovation: </a:t>
            </a:r>
          </a:p>
          <a:p>
            <a:endParaRPr lang="en-IN" dirty="0"/>
          </a:p>
        </p:txBody>
      </p:sp>
    </p:spTree>
    <p:extLst>
      <p:ext uri="{BB962C8B-B14F-4D97-AF65-F5344CB8AC3E}">
        <p14:creationId xmlns:p14="http://schemas.microsoft.com/office/powerpoint/2010/main" val="13414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C56EE-6C17-106B-2C19-604A172535EF}"/>
              </a:ext>
            </a:extLst>
          </p:cNvPr>
          <p:cNvSpPr>
            <a:spLocks noGrp="1"/>
          </p:cNvSpPr>
          <p:nvPr>
            <p:ph type="title"/>
          </p:nvPr>
        </p:nvSpPr>
        <p:spPr/>
        <p:txBody>
          <a:bodyPr/>
          <a:lstStyle/>
          <a:p>
            <a:r>
              <a:rPr lang="en-US" dirty="0"/>
              <a:t>How will u solve the problem</a:t>
            </a:r>
            <a:endParaRPr lang="en-IN" dirty="0"/>
          </a:p>
        </p:txBody>
      </p:sp>
      <p:sp>
        <p:nvSpPr>
          <p:cNvPr id="3" name="Content Placeholder 2">
            <a:extLst>
              <a:ext uri="{FF2B5EF4-FFF2-40B4-BE49-F238E27FC236}">
                <a16:creationId xmlns:a16="http://schemas.microsoft.com/office/drawing/2014/main" xmlns="" id="{C0F0B6D3-139E-839B-6ED9-F3C354A2A6A1}"/>
              </a:ext>
            </a:extLst>
          </p:cNvPr>
          <p:cNvSpPr>
            <a:spLocks noGrp="1"/>
          </p:cNvSpPr>
          <p:nvPr>
            <p:ph idx="1"/>
          </p:nvPr>
        </p:nvSpPr>
        <p:spPr/>
        <p:txBody>
          <a:bodyPr>
            <a:normAutofit fontScale="85000" lnSpcReduction="10000"/>
          </a:bodyPr>
          <a:lstStyle/>
          <a:p>
            <a:pPr algn="just"/>
            <a:r>
              <a:rPr lang="en-US" dirty="0">
                <a:solidFill>
                  <a:srgbClr val="FF0000"/>
                </a:solidFill>
              </a:rPr>
              <a:t>Bridging the digital divide: </a:t>
            </a:r>
            <a:r>
              <a:rPr lang="en-US" dirty="0"/>
              <a:t>The government and businesses need to work together to bridge the digital divide by increasing access to digital infrastructure, such as high-speed internet and smartphones, in rural and underprivileged areas. </a:t>
            </a:r>
          </a:p>
          <a:p>
            <a:pPr algn="just"/>
            <a:r>
              <a:rPr lang="en-US" dirty="0">
                <a:solidFill>
                  <a:srgbClr val="FF0000"/>
                </a:solidFill>
              </a:rPr>
              <a:t>Ensuring data privacy and security: </a:t>
            </a:r>
            <a:r>
              <a:rPr lang="en-US" dirty="0"/>
              <a:t>With the increased use of digital technology, it is crucial to ensure data privacy and security to protect users' personal information. The government needs to enact robust data protection laws and regulations to prevent data breaches and cyber-attacks.</a:t>
            </a:r>
          </a:p>
          <a:p>
            <a:pPr algn="just"/>
            <a:r>
              <a:rPr lang="en-US" dirty="0">
                <a:solidFill>
                  <a:srgbClr val="FF0000"/>
                </a:solidFill>
              </a:rPr>
              <a:t>Promoting digital literacy: </a:t>
            </a:r>
            <a:r>
              <a:rPr lang="en-US" dirty="0"/>
              <a:t>To ensure that everyone benefits from the digital revolution, there needs to be a focus on promoting digital literacy and providing training and education programs to help people develop digital skills.</a:t>
            </a:r>
          </a:p>
          <a:p>
            <a:pPr algn="just"/>
            <a:r>
              <a:rPr lang="en-US" dirty="0">
                <a:solidFill>
                  <a:srgbClr val="FF0000"/>
                </a:solidFill>
              </a:rPr>
              <a:t>Encouraging innovation: </a:t>
            </a:r>
            <a:r>
              <a:rPr lang="en-US" dirty="0"/>
              <a:t>The government needs to encourage innovation and entrepreneurship by creating a favorable environment for startups and small businesses. This could include policies such as tax incentives and easier access to funding.</a:t>
            </a:r>
            <a:endParaRPr lang="en-IN" dirty="0"/>
          </a:p>
        </p:txBody>
      </p:sp>
    </p:spTree>
    <p:extLst>
      <p:ext uri="{BB962C8B-B14F-4D97-AF65-F5344CB8AC3E}">
        <p14:creationId xmlns:p14="http://schemas.microsoft.com/office/powerpoint/2010/main" val="43658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09D7F-CD10-7809-DB86-6153E2B745CE}"/>
              </a:ext>
            </a:extLst>
          </p:cNvPr>
          <p:cNvSpPr>
            <a:spLocks noGrp="1"/>
          </p:cNvSpPr>
          <p:nvPr>
            <p:ph type="title"/>
          </p:nvPr>
        </p:nvSpPr>
        <p:spPr/>
        <p:txBody>
          <a:bodyPr/>
          <a:lstStyle/>
          <a:p>
            <a:r>
              <a:rPr lang="en-US" dirty="0"/>
              <a:t>What is the impact for business</a:t>
            </a:r>
            <a:endParaRPr lang="en-IN" dirty="0"/>
          </a:p>
        </p:txBody>
      </p:sp>
      <p:sp>
        <p:nvSpPr>
          <p:cNvPr id="3" name="Content Placeholder 2">
            <a:extLst>
              <a:ext uri="{FF2B5EF4-FFF2-40B4-BE49-F238E27FC236}">
                <a16:creationId xmlns:a16="http://schemas.microsoft.com/office/drawing/2014/main" xmlns="" id="{9EC8960F-3D1F-CCDE-F154-B8341C4A06E2}"/>
              </a:ext>
            </a:extLst>
          </p:cNvPr>
          <p:cNvSpPr>
            <a:spLocks noGrp="1"/>
          </p:cNvSpPr>
          <p:nvPr>
            <p:ph idx="1"/>
          </p:nvPr>
        </p:nvSpPr>
        <p:spPr/>
        <p:txBody>
          <a:bodyPr/>
          <a:lstStyle/>
          <a:p>
            <a:r>
              <a:rPr lang="en-US" dirty="0"/>
              <a:t>The impact of digital technology on businesses in India has been significant. Here are some ways in which digital technology has transformed the Indian business landscape:</a:t>
            </a:r>
          </a:p>
          <a:p>
            <a:pPr>
              <a:buFont typeface="Wingdings" panose="05000000000000000000" pitchFamily="2" charset="2"/>
              <a:buChar char="v"/>
            </a:pPr>
            <a:r>
              <a:rPr lang="en-IN" b="1" dirty="0"/>
              <a:t>Increased efficiency</a:t>
            </a:r>
          </a:p>
          <a:p>
            <a:pPr>
              <a:buFont typeface="Wingdings" panose="05000000000000000000" pitchFamily="2" charset="2"/>
              <a:buChar char="v"/>
            </a:pPr>
            <a:r>
              <a:rPr lang="en-IN" b="1" dirty="0"/>
              <a:t>Enhanced customer engagement</a:t>
            </a:r>
          </a:p>
          <a:p>
            <a:pPr>
              <a:buFont typeface="Wingdings" panose="05000000000000000000" pitchFamily="2" charset="2"/>
              <a:buChar char="v"/>
            </a:pPr>
            <a:r>
              <a:rPr lang="en-IN" b="1" dirty="0"/>
              <a:t>Expanded reach</a:t>
            </a:r>
          </a:p>
          <a:p>
            <a:pPr>
              <a:buFont typeface="Wingdings" panose="05000000000000000000" pitchFamily="2" charset="2"/>
              <a:buChar char="v"/>
            </a:pPr>
            <a:r>
              <a:rPr lang="en-IN" b="1" dirty="0"/>
              <a:t>Improved decision-making</a:t>
            </a:r>
          </a:p>
          <a:p>
            <a:endParaRPr lang="en-IN" dirty="0"/>
          </a:p>
        </p:txBody>
      </p:sp>
    </p:spTree>
    <p:extLst>
      <p:ext uri="{BB962C8B-B14F-4D97-AF65-F5344CB8AC3E}">
        <p14:creationId xmlns:p14="http://schemas.microsoft.com/office/powerpoint/2010/main" val="315988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B3D95-F802-0C25-1A22-DECC48DA099E}"/>
              </a:ext>
            </a:extLst>
          </p:cNvPr>
          <p:cNvSpPr>
            <a:spLocks noGrp="1"/>
          </p:cNvSpPr>
          <p:nvPr>
            <p:ph type="title"/>
          </p:nvPr>
        </p:nvSpPr>
        <p:spPr/>
        <p:txBody>
          <a:bodyPr/>
          <a:lstStyle/>
          <a:p>
            <a:r>
              <a:rPr lang="en-US" dirty="0"/>
              <a:t>What is the impact for business</a:t>
            </a:r>
            <a:endParaRPr lang="en-IN" dirty="0"/>
          </a:p>
        </p:txBody>
      </p:sp>
      <p:sp>
        <p:nvSpPr>
          <p:cNvPr id="3" name="Content Placeholder 2">
            <a:extLst>
              <a:ext uri="{FF2B5EF4-FFF2-40B4-BE49-F238E27FC236}">
                <a16:creationId xmlns:a16="http://schemas.microsoft.com/office/drawing/2014/main" xmlns="" id="{1AC9541F-0065-3846-46ED-D475E7DC803D}"/>
              </a:ext>
            </a:extLst>
          </p:cNvPr>
          <p:cNvSpPr>
            <a:spLocks noGrp="1"/>
          </p:cNvSpPr>
          <p:nvPr>
            <p:ph idx="1"/>
          </p:nvPr>
        </p:nvSpPr>
        <p:spPr>
          <a:xfrm>
            <a:off x="4935984" y="213064"/>
            <a:ext cx="6189216" cy="6010183"/>
          </a:xfrm>
        </p:spPr>
        <p:txBody>
          <a:bodyPr>
            <a:normAutofit fontScale="85000" lnSpcReduction="10000"/>
          </a:bodyPr>
          <a:lstStyle/>
          <a:p>
            <a:r>
              <a:rPr lang="en-US" dirty="0">
                <a:solidFill>
                  <a:srgbClr val="FF0000"/>
                </a:solidFill>
              </a:rPr>
              <a:t>Increased efficiency: </a:t>
            </a:r>
            <a:r>
              <a:rPr lang="en-US" dirty="0"/>
              <a:t>Digital technology has made businesses more efficient by streamlining processes and reducing manual labor. For example, automation of repetitive tasks, such as accounting and invoicing, has led to significant time savings for businesses. </a:t>
            </a:r>
          </a:p>
          <a:p>
            <a:r>
              <a:rPr lang="en-US" dirty="0">
                <a:solidFill>
                  <a:srgbClr val="FF0000"/>
                </a:solidFill>
              </a:rPr>
              <a:t>Enhanced customer engagement: </a:t>
            </a:r>
            <a:r>
              <a:rPr lang="en-US" dirty="0"/>
              <a:t>Digital technology has transformed the way businesses engage with customers by providing more personalized and interactive experiences. Social media platforms and messaging apps have become popular tools for businesses to communicate with customers and build relationships with them</a:t>
            </a:r>
          </a:p>
          <a:p>
            <a:r>
              <a:rPr lang="en-US" dirty="0">
                <a:solidFill>
                  <a:srgbClr val="FF0000"/>
                </a:solidFill>
              </a:rPr>
              <a:t>Expanded reach: </a:t>
            </a:r>
            <a:r>
              <a:rPr lang="en-US" dirty="0"/>
              <a:t>E-commerce and digital marketing have allowed businesses to expand their reach beyond their local markets to reach customers across the country or even globally. This has opened up new growth opportunities for businesses</a:t>
            </a:r>
          </a:p>
          <a:p>
            <a:r>
              <a:rPr lang="en-US" dirty="0">
                <a:solidFill>
                  <a:srgbClr val="FF0000"/>
                </a:solidFill>
              </a:rPr>
              <a:t>.Improved decision-making: </a:t>
            </a:r>
            <a:r>
              <a:rPr lang="en-US" dirty="0"/>
              <a:t>With the availability of big data and analytics tools, businesses can now make data-driven decisions. This has led to more informed and accurate decision-making, leading to improved business outcomes.</a:t>
            </a:r>
            <a:endParaRPr lang="en-IN" dirty="0"/>
          </a:p>
        </p:txBody>
      </p:sp>
    </p:spTree>
    <p:extLst>
      <p:ext uri="{BB962C8B-B14F-4D97-AF65-F5344CB8AC3E}">
        <p14:creationId xmlns:p14="http://schemas.microsoft.com/office/powerpoint/2010/main" val="236872784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14</TotalTime>
  <Words>932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Arial</vt:lpstr>
      <vt:lpstr>Calibri Light</vt:lpstr>
      <vt:lpstr>Gill Sans</vt:lpstr>
      <vt:lpstr>Roboto</vt:lpstr>
      <vt:lpstr>Rockwell</vt:lpstr>
      <vt:lpstr>Tahoma</vt:lpstr>
      <vt:lpstr>Times New Roman</vt:lpstr>
      <vt:lpstr>Twentieth Century</vt:lpstr>
      <vt:lpstr>Wingdings</vt:lpstr>
      <vt:lpstr>Atlas</vt:lpstr>
      <vt:lpstr>PowerPoint Presentation</vt:lpstr>
      <vt:lpstr>Overall problem and business challenges</vt:lpstr>
      <vt:lpstr>PowerPoint Presentation</vt:lpstr>
      <vt:lpstr>Current status</vt:lpstr>
      <vt:lpstr>Current status</vt:lpstr>
      <vt:lpstr>How will u solve the problem</vt:lpstr>
      <vt:lpstr>How will u solve the problem</vt:lpstr>
      <vt:lpstr>What is the impact for business</vt:lpstr>
      <vt:lpstr>What is the impact for business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KULKARNI</dc:creator>
  <cp:lastModifiedBy>Microsoft account</cp:lastModifiedBy>
  <cp:revision>6</cp:revision>
  <dcterms:created xsi:type="dcterms:W3CDTF">2023-04-26T11:08:04Z</dcterms:created>
  <dcterms:modified xsi:type="dcterms:W3CDTF">2023-04-28T07:40:22Z</dcterms:modified>
</cp:coreProperties>
</file>