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B83CC4-C74D-4022-A091-BC0D7CAA4BF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B83CC4-C74D-4022-A091-BC0D7CAA4BF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B83CC4-C74D-4022-A091-BC0D7CAA4BF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B83CC4-C74D-4022-A091-BC0D7CAA4BF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B83CC4-C74D-4022-A091-BC0D7CAA4BF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8B83CC4-C74D-4022-A091-BC0D7CAA4BF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8B83CC4-C74D-4022-A091-BC0D7CAA4BF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B83CC4-C74D-4022-A091-BC0D7CAA4BF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83CC4-C74D-4022-A091-BC0D7CAA4BF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8B83CC4-C74D-4022-A091-BC0D7CAA4BF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8B83CC4-C74D-4022-A091-BC0D7CAA4BF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E0FB7-6122-4C24-B588-3C6DE7B9293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83CC4-C74D-4022-A091-BC0D7CAA4BF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E0FB7-6122-4C24-B588-3C6DE7B9293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5084"/>
            <a:ext cx="9144000" cy="2504048"/>
          </a:xfrm>
        </p:spPr>
        <p:txBody>
          <a:bodyPr/>
          <a:lstStyle/>
          <a:p>
            <a:r>
              <a:rPr lang="en-US" dirty="0"/>
              <a:t>Applications of  Latest technologies in </a:t>
            </a:r>
            <a:r>
              <a:rPr lang="en-US" dirty="0" err="1"/>
              <a:t>Finace</a:t>
            </a:r>
            <a:r>
              <a:rPr lang="en-US" dirty="0"/>
              <a:t> sector</a:t>
            </a:r>
            <a:endParaRPr lang="en-IN" dirty="0"/>
          </a:p>
        </p:txBody>
      </p:sp>
      <p:sp>
        <p:nvSpPr>
          <p:cNvPr id="3" name="Subtitle 2"/>
          <p:cNvSpPr>
            <a:spLocks noGrp="1"/>
          </p:cNvSpPr>
          <p:nvPr>
            <p:ph type="subTitle" idx="1"/>
          </p:nvPr>
        </p:nvSpPr>
        <p:spPr>
          <a:xfrm>
            <a:off x="1524000" y="3602038"/>
            <a:ext cx="9144000" cy="3094184"/>
          </a:xfrm>
        </p:spPr>
        <p:txBody>
          <a:bodyPr>
            <a:normAutofit/>
          </a:bodyPr>
          <a:lstStyle/>
          <a:p>
            <a:r>
              <a:rPr lang="en-US" sz="3200" b="1" dirty="0"/>
              <a:t>Presentation by:</a:t>
            </a:r>
            <a:endParaRPr lang="en-US" sz="3200" b="1" dirty="0"/>
          </a:p>
          <a:p>
            <a:r>
              <a:rPr lang="en-US" sz="4400" dirty="0" err="1"/>
              <a:t>Huligemma</a:t>
            </a:r>
            <a:r>
              <a:rPr lang="en-US" sz="4400" dirty="0"/>
              <a:t>, </a:t>
            </a:r>
            <a:r>
              <a:rPr lang="en-US" sz="4400" dirty="0" err="1"/>
              <a:t>suswait</a:t>
            </a:r>
            <a:r>
              <a:rPr lang="en-US" sz="4400" dirty="0"/>
              <a:t>.</a:t>
            </a:r>
            <a:endParaRPr lang="en-US" sz="4400" dirty="0"/>
          </a:p>
          <a:p>
            <a:r>
              <a:rPr lang="en-US" sz="4400" dirty="0"/>
              <a:t>Ajay, Jeevan, Chandrakant.</a:t>
            </a:r>
            <a:endParaRPr lang="en-US" sz="4400" dirty="0"/>
          </a:p>
          <a:p>
            <a:r>
              <a:rPr lang="en-US" sz="4400" dirty="0"/>
              <a:t>Keonics, Hubli.</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9600" dirty="0"/>
              <a:t>THANK</a:t>
            </a:r>
            <a:endParaRPr lang="en-US" sz="9600" dirty="0"/>
          </a:p>
          <a:p>
            <a:pPr marL="0" indent="0" algn="ctr">
              <a:buNone/>
            </a:pPr>
            <a:r>
              <a:rPr lang="en-US" sz="9600" dirty="0"/>
              <a:t> YOU</a:t>
            </a:r>
            <a:endParaRPr lang="en-IN"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There are so many  processes in  banking &amp; finance  which can  be automated or improved with the help of AI and ML </a:t>
            </a:r>
            <a:endParaRPr lang="en-IN" sz="2400" dirty="0"/>
          </a:p>
        </p:txBody>
      </p:sp>
      <p:sp>
        <p:nvSpPr>
          <p:cNvPr id="3" name="Content Placeholder 2"/>
          <p:cNvSpPr>
            <a:spLocks noGrp="1"/>
          </p:cNvSpPr>
          <p:nvPr>
            <p:ph idx="1"/>
          </p:nvPr>
        </p:nvSpPr>
        <p:spPr/>
        <p:txBody>
          <a:bodyPr/>
          <a:lstStyle/>
          <a:p>
            <a:pPr marL="0" indent="0">
              <a:buNone/>
            </a:pPr>
            <a:r>
              <a:rPr lang="en-US" sz="6600" dirty="0"/>
              <a:t>Chatbots</a:t>
            </a:r>
            <a:r>
              <a:rPr lang="en-US" dirty="0"/>
              <a:t>: </a:t>
            </a:r>
            <a:r>
              <a:rPr lang="en-US" sz="4400" dirty="0"/>
              <a:t>are used to automate customer interactions with the banking staff.</a:t>
            </a:r>
            <a:endParaRPr lang="en-US" sz="4400" dirty="0"/>
          </a:p>
          <a:p>
            <a:pPr marL="0" indent="0">
              <a:buNone/>
            </a:pPr>
            <a:r>
              <a:rPr lang="en-US" sz="4400" dirty="0"/>
              <a:t>By identifying  most frequent transactions happening between the staff and customers, like </a:t>
            </a:r>
            <a:r>
              <a:rPr lang="en-US" sz="4400" dirty="0" err="1"/>
              <a:t>fd</a:t>
            </a:r>
            <a:r>
              <a:rPr lang="en-US" sz="4400" dirty="0"/>
              <a:t> enquiry, loan enquiry, branch enquiry. Documentation enquiry etc.</a:t>
            </a:r>
            <a:endParaRPr lang="en-US" sz="4400" dirty="0"/>
          </a:p>
          <a:p>
            <a:pPr marL="0" indent="0">
              <a:buNone/>
            </a:pPr>
            <a:endParaRPr lang="en-US" sz="4400" dirty="0"/>
          </a:p>
          <a:p>
            <a:pPr marL="0" indent="0">
              <a:buNone/>
            </a:pP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51" y="211014"/>
            <a:ext cx="11746523" cy="6541477"/>
          </a:xfrm>
        </p:spPr>
        <p:txBody>
          <a:bodyPr>
            <a:normAutofit fontScale="85000" lnSpcReduction="20000"/>
          </a:bodyPr>
          <a:lstStyle/>
          <a:p>
            <a:pPr marL="0" indent="0">
              <a:buNone/>
            </a:pPr>
            <a:r>
              <a:rPr lang="en-US" sz="6600" dirty="0"/>
              <a:t>Speech recognition:</a:t>
            </a:r>
            <a:endParaRPr lang="en-US" sz="6600" dirty="0"/>
          </a:p>
          <a:p>
            <a:pPr marL="0" indent="0">
              <a:buNone/>
            </a:pPr>
            <a:r>
              <a:rPr lang="en-US" dirty="0"/>
              <a:t>1. Through speech recognition, bank systems can identify and authenticate a customer by matching his voice blueprint, and can enable him for further transactions.  </a:t>
            </a:r>
            <a:endParaRPr lang="en-US" dirty="0"/>
          </a:p>
          <a:p>
            <a:pPr marL="0" indent="0">
              <a:buNone/>
            </a:pPr>
            <a:r>
              <a:rPr lang="en-US" dirty="0"/>
              <a:t>It can provide added layer of security to signatures obtained by the customers.</a:t>
            </a:r>
            <a:endParaRPr lang="en-US" dirty="0"/>
          </a:p>
          <a:p>
            <a:pPr marL="0" indent="0">
              <a:buNone/>
            </a:pPr>
            <a:endParaRPr lang="en-US" dirty="0"/>
          </a:p>
          <a:p>
            <a:pPr marL="0" indent="0">
              <a:buNone/>
            </a:pPr>
            <a:r>
              <a:rPr lang="en-US" dirty="0"/>
              <a:t>2. Once a transaction happens , customers cannot backtrack from the transactions , by denying that they have requested for the transaction to happen. As there voice blue print will be the banking systems.</a:t>
            </a:r>
            <a:endParaRPr lang="en-US" dirty="0"/>
          </a:p>
          <a:p>
            <a:pPr marL="0" indent="0">
              <a:buNone/>
            </a:pPr>
            <a:r>
              <a:rPr lang="en-US" dirty="0"/>
              <a:t>Ex: This can save banks and investment firms lots of time in surveillance activities or dealing with false customer complaints .</a:t>
            </a:r>
            <a:endParaRPr lang="en-US" dirty="0"/>
          </a:p>
          <a:p>
            <a:pPr marL="0" indent="0">
              <a:buNone/>
            </a:pPr>
            <a:endParaRPr lang="en-US" dirty="0"/>
          </a:p>
          <a:p>
            <a:pPr marL="0" indent="0">
              <a:buNone/>
            </a:pPr>
            <a:r>
              <a:rPr lang="en-US" dirty="0"/>
              <a:t>3. Voice activated systems can help blind persons to operate ATMs on voice request or voice commands </a:t>
            </a:r>
            <a:endParaRPr lang="en-US" dirty="0"/>
          </a:p>
          <a:p>
            <a:pPr marL="0" indent="0">
              <a:buNone/>
            </a:pPr>
            <a:endParaRPr lang="en-US" dirty="0"/>
          </a:p>
          <a:p>
            <a:pPr marL="0" indent="0">
              <a:buNone/>
            </a:pPr>
            <a:r>
              <a:rPr lang="en-US" dirty="0"/>
              <a:t>4. Through speech recognition banks can identify the intention of the customer to pay or receive and only that  transaction should happen.</a:t>
            </a:r>
            <a:endParaRPr lang="en-US" dirty="0"/>
          </a:p>
          <a:p>
            <a:pPr marL="0" indent="0">
              <a:buNone/>
            </a:pP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12542"/>
            <a:ext cx="12051323" cy="6745458"/>
          </a:xfrm>
        </p:spPr>
        <p:txBody>
          <a:bodyPr/>
          <a:lstStyle/>
          <a:p>
            <a:pPr marL="0" indent="0">
              <a:buNone/>
            </a:pPr>
            <a:r>
              <a:rPr lang="en-US" sz="6600" dirty="0"/>
              <a:t>BLOCKCHAIN</a:t>
            </a:r>
            <a:r>
              <a:rPr lang="en-US" dirty="0"/>
              <a:t> enables secure, transparent and efficient transactions.</a:t>
            </a:r>
            <a:endParaRPr lang="en-US" dirty="0"/>
          </a:p>
          <a:p>
            <a:pPr marL="0" indent="0">
              <a:buNone/>
            </a:pPr>
            <a:r>
              <a:rPr lang="en-US" dirty="0"/>
              <a:t>Payments and remittances: it eliminates intermediaries and transaction fees and reduces transaction time  is cost effective.</a:t>
            </a:r>
            <a:endParaRPr lang="en-US" dirty="0"/>
          </a:p>
          <a:p>
            <a:pPr marL="0" indent="0">
              <a:buNone/>
            </a:pPr>
            <a:r>
              <a:rPr lang="en-US" dirty="0"/>
              <a:t>Know your client: it can facilitate strong KYC , by a secure sharing of  KYC data of a client across  many financial institutions. It’s a  regulatory requirement and helps banks to avoid fraud customers.</a:t>
            </a:r>
            <a:endParaRPr lang="en-US" dirty="0"/>
          </a:p>
          <a:p>
            <a:pPr marL="0" indent="0">
              <a:buNone/>
            </a:pPr>
            <a:r>
              <a:rPr lang="en-US" dirty="0"/>
              <a:t>Smart contracts: These are self executing agreements, which re programmed to trigger specific actions ,when buyers and sellers fulfill their obligations. These are very  useful in stock exchanges.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79" y="137502"/>
            <a:ext cx="11907129" cy="6544652"/>
          </a:xfrm>
        </p:spPr>
        <p:txBody>
          <a:bodyPr>
            <a:noAutofit/>
          </a:bodyPr>
          <a:lstStyle/>
          <a:p>
            <a:pPr marL="0" indent="0">
              <a:buNone/>
            </a:pPr>
            <a:r>
              <a:rPr lang="en-US" sz="4000" b="1" dirty="0"/>
              <a:t>NLP: Natural language processing.</a:t>
            </a:r>
            <a:endParaRPr lang="en-US" sz="4000" b="1" dirty="0"/>
          </a:p>
          <a:p>
            <a:pPr marL="0" indent="0">
              <a:buNone/>
            </a:pPr>
            <a:endParaRPr lang="en-US" sz="4000" b="1" dirty="0"/>
          </a:p>
          <a:p>
            <a:pPr marL="0" indent="0">
              <a:buNone/>
            </a:pPr>
            <a:r>
              <a:rPr lang="en-US" sz="2600" dirty="0"/>
              <a:t>Through natural language processing our Chatbots interacting with the customers can identify and assess,(sentiment analysis) what service or product customer planning to buy in future and can suggest him products accordingly.</a:t>
            </a:r>
            <a:endParaRPr lang="en-US" sz="2600" dirty="0"/>
          </a:p>
          <a:p>
            <a:pPr marL="0" indent="0">
              <a:buNone/>
            </a:pPr>
            <a:endParaRPr lang="en-US" sz="2600" dirty="0"/>
          </a:p>
          <a:p>
            <a:pPr marL="0" indent="0">
              <a:buNone/>
            </a:pPr>
            <a:r>
              <a:rPr lang="en-US" sz="2600" dirty="0"/>
              <a:t>Also all these conversations can be saved for future reference by /for  staff or ML models to improve further in customer offerings.</a:t>
            </a:r>
            <a:endParaRPr lang="en-US" sz="2600" dirty="0"/>
          </a:p>
          <a:p>
            <a:pPr marL="0" indent="0">
              <a:buNone/>
            </a:pPr>
            <a:endParaRPr lang="en-US" sz="2600" dirty="0"/>
          </a:p>
          <a:p>
            <a:pPr marL="0" indent="0">
              <a:buNone/>
            </a:pPr>
            <a:r>
              <a:rPr lang="en-US" sz="2600" dirty="0"/>
              <a:t>Also ML models can identify any fraud intentions by the clients , because previous conversations are saved, these red flags can be noticed by the bank staff.</a:t>
            </a: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IN"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09" y="0"/>
            <a:ext cx="12318609" cy="6858000"/>
          </a:xfrm>
        </p:spPr>
        <p:txBody>
          <a:bodyPr>
            <a:normAutofit/>
          </a:bodyPr>
          <a:lstStyle/>
          <a:p>
            <a:pPr marL="0" indent="0">
              <a:buNone/>
            </a:pPr>
            <a:r>
              <a:rPr lang="en-US" sz="4800" dirty="0"/>
              <a:t>CLOUD COMPUTING:</a:t>
            </a:r>
            <a:endParaRPr lang="en-US" sz="4800" dirty="0"/>
          </a:p>
          <a:p>
            <a:pPr marL="0" indent="0">
              <a:buNone/>
            </a:pPr>
            <a:r>
              <a:rPr lang="en-US" b="1" dirty="0"/>
              <a:t>Data storage management</a:t>
            </a:r>
            <a:r>
              <a:rPr lang="en-US" dirty="0"/>
              <a:t>: vast data cane be stored efficiently, cost effective , secure and can be accessed from any where in the world</a:t>
            </a:r>
            <a:endParaRPr lang="en-US" dirty="0"/>
          </a:p>
          <a:p>
            <a:pPr marL="0" indent="0">
              <a:buNone/>
            </a:pPr>
            <a:r>
              <a:rPr lang="en-US" b="1" dirty="0"/>
              <a:t>Risk management</a:t>
            </a:r>
            <a:r>
              <a:rPr lang="en-US" dirty="0"/>
              <a:t>: cloud based risk analytics tools, banks can manage risks quickly.</a:t>
            </a:r>
            <a:endParaRPr lang="en-US" dirty="0"/>
          </a:p>
          <a:p>
            <a:pPr marL="0" indent="0">
              <a:buNone/>
            </a:pPr>
            <a:r>
              <a:rPr lang="en-US" b="1" dirty="0"/>
              <a:t>Fraud detection:</a:t>
            </a:r>
            <a:r>
              <a:rPr lang="en-US" dirty="0"/>
              <a:t> banks can improve their fraud detection capacity  by training their ML algorithms over a vast set of data provided by the cloud computing platforms</a:t>
            </a:r>
            <a:endParaRPr lang="en-US" dirty="0"/>
          </a:p>
          <a:p>
            <a:pPr marL="0" indent="0">
              <a:buNone/>
            </a:pPr>
            <a:r>
              <a:rPr lang="en-US" dirty="0"/>
              <a:t>By detecting patterns and anomalies.</a:t>
            </a:r>
            <a:endParaRPr lang="en-US" dirty="0"/>
          </a:p>
          <a:p>
            <a:pPr marL="0" indent="0">
              <a:buNone/>
            </a:pPr>
            <a:r>
              <a:rPr lang="en-US" b="1" dirty="0"/>
              <a:t>Cost savings</a:t>
            </a:r>
            <a:r>
              <a:rPr lang="en-US" dirty="0"/>
              <a:t>: Cloud can help banks to save big on IT infra spending, as banks can hire cloud services whenever they need them, which are provided by third party cloud service providers.  Rather than investing big amount in them.</a:t>
            </a:r>
            <a:endParaRPr lang="en-US" dirty="0"/>
          </a:p>
          <a:p>
            <a:pPr marL="0" indent="0">
              <a:buNone/>
            </a:pPr>
            <a:r>
              <a:rPr lang="en-US" dirty="0"/>
              <a:t>Banks are left with good amount of money in their core banking activities to lend.</a:t>
            </a:r>
            <a:endParaRPr lang="en-US" dirty="0"/>
          </a:p>
          <a:p>
            <a:pPr marL="0" indent="0">
              <a:buNone/>
            </a:pPr>
            <a:endParaRPr lang="en-US"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79" y="281354"/>
            <a:ext cx="11816863" cy="6358597"/>
          </a:xfrm>
        </p:spPr>
        <p:txBody>
          <a:bodyPr>
            <a:normAutofit/>
          </a:bodyPr>
          <a:lstStyle/>
          <a:p>
            <a:pPr marL="0" indent="0">
              <a:buNone/>
            </a:pPr>
            <a:r>
              <a:rPr lang="en-US" sz="4400" dirty="0"/>
              <a:t>SECURITY RISKS:</a:t>
            </a:r>
            <a:endParaRPr lang="en-US" sz="4400" dirty="0"/>
          </a:p>
          <a:p>
            <a:pPr marL="0" indent="0">
              <a:buNone/>
            </a:pPr>
            <a:r>
              <a:rPr lang="en-US" sz="3600" dirty="0"/>
              <a:t>To mitigate the risks of data breaches, banks can invest heavily in technology to enhance security measures. Such as</a:t>
            </a:r>
            <a:r>
              <a:rPr lang="en-US" sz="3600" b="1" dirty="0"/>
              <a:t> firewalls, intrusion detection systems, data encryption, multifactor authentication.</a:t>
            </a:r>
            <a:endParaRPr lang="en-IN"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239151"/>
            <a:ext cx="11830929" cy="6400800"/>
          </a:xfrm>
        </p:spPr>
        <p:txBody>
          <a:bodyPr>
            <a:normAutofit/>
          </a:bodyPr>
          <a:lstStyle/>
          <a:p>
            <a:pPr marL="0" indent="0">
              <a:buNone/>
            </a:pPr>
            <a:r>
              <a:rPr lang="en-US" sz="6600" dirty="0"/>
              <a:t>LEGACY SYSTEM: </a:t>
            </a:r>
            <a:r>
              <a:rPr lang="en-US" dirty="0"/>
              <a:t>IS AN old practice and strength of the bank, which they cannot ignore while adopting new technologies.</a:t>
            </a:r>
            <a:endParaRPr lang="en-US" dirty="0"/>
          </a:p>
          <a:p>
            <a:pPr marL="0" indent="0">
              <a:buNone/>
            </a:pPr>
            <a:endParaRPr lang="en-US" dirty="0"/>
          </a:p>
          <a:p>
            <a:pPr marL="0" indent="0">
              <a:buNone/>
            </a:pPr>
            <a:r>
              <a:rPr lang="en-US" dirty="0"/>
              <a:t>Ex : SBI yono : new way of 100% digital banking for tech savvy guys, which operates on fingerprints , </a:t>
            </a:r>
            <a:r>
              <a:rPr lang="en-US" dirty="0" err="1"/>
              <a:t>otps</a:t>
            </a:r>
            <a:r>
              <a:rPr lang="en-US" dirty="0"/>
              <a:t>, passwords user number </a:t>
            </a:r>
            <a:r>
              <a:rPr lang="en-US" dirty="0" err="1"/>
              <a:t>etc</a:t>
            </a:r>
            <a:r>
              <a:rPr lang="en-US" dirty="0"/>
              <a:t> without the use of a single pen and paper. </a:t>
            </a:r>
            <a:endParaRPr lang="en-US" dirty="0"/>
          </a:p>
          <a:p>
            <a:pPr marL="0" indent="0">
              <a:buNone/>
            </a:pPr>
            <a:r>
              <a:rPr lang="en-US" dirty="0"/>
              <a:t>Banks need to slowly adopt to changes .</a:t>
            </a:r>
            <a:endParaRPr lang="en-US" dirty="0"/>
          </a:p>
          <a:p>
            <a:pPr marL="0" indent="0">
              <a:buNone/>
            </a:pPr>
            <a:r>
              <a:rPr lang="en-US" dirty="0"/>
              <a:t>They should train the staff.</a:t>
            </a:r>
            <a:endParaRPr lang="en-US" dirty="0"/>
          </a:p>
          <a:p>
            <a:pPr marL="0" indent="0">
              <a:buNone/>
            </a:pPr>
            <a:r>
              <a:rPr lang="en-US" dirty="0"/>
              <a:t>Slowly introduce customers to change , like passbook updating, cash deposit etc.  </a:t>
            </a:r>
            <a:endParaRPr lang="en-US" dirty="0"/>
          </a:p>
          <a:p>
            <a:pPr marL="0" indent="0">
              <a:buNone/>
            </a:pPr>
            <a:endParaRPr lang="en-US" dirty="0"/>
          </a:p>
          <a:p>
            <a:pPr marL="0" indent="0">
              <a:buNone/>
            </a:pPr>
            <a:endParaRPr lang="en-US"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812" y="126608"/>
            <a:ext cx="11901268" cy="6731391"/>
          </a:xfrm>
        </p:spPr>
        <p:txBody>
          <a:bodyPr>
            <a:normAutofit/>
          </a:bodyPr>
          <a:lstStyle/>
          <a:p>
            <a:pPr marL="0" indent="0">
              <a:buNone/>
            </a:pPr>
            <a:r>
              <a:rPr lang="en-US" sz="6600" dirty="0"/>
              <a:t>REGULATORY COMPLIANCE</a:t>
            </a:r>
            <a:endParaRPr lang="en-US" sz="6600" dirty="0"/>
          </a:p>
          <a:p>
            <a:pPr marL="0" indent="0">
              <a:buNone/>
            </a:pPr>
            <a:r>
              <a:rPr lang="en-US" dirty="0"/>
              <a:t>This is a big challenge for banks  as it’s a highly regulated industry in terms of data privacy and security. Banks need to ensure that they have adopted the  strong technological measures of data security  and privacy as discussed in above slides like multi layer authentication data encryption, fire walls, security intrusion alerts etc. damage  and disaster recovery measures </a:t>
            </a:r>
            <a:r>
              <a:rPr lang="en-US" dirty="0" err="1"/>
              <a:t>etc</a:t>
            </a:r>
            <a:r>
              <a:rPr lang="en-US" dirty="0"/>
              <a:t> </a:t>
            </a:r>
            <a:endParaRPr lang="en-US" dirty="0"/>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4265</Words>
  <Application>WPS Presentation</Application>
  <PresentationFormat>Widescreen</PresentationFormat>
  <Paragraphs>73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Applications of  Latest technologies in Finace sector</vt:lpstr>
      <vt:lpstr>There are so many  processes in  banking &amp; finance  which can  be automated or improved with the help of AI and ML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Latest technologies in Finace sector</dc:title>
  <dc:creator>Chandrakant</dc:creator>
  <cp:lastModifiedBy>PYTHON</cp:lastModifiedBy>
  <cp:revision>19</cp:revision>
  <dcterms:created xsi:type="dcterms:W3CDTF">2023-04-28T06:40:00Z</dcterms:created>
  <dcterms:modified xsi:type="dcterms:W3CDTF">2023-04-28T08:29:00Z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D28419444D78446F927686FA4DD8292E</vt:lpwstr>
  </property>
  <property fmtid="{D5CDD505-2E9C-101B-9397-08002B2CF9AE}" pid="3" name="KSOProductBuildVer">
    <vt:lpwstr>1033-11.2.0.11537</vt:lpwstr>
  </property>
</Properties>
</file>