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318" r:id="rId3"/>
    <p:sldId id="294" r:id="rId4"/>
    <p:sldId id="300" r:id="rId5"/>
    <p:sldId id="301" r:id="rId6"/>
    <p:sldId id="302" r:id="rId7"/>
    <p:sldId id="320" r:id="rId8"/>
    <p:sldId id="310" r:id="rId9"/>
    <p:sldId id="311" r:id="rId10"/>
    <p:sldId id="321" r:id="rId11"/>
    <p:sldId id="312" r:id="rId12"/>
    <p:sldId id="303" r:id="rId13"/>
    <p:sldId id="322" r:id="rId14"/>
    <p:sldId id="304" r:id="rId15"/>
    <p:sldId id="305" r:id="rId16"/>
    <p:sldId id="306" r:id="rId17"/>
    <p:sldId id="307" r:id="rId18"/>
    <p:sldId id="308" r:id="rId19"/>
    <p:sldId id="314" r:id="rId20"/>
    <p:sldId id="313" r:id="rId21"/>
    <p:sldId id="31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3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6/4/2023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702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8472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0387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8061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5081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9693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037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0110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9194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9648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54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800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6030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7270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64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796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11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6/4/2023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144673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3D9C7-5C1B-4A03-8E75-8EF81202AC4A}"/>
              </a:ext>
            </a:extLst>
          </p:cNvPr>
          <p:cNvSpPr>
            <a:spLocks noGrp="1"/>
          </p:cNvSpPr>
          <p:nvPr>
            <p:ph type="ctrTitle"/>
          </p:nvPr>
        </p:nvSpPr>
        <p:spPr>
          <a:xfrm>
            <a:off x="2607733" y="3058907"/>
            <a:ext cx="6815669" cy="1159933"/>
          </a:xfrm>
        </p:spPr>
        <p:txBody>
          <a:bodyPr/>
          <a:lstStyle/>
          <a:p>
            <a:r>
              <a:rPr lang="en-IN" sz="4400" dirty="0"/>
              <a:t>HUBLI-DHARWAD AS SMART CITY</a:t>
            </a:r>
            <a:r>
              <a:rPr lang="en-IN" dirty="0"/>
              <a:t>	</a:t>
            </a:r>
            <a:br>
              <a:rPr lang="en-IN" dirty="0"/>
            </a:br>
            <a:r>
              <a:rPr lang="en-IN" dirty="0"/>
              <a:t>                       </a:t>
            </a:r>
            <a:endParaRPr lang="en-IN" sz="2000" dirty="0"/>
          </a:p>
        </p:txBody>
      </p:sp>
      <p:sp>
        <p:nvSpPr>
          <p:cNvPr id="3" name="Subtitle 2">
            <a:extLst>
              <a:ext uri="{FF2B5EF4-FFF2-40B4-BE49-F238E27FC236}">
                <a16:creationId xmlns:a16="http://schemas.microsoft.com/office/drawing/2014/main" xmlns="" id="{6A52FA86-AC60-4A8F-A54D-301A4C720A4D}"/>
              </a:ext>
            </a:extLst>
          </p:cNvPr>
          <p:cNvSpPr>
            <a:spLocks noGrp="1"/>
          </p:cNvSpPr>
          <p:nvPr>
            <p:ph type="subTitle" idx="1"/>
          </p:nvPr>
        </p:nvSpPr>
        <p:spPr>
          <a:xfrm>
            <a:off x="-461620" y="4830415"/>
            <a:ext cx="10281481" cy="2305881"/>
          </a:xfrm>
        </p:spPr>
        <p:txBody>
          <a:bodyPr>
            <a:normAutofit/>
          </a:bodyPr>
          <a:lstStyle/>
          <a:p>
            <a:pPr algn="r"/>
            <a:r>
              <a:rPr lang="en-IN" sz="2800" dirty="0"/>
              <a:t>Presentation by Team 3 </a:t>
            </a:r>
          </a:p>
        </p:txBody>
      </p:sp>
      <p:sp>
        <p:nvSpPr>
          <p:cNvPr id="4" name="TextBox 3">
            <a:extLst>
              <a:ext uri="{FF2B5EF4-FFF2-40B4-BE49-F238E27FC236}">
                <a16:creationId xmlns:a16="http://schemas.microsoft.com/office/drawing/2014/main" xmlns="" id="{6CFE2658-76E3-CC70-6424-EDB327CB9C02}"/>
              </a:ext>
            </a:extLst>
          </p:cNvPr>
          <p:cNvSpPr txBox="1"/>
          <p:nvPr/>
        </p:nvSpPr>
        <p:spPr>
          <a:xfrm>
            <a:off x="2480733" y="3850100"/>
            <a:ext cx="6688667" cy="923330"/>
          </a:xfrm>
          <a:prstGeom prst="rect">
            <a:avLst/>
          </a:prstGeom>
          <a:noFill/>
        </p:spPr>
        <p:txBody>
          <a:bodyPr wrap="square" rtlCol="0">
            <a:spAutoFit/>
          </a:bodyPr>
          <a:lstStyle/>
          <a:p>
            <a:r>
              <a:rPr lang="en-IN" dirty="0"/>
              <a:t>Guided by :                                                          </a:t>
            </a:r>
            <a:r>
              <a:rPr lang="en-IN" sz="1800" dirty="0"/>
              <a:t>presentation to:</a:t>
            </a:r>
            <a:endParaRPr lang="en-IN" dirty="0"/>
          </a:p>
          <a:p>
            <a:r>
              <a:rPr lang="en-IN" dirty="0"/>
              <a:t>Mohammad Tahir </a:t>
            </a:r>
            <a:r>
              <a:rPr lang="en-IN" dirty="0" err="1"/>
              <a:t>Mirji</a:t>
            </a:r>
            <a:r>
              <a:rPr lang="en-IN" dirty="0"/>
              <a:t>                                                          </a:t>
            </a:r>
            <a:r>
              <a:rPr lang="en-IN" sz="1800" dirty="0"/>
              <a:t>Sabyasachi</a:t>
            </a:r>
            <a:endParaRPr lang="en-IN" dirty="0"/>
          </a:p>
          <a:p>
            <a:r>
              <a:rPr lang="en-IN" dirty="0"/>
              <a:t>(L2 Trainer KTC Hubli)</a:t>
            </a:r>
          </a:p>
        </p:txBody>
      </p:sp>
      <p:sp>
        <p:nvSpPr>
          <p:cNvPr id="5" name="TextBox 4">
            <a:extLst>
              <a:ext uri="{FF2B5EF4-FFF2-40B4-BE49-F238E27FC236}">
                <a16:creationId xmlns:a16="http://schemas.microsoft.com/office/drawing/2014/main" xmlns="" id="{0324EE9F-A04B-2A4B-0773-42ED1863C8CD}"/>
              </a:ext>
            </a:extLst>
          </p:cNvPr>
          <p:cNvSpPr txBox="1"/>
          <p:nvPr/>
        </p:nvSpPr>
        <p:spPr>
          <a:xfrm>
            <a:off x="10083800" y="4080933"/>
            <a:ext cx="2006600" cy="1384995"/>
          </a:xfrm>
          <a:prstGeom prst="rect">
            <a:avLst/>
          </a:prstGeom>
          <a:noFill/>
        </p:spPr>
        <p:txBody>
          <a:bodyPr wrap="square" rtlCol="0">
            <a:spAutoFit/>
          </a:bodyPr>
          <a:lstStyle/>
          <a:p>
            <a:r>
              <a:rPr lang="en-IN" sz="1400" dirty="0">
                <a:latin typeface="Arial Black" panose="020B0A04020102020204" pitchFamily="34" charset="0"/>
              </a:rPr>
              <a:t>TEAM MEMBERS:</a:t>
            </a:r>
          </a:p>
          <a:p>
            <a:r>
              <a:rPr lang="en-IN" sz="1400" dirty="0">
                <a:latin typeface="Arial Black" panose="020B0A04020102020204" pitchFamily="34" charset="0"/>
              </a:rPr>
              <a:t>Vinaya R </a:t>
            </a:r>
            <a:r>
              <a:rPr lang="en-IN" sz="1400" dirty="0" err="1">
                <a:latin typeface="Arial Black" panose="020B0A04020102020204" pitchFamily="34" charset="0"/>
              </a:rPr>
              <a:t>Notad</a:t>
            </a:r>
            <a:endParaRPr lang="en-IN" sz="1400" dirty="0">
              <a:latin typeface="Arial Black" panose="020B0A04020102020204" pitchFamily="34" charset="0"/>
            </a:endParaRPr>
          </a:p>
          <a:p>
            <a:r>
              <a:rPr lang="en-IN" sz="1400" dirty="0">
                <a:latin typeface="Arial Black" panose="020B0A04020102020204" pitchFamily="34" charset="0"/>
              </a:rPr>
              <a:t>Shankar R</a:t>
            </a:r>
          </a:p>
          <a:p>
            <a:r>
              <a:rPr lang="en-IN" sz="1400" dirty="0">
                <a:latin typeface="Arial Black" panose="020B0A04020102020204" pitchFamily="34" charset="0"/>
              </a:rPr>
              <a:t>Tabrez</a:t>
            </a:r>
          </a:p>
          <a:p>
            <a:r>
              <a:rPr lang="en-IN" sz="1400" dirty="0">
                <a:latin typeface="Arial Black" panose="020B0A04020102020204" pitchFamily="34" charset="0"/>
              </a:rPr>
              <a:t>Guruprasad</a:t>
            </a:r>
          </a:p>
          <a:p>
            <a:r>
              <a:rPr lang="en-IN" sz="1400" dirty="0" err="1">
                <a:latin typeface="Arial Black" panose="020B0A04020102020204" pitchFamily="34" charset="0"/>
              </a:rPr>
              <a:t>Kaiwalya</a:t>
            </a:r>
            <a:r>
              <a:rPr lang="en-IN" sz="1400" dirty="0">
                <a:latin typeface="Arial Black" panose="020B0A04020102020204" pitchFamily="34" charset="0"/>
              </a:rPr>
              <a:t> K</a:t>
            </a:r>
          </a:p>
        </p:txBody>
      </p:sp>
      <p:sp>
        <p:nvSpPr>
          <p:cNvPr id="6" name="TextBox 5">
            <a:extLst>
              <a:ext uri="{FF2B5EF4-FFF2-40B4-BE49-F238E27FC236}">
                <a16:creationId xmlns:a16="http://schemas.microsoft.com/office/drawing/2014/main" xmlns="" id="{492BA377-278E-0AFD-9380-EE0DD470F87A}"/>
              </a:ext>
            </a:extLst>
          </p:cNvPr>
          <p:cNvSpPr txBox="1"/>
          <p:nvPr/>
        </p:nvSpPr>
        <p:spPr>
          <a:xfrm>
            <a:off x="6397323" y="4588764"/>
            <a:ext cx="2695074" cy="369332"/>
          </a:xfrm>
          <a:prstGeom prst="rect">
            <a:avLst/>
          </a:prstGeom>
          <a:noFill/>
        </p:spPr>
        <p:txBody>
          <a:bodyPr wrap="square" rtlCol="0">
            <a:spAutoFit/>
          </a:bodyPr>
          <a:lstStyle/>
          <a:p>
            <a:r>
              <a:rPr lang="en-IN" b="1" dirty="0"/>
              <a:t>KTC Hubli</a:t>
            </a:r>
          </a:p>
        </p:txBody>
      </p:sp>
    </p:spTree>
    <p:extLst>
      <p:ext uri="{BB962C8B-B14F-4D97-AF65-F5344CB8AC3E}">
        <p14:creationId xmlns:p14="http://schemas.microsoft.com/office/powerpoint/2010/main" val="1796284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ustainable Infrastructure and Sustainable Development Goals | Download  Scientific Diagram">
            <a:extLst>
              <a:ext uri="{FF2B5EF4-FFF2-40B4-BE49-F238E27FC236}">
                <a16:creationId xmlns:a16="http://schemas.microsoft.com/office/drawing/2014/main" xmlns="" id="{F2BA602A-1299-771B-25AD-6C4E3C6BD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5353" y="644893"/>
            <a:ext cx="7729086" cy="55441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95CBABCE-8AFC-F988-5EC0-CC1183738607}"/>
              </a:ext>
            </a:extLst>
          </p:cNvPr>
          <p:cNvSpPr txBox="1"/>
          <p:nvPr/>
        </p:nvSpPr>
        <p:spPr>
          <a:xfrm>
            <a:off x="991402" y="1809549"/>
            <a:ext cx="2868329" cy="3754874"/>
          </a:xfrm>
          <a:prstGeom prst="rect">
            <a:avLst/>
          </a:prstGeom>
          <a:noFill/>
        </p:spPr>
        <p:txBody>
          <a:bodyPr wrap="square" rtlCol="0">
            <a:spAutoFit/>
          </a:bodyPr>
          <a:lstStyle/>
          <a:p>
            <a:r>
              <a:rPr lang="en-US" sz="2000" b="1" i="0" dirty="0">
                <a:solidFill>
                  <a:srgbClr val="374151"/>
                </a:solidFill>
                <a:effectLst/>
                <a:latin typeface="Söhne"/>
              </a:rPr>
              <a:t>Sustainable Infrastructure</a:t>
            </a:r>
            <a:r>
              <a:rPr lang="en-US" sz="2000" b="0" i="0" dirty="0">
                <a:solidFill>
                  <a:srgbClr val="374151"/>
                </a:solidFill>
                <a:effectLst/>
                <a:latin typeface="Söhne"/>
              </a:rPr>
              <a:t>:</a:t>
            </a:r>
          </a:p>
          <a:p>
            <a:endParaRPr lang="en-US" sz="2000" dirty="0">
              <a:solidFill>
                <a:srgbClr val="374151"/>
              </a:solidFill>
              <a:latin typeface="Söhne"/>
            </a:endParaRPr>
          </a:p>
          <a:p>
            <a:r>
              <a:rPr lang="en-US" sz="2000" b="0" i="0" dirty="0">
                <a:solidFill>
                  <a:srgbClr val="374151"/>
                </a:solidFill>
                <a:effectLst/>
                <a:latin typeface="Söhne"/>
              </a:rPr>
              <a:t> Upgrading existing infrastructure for water supply, waste management, and public services to optimize resource utilization and reduce environmental impact.</a:t>
            </a:r>
          </a:p>
          <a:p>
            <a:endParaRPr lang="en-IN" dirty="0"/>
          </a:p>
        </p:txBody>
      </p:sp>
    </p:spTree>
    <p:extLst>
      <p:ext uri="{BB962C8B-B14F-4D97-AF65-F5344CB8AC3E}">
        <p14:creationId xmlns:p14="http://schemas.microsoft.com/office/powerpoint/2010/main" val="692129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A17B402-2198-0998-4377-1C8C05317356}"/>
              </a:ext>
            </a:extLst>
          </p:cNvPr>
          <p:cNvSpPr txBox="1"/>
          <p:nvPr/>
        </p:nvSpPr>
        <p:spPr>
          <a:xfrm>
            <a:off x="841369" y="900473"/>
            <a:ext cx="8745393" cy="5386090"/>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374151"/>
                </a:solidFill>
                <a:effectLst/>
                <a:latin typeface="Söhne"/>
              </a:rPr>
              <a:t>CONVERTING HUBLI-DHARWAD INTO SMART CITY: </a:t>
            </a:r>
          </a:p>
          <a:p>
            <a:pPr algn="l">
              <a:buFont typeface="Arial" panose="020B0604020202020204" pitchFamily="34" charset="0"/>
              <a:buChar char="•"/>
            </a:pPr>
            <a:endParaRPr lang="en-US" sz="3200" b="1" i="0" dirty="0">
              <a:solidFill>
                <a:srgbClr val="374151"/>
              </a:solidFill>
              <a:effectLst/>
              <a:latin typeface="Söhne"/>
            </a:endParaRPr>
          </a:p>
          <a:p>
            <a:pPr algn="l">
              <a:buFont typeface="Arial" panose="020B0604020202020204" pitchFamily="34" charset="0"/>
              <a:buChar char="•"/>
            </a:pPr>
            <a:r>
              <a:rPr lang="en-US" sz="2400" b="1" i="0" dirty="0">
                <a:solidFill>
                  <a:srgbClr val="374151"/>
                </a:solidFill>
                <a:effectLst/>
                <a:latin typeface="Söhne"/>
              </a:rPr>
              <a:t>Step 1</a:t>
            </a:r>
            <a:r>
              <a:rPr lang="en-US" sz="2400" b="0" i="0" dirty="0">
                <a:solidFill>
                  <a:srgbClr val="374151"/>
                </a:solidFill>
                <a:effectLst/>
                <a:latin typeface="Söhne"/>
              </a:rPr>
              <a:t>: Assessing Existing Infrastructure and Identifying Gaps</a:t>
            </a:r>
          </a:p>
          <a:p>
            <a:pPr algn="l">
              <a:buFont typeface="Arial" panose="020B0604020202020204" pitchFamily="34" charset="0"/>
              <a:buChar char="•"/>
            </a:pPr>
            <a:r>
              <a:rPr lang="en-US" sz="2400" b="1" i="0" dirty="0">
                <a:solidFill>
                  <a:srgbClr val="374151"/>
                </a:solidFill>
                <a:effectLst/>
                <a:latin typeface="Söhne"/>
              </a:rPr>
              <a:t>Step 2</a:t>
            </a:r>
            <a:r>
              <a:rPr lang="en-US" sz="2400" b="0" i="0" dirty="0">
                <a:solidFill>
                  <a:srgbClr val="374151"/>
                </a:solidFill>
                <a:effectLst/>
                <a:latin typeface="Söhne"/>
              </a:rPr>
              <a:t>: Developing a Comprehensive Smart City Plan, considering local needs and aspirations.</a:t>
            </a:r>
          </a:p>
          <a:p>
            <a:pPr algn="l">
              <a:buFont typeface="Arial" panose="020B0604020202020204" pitchFamily="34" charset="0"/>
              <a:buChar char="•"/>
            </a:pPr>
            <a:r>
              <a:rPr lang="en-US" sz="2400" b="1" i="0" dirty="0">
                <a:solidFill>
                  <a:srgbClr val="374151"/>
                </a:solidFill>
                <a:effectLst/>
                <a:latin typeface="Söhne"/>
              </a:rPr>
              <a:t>Step 3</a:t>
            </a:r>
            <a:r>
              <a:rPr lang="en-US" sz="2400" b="0" i="0" dirty="0">
                <a:solidFill>
                  <a:srgbClr val="374151"/>
                </a:solidFill>
                <a:effectLst/>
                <a:latin typeface="Söhne"/>
              </a:rPr>
              <a:t>: Engaging Stakeholders: Collaboration with citizens, businesses, and academia to ensure inclusivity and gather diverse perspectives.</a:t>
            </a:r>
          </a:p>
          <a:p>
            <a:pPr algn="l">
              <a:buFont typeface="Arial" panose="020B0604020202020204" pitchFamily="34" charset="0"/>
              <a:buChar char="•"/>
            </a:pPr>
            <a:r>
              <a:rPr lang="en-US" sz="2400" b="1" i="0" dirty="0">
                <a:solidFill>
                  <a:srgbClr val="374151"/>
                </a:solidFill>
                <a:effectLst/>
                <a:latin typeface="Söhne"/>
              </a:rPr>
              <a:t>Step 4</a:t>
            </a:r>
            <a:r>
              <a:rPr lang="en-US" sz="2400" b="0" i="0" dirty="0">
                <a:solidFill>
                  <a:srgbClr val="374151"/>
                </a:solidFill>
                <a:effectLst/>
                <a:latin typeface="Söhne"/>
              </a:rPr>
              <a:t>: Implementing Pilot Projects: Gradual implementation and testing of smart city solutions, focusing on small-scale, high-impact initiatives.</a:t>
            </a:r>
          </a:p>
          <a:p>
            <a:pPr algn="l">
              <a:buFont typeface="Arial" panose="020B0604020202020204" pitchFamily="34" charset="0"/>
              <a:buChar char="•"/>
            </a:pPr>
            <a:r>
              <a:rPr lang="en-US" sz="2400" b="1" i="0" dirty="0">
                <a:solidFill>
                  <a:srgbClr val="374151"/>
                </a:solidFill>
                <a:effectLst/>
                <a:latin typeface="Söhne"/>
              </a:rPr>
              <a:t>Step 5</a:t>
            </a:r>
            <a:r>
              <a:rPr lang="en-US" sz="2400" b="0" i="0" dirty="0">
                <a:solidFill>
                  <a:srgbClr val="374151"/>
                </a:solidFill>
                <a:effectLst/>
                <a:latin typeface="Söhne"/>
              </a:rPr>
              <a:t>: Scaling Up: Scaling successful pilot projects and gradually expanding the smart city infrastructure and services.</a:t>
            </a:r>
          </a:p>
          <a:p>
            <a:endParaRPr lang="en-IN" sz="2400" dirty="0"/>
          </a:p>
        </p:txBody>
      </p:sp>
      <p:pic>
        <p:nvPicPr>
          <p:cNvPr id="8194" name="Picture 2" descr="HUBBALLI DHARWAD SMART CITY LIMITED – The Leading Solar Magazine In India">
            <a:extLst>
              <a:ext uri="{FF2B5EF4-FFF2-40B4-BE49-F238E27FC236}">
                <a16:creationId xmlns:a16="http://schemas.microsoft.com/office/drawing/2014/main" xmlns="" id="{936BEBE1-38F6-ABA8-B2B0-17A180564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6639" y="724100"/>
            <a:ext cx="255270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320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78C8578-7510-59CB-6E0B-4B9CB2A8472C}"/>
              </a:ext>
            </a:extLst>
          </p:cNvPr>
          <p:cNvSpPr txBox="1"/>
          <p:nvPr/>
        </p:nvSpPr>
        <p:spPr>
          <a:xfrm>
            <a:off x="946838" y="1068404"/>
            <a:ext cx="10507225" cy="4462760"/>
          </a:xfrm>
          <a:prstGeom prst="rect">
            <a:avLst/>
          </a:prstGeom>
          <a:noFill/>
        </p:spPr>
        <p:txBody>
          <a:bodyPr wrap="square" rtlCol="0">
            <a:spAutoFit/>
          </a:bodyPr>
          <a:lstStyle/>
          <a:p>
            <a:pPr algn="l">
              <a:buFont typeface="Arial" panose="020B0604020202020204" pitchFamily="34" charset="0"/>
              <a:buChar char="•"/>
            </a:pPr>
            <a:r>
              <a:rPr lang="en-US" sz="2800" b="1" i="0" dirty="0">
                <a:solidFill>
                  <a:srgbClr val="374151"/>
                </a:solidFill>
                <a:effectLst/>
                <a:latin typeface="Söhne"/>
              </a:rPr>
              <a:t>BUILDING AND CONTROL AUTOMATION</a:t>
            </a:r>
          </a:p>
          <a:p>
            <a:pPr algn="l">
              <a:buFont typeface="Arial" panose="020B0604020202020204" pitchFamily="34" charset="0"/>
              <a:buChar char="•"/>
            </a:pPr>
            <a:endParaRPr lang="en-US" sz="2800" b="1" i="0" dirty="0">
              <a:solidFill>
                <a:srgbClr val="374151"/>
              </a:solidFill>
              <a:effectLst/>
              <a:latin typeface="Söhne"/>
            </a:endParaRPr>
          </a:p>
          <a:p>
            <a:pPr algn="l">
              <a:buFont typeface="Arial" panose="020B0604020202020204" pitchFamily="34" charset="0"/>
              <a:buChar char="•"/>
            </a:pPr>
            <a:r>
              <a:rPr lang="en-US" sz="3200" b="1" i="0" dirty="0">
                <a:solidFill>
                  <a:srgbClr val="374151"/>
                </a:solidFill>
                <a:effectLst/>
                <a:latin typeface="Söhne"/>
              </a:rPr>
              <a:t>Intelligent Infrastructure</a:t>
            </a:r>
            <a:r>
              <a:rPr lang="en-US" sz="3200" b="0" i="0" dirty="0">
                <a:solidFill>
                  <a:srgbClr val="374151"/>
                </a:solidFill>
                <a:effectLst/>
                <a:latin typeface="Söhne"/>
              </a:rPr>
              <a:t>: Automated systems for efficient building management, including lighting, temperature control, and security.</a:t>
            </a:r>
          </a:p>
          <a:p>
            <a:pPr algn="l">
              <a:buFont typeface="Arial" panose="020B0604020202020204" pitchFamily="34" charset="0"/>
              <a:buChar char="•"/>
            </a:pPr>
            <a:endParaRPr lang="en-US" sz="3200" b="0" i="0" dirty="0">
              <a:solidFill>
                <a:srgbClr val="374151"/>
              </a:solidFill>
              <a:effectLst/>
              <a:latin typeface="Söhne"/>
            </a:endParaRPr>
          </a:p>
          <a:p>
            <a:pPr algn="l">
              <a:buFont typeface="Arial" panose="020B0604020202020204" pitchFamily="34" charset="0"/>
              <a:buChar char="•"/>
            </a:pPr>
            <a:r>
              <a:rPr lang="en-US" sz="3200" b="1" i="0" dirty="0">
                <a:solidFill>
                  <a:srgbClr val="374151"/>
                </a:solidFill>
                <a:effectLst/>
                <a:latin typeface="Söhne"/>
              </a:rPr>
              <a:t>IoT Integration</a:t>
            </a:r>
            <a:r>
              <a:rPr lang="en-US" sz="3200" b="0" i="0" dirty="0">
                <a:solidFill>
                  <a:srgbClr val="374151"/>
                </a:solidFill>
                <a:effectLst/>
                <a:latin typeface="Söhne"/>
              </a:rPr>
              <a:t>: Connecting devices and sensors for real-time monitoring, predictive maintenance, and energy optimization.</a:t>
            </a:r>
          </a:p>
          <a:p>
            <a:endParaRPr lang="en-IN" sz="3600" dirty="0"/>
          </a:p>
        </p:txBody>
      </p:sp>
    </p:spTree>
    <p:extLst>
      <p:ext uri="{BB962C8B-B14F-4D97-AF65-F5344CB8AC3E}">
        <p14:creationId xmlns:p14="http://schemas.microsoft.com/office/powerpoint/2010/main" val="1991233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mart Buildings: Key to 'Smart Cities' | Smart Cities Council">
            <a:extLst>
              <a:ext uri="{FF2B5EF4-FFF2-40B4-BE49-F238E27FC236}">
                <a16:creationId xmlns:a16="http://schemas.microsoft.com/office/drawing/2014/main" xmlns="" id="{B98E17B1-1F34-0542-343A-234B31190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398" y="757990"/>
            <a:ext cx="10404909" cy="48800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FF47A89B-8EB8-B510-2DC5-212CE8789D4B}"/>
              </a:ext>
            </a:extLst>
          </p:cNvPr>
          <p:cNvSpPr txBox="1"/>
          <p:nvPr/>
        </p:nvSpPr>
        <p:spPr>
          <a:xfrm>
            <a:off x="3561347" y="5637998"/>
            <a:ext cx="5611528" cy="461665"/>
          </a:xfrm>
          <a:prstGeom prst="rect">
            <a:avLst/>
          </a:prstGeom>
          <a:noFill/>
        </p:spPr>
        <p:txBody>
          <a:bodyPr wrap="square" rtlCol="0">
            <a:spAutoFit/>
          </a:bodyPr>
          <a:lstStyle/>
          <a:p>
            <a:r>
              <a:rPr lang="en-IN" sz="2400" b="1" dirty="0"/>
              <a:t>Smart Building is a Key to Smart City</a:t>
            </a:r>
          </a:p>
        </p:txBody>
      </p:sp>
    </p:spTree>
    <p:extLst>
      <p:ext uri="{BB962C8B-B14F-4D97-AF65-F5344CB8AC3E}">
        <p14:creationId xmlns:p14="http://schemas.microsoft.com/office/powerpoint/2010/main" val="4070176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289FD2-628C-C5B8-32B6-8A9518930A6F}"/>
              </a:ext>
            </a:extLst>
          </p:cNvPr>
          <p:cNvSpPr txBox="1"/>
          <p:nvPr/>
        </p:nvSpPr>
        <p:spPr>
          <a:xfrm>
            <a:off x="1031093" y="828288"/>
            <a:ext cx="6630615" cy="4955203"/>
          </a:xfrm>
          <a:prstGeom prst="rect">
            <a:avLst/>
          </a:prstGeom>
          <a:noFill/>
        </p:spPr>
        <p:txBody>
          <a:bodyPr wrap="square" rtlCol="0">
            <a:spAutoFit/>
          </a:bodyPr>
          <a:lstStyle/>
          <a:p>
            <a:pPr algn="l">
              <a:buFont typeface="Arial" panose="020B0604020202020204" pitchFamily="34" charset="0"/>
              <a:buChar char="•"/>
            </a:pPr>
            <a:r>
              <a:rPr lang="en-IN" sz="2800" b="1" i="0" dirty="0">
                <a:solidFill>
                  <a:srgbClr val="374151"/>
                </a:solidFill>
                <a:effectLst/>
                <a:latin typeface="Söhne"/>
              </a:rPr>
              <a:t>EFFICIENT URBAN PLANNING</a:t>
            </a:r>
          </a:p>
          <a:p>
            <a:pPr algn="l">
              <a:buFont typeface="Arial" panose="020B0604020202020204" pitchFamily="34" charset="0"/>
              <a:buChar char="•"/>
            </a:pPr>
            <a:endParaRPr lang="en-IN" sz="2800" b="1" i="0" dirty="0">
              <a:solidFill>
                <a:srgbClr val="374151"/>
              </a:solidFill>
              <a:effectLst/>
              <a:latin typeface="Söhne"/>
            </a:endParaRPr>
          </a:p>
          <a:p>
            <a:pPr algn="l">
              <a:buFont typeface="Arial" panose="020B0604020202020204" pitchFamily="34" charset="0"/>
              <a:buChar char="•"/>
            </a:pPr>
            <a:r>
              <a:rPr lang="en-IN" sz="2800" b="1" i="0" dirty="0">
                <a:solidFill>
                  <a:srgbClr val="374151"/>
                </a:solidFill>
                <a:effectLst/>
                <a:latin typeface="Söhne"/>
              </a:rPr>
              <a:t>Data-driven Planning</a:t>
            </a:r>
            <a:r>
              <a:rPr lang="en-IN" sz="2800" b="0" i="0" dirty="0">
                <a:solidFill>
                  <a:srgbClr val="374151"/>
                </a:solidFill>
                <a:effectLst/>
                <a:latin typeface="Söhne"/>
              </a:rPr>
              <a:t>: Utilizing GIS, data analytics, and modelling techniques for informed urban development decisions.</a:t>
            </a:r>
          </a:p>
          <a:p>
            <a:pPr algn="l">
              <a:buFont typeface="Arial" panose="020B0604020202020204" pitchFamily="34" charset="0"/>
              <a:buChar char="•"/>
            </a:pPr>
            <a:endParaRPr lang="en-IN" sz="2800" b="0" i="0" dirty="0">
              <a:solidFill>
                <a:srgbClr val="374151"/>
              </a:solidFill>
              <a:effectLst/>
              <a:latin typeface="Söhne"/>
            </a:endParaRPr>
          </a:p>
          <a:p>
            <a:pPr algn="l">
              <a:buFont typeface="Arial" panose="020B0604020202020204" pitchFamily="34" charset="0"/>
              <a:buChar char="•"/>
            </a:pPr>
            <a:r>
              <a:rPr lang="en-IN" sz="2800" b="1" i="0" dirty="0">
                <a:solidFill>
                  <a:srgbClr val="374151"/>
                </a:solidFill>
                <a:effectLst/>
                <a:latin typeface="Söhne"/>
              </a:rPr>
              <a:t>Smart Zoning</a:t>
            </a:r>
            <a:r>
              <a:rPr lang="en-IN" sz="2800" b="0" i="0" dirty="0">
                <a:solidFill>
                  <a:srgbClr val="374151"/>
                </a:solidFill>
                <a:effectLst/>
                <a:latin typeface="Söhne"/>
              </a:rPr>
              <a:t>: Implementing mixed-use zoning, walkability, and green spaces to create sustainable, liveable neighbourhood's.</a:t>
            </a:r>
          </a:p>
          <a:p>
            <a:endParaRPr lang="en-IN" sz="3600" dirty="0"/>
          </a:p>
        </p:txBody>
      </p:sp>
      <p:pic>
        <p:nvPicPr>
          <p:cNvPr id="10242" name="Picture 2" descr="Urban planning - Wikipedia">
            <a:extLst>
              <a:ext uri="{FF2B5EF4-FFF2-40B4-BE49-F238E27FC236}">
                <a16:creationId xmlns:a16="http://schemas.microsoft.com/office/drawing/2014/main" xmlns="" id="{B2C79DBD-A079-99EF-D8C2-ECC62E1F4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325" y="1898583"/>
            <a:ext cx="3174581" cy="3060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623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BE1E769-C8E5-1124-92D6-6B5FED3B1E54}"/>
              </a:ext>
            </a:extLst>
          </p:cNvPr>
          <p:cNvSpPr txBox="1"/>
          <p:nvPr/>
        </p:nvSpPr>
        <p:spPr>
          <a:xfrm>
            <a:off x="1042872" y="890104"/>
            <a:ext cx="6281953" cy="5016758"/>
          </a:xfrm>
          <a:prstGeom prst="rect">
            <a:avLst/>
          </a:prstGeom>
          <a:noFill/>
        </p:spPr>
        <p:txBody>
          <a:bodyPr wrap="square" rtlCol="0">
            <a:spAutoFit/>
          </a:bodyPr>
          <a:lstStyle/>
          <a:p>
            <a:pPr algn="l">
              <a:buFont typeface="Arial" panose="020B0604020202020204" pitchFamily="34" charset="0"/>
              <a:buChar char="•"/>
            </a:pPr>
            <a:r>
              <a:rPr lang="en-IN" sz="2800" b="1" i="0" dirty="0">
                <a:solidFill>
                  <a:srgbClr val="374151"/>
                </a:solidFill>
                <a:effectLst/>
                <a:latin typeface="Söhne"/>
              </a:rPr>
              <a:t>URBAN MOBILITY AND SUSTAINABLE PUBLIC TRANSPORT</a:t>
            </a:r>
          </a:p>
          <a:p>
            <a:pPr algn="l">
              <a:buFont typeface="Arial" panose="020B0604020202020204" pitchFamily="34" charset="0"/>
              <a:buChar char="•"/>
            </a:pPr>
            <a:endParaRPr lang="en-IN" sz="3600" b="1" i="0" dirty="0">
              <a:solidFill>
                <a:srgbClr val="374151"/>
              </a:solidFill>
              <a:effectLst/>
              <a:latin typeface="Söhne"/>
            </a:endParaRPr>
          </a:p>
          <a:p>
            <a:pPr algn="l">
              <a:buFont typeface="Arial" panose="020B0604020202020204" pitchFamily="34" charset="0"/>
              <a:buChar char="•"/>
            </a:pPr>
            <a:r>
              <a:rPr lang="en-IN" sz="2400" b="1" i="0" dirty="0">
                <a:solidFill>
                  <a:srgbClr val="374151"/>
                </a:solidFill>
                <a:effectLst/>
                <a:latin typeface="Söhne"/>
              </a:rPr>
              <a:t>Intelligent Transportation Systems</a:t>
            </a:r>
            <a:r>
              <a:rPr lang="en-IN" sz="2400" b="0" i="0" dirty="0">
                <a:solidFill>
                  <a:srgbClr val="374151"/>
                </a:solidFill>
                <a:effectLst/>
                <a:latin typeface="Söhne"/>
              </a:rPr>
              <a:t>: Real-time traffic monitoring, smart traffic signals, and congestion management for smoother mobility.</a:t>
            </a:r>
          </a:p>
          <a:p>
            <a:pPr algn="l">
              <a:buFont typeface="Arial" panose="020B0604020202020204" pitchFamily="34" charset="0"/>
              <a:buChar char="•"/>
            </a:pPr>
            <a:endParaRPr lang="en-IN" sz="2400" b="0" i="0" dirty="0">
              <a:solidFill>
                <a:srgbClr val="374151"/>
              </a:solidFill>
              <a:effectLst/>
              <a:latin typeface="Söhne"/>
            </a:endParaRPr>
          </a:p>
          <a:p>
            <a:pPr algn="l">
              <a:buFont typeface="Arial" panose="020B0604020202020204" pitchFamily="34" charset="0"/>
              <a:buChar char="•"/>
            </a:pPr>
            <a:r>
              <a:rPr lang="en-IN" sz="2400" b="1" i="0" dirty="0">
                <a:solidFill>
                  <a:srgbClr val="374151"/>
                </a:solidFill>
                <a:effectLst/>
                <a:latin typeface="Söhne"/>
              </a:rPr>
              <a:t>Public Transport Integration</a:t>
            </a:r>
            <a:r>
              <a:rPr lang="en-IN" sz="2400" b="0" i="0" dirty="0">
                <a:solidFill>
                  <a:srgbClr val="374151"/>
                </a:solidFill>
                <a:effectLst/>
                <a:latin typeface="Söhne"/>
              </a:rPr>
              <a:t>: Enhanced public transportation networks, promoting shared mobility options and reducing private vehicle dependency.</a:t>
            </a:r>
          </a:p>
          <a:p>
            <a:endParaRPr lang="en-IN" sz="3600" dirty="0"/>
          </a:p>
        </p:txBody>
      </p:sp>
      <p:pic>
        <p:nvPicPr>
          <p:cNvPr id="12290" name="Picture 2" descr="Hubballi's Green Mobility Corridor explained – Hubballi Infra">
            <a:extLst>
              <a:ext uri="{FF2B5EF4-FFF2-40B4-BE49-F238E27FC236}">
                <a16:creationId xmlns:a16="http://schemas.microsoft.com/office/drawing/2014/main" xmlns="" id="{89203BEF-FC63-575E-3256-873192A44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573" y="890104"/>
            <a:ext cx="3920555" cy="2080393"/>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Lesson in public transport for tier-2 cities from Bengaluru's mistakes- The  New Indian Express">
            <a:extLst>
              <a:ext uri="{FF2B5EF4-FFF2-40B4-BE49-F238E27FC236}">
                <a16:creationId xmlns:a16="http://schemas.microsoft.com/office/drawing/2014/main" xmlns="" id="{EE43FE81-5D6F-D764-F7E8-E955D21C9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825" y="3429000"/>
            <a:ext cx="3920555" cy="2080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193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A4B0282-E078-18F1-4220-EAB88B928887}"/>
              </a:ext>
            </a:extLst>
          </p:cNvPr>
          <p:cNvSpPr txBox="1"/>
          <p:nvPr/>
        </p:nvSpPr>
        <p:spPr>
          <a:xfrm>
            <a:off x="799323" y="796401"/>
            <a:ext cx="5506627" cy="4339650"/>
          </a:xfrm>
          <a:prstGeom prst="rect">
            <a:avLst/>
          </a:prstGeom>
          <a:noFill/>
        </p:spPr>
        <p:txBody>
          <a:bodyPr wrap="square" rtlCol="0">
            <a:spAutoFit/>
          </a:bodyPr>
          <a:lstStyle/>
          <a:p>
            <a:pPr algn="l">
              <a:buFont typeface="Arial" panose="020B0604020202020204" pitchFamily="34" charset="0"/>
              <a:buChar char="•"/>
            </a:pPr>
            <a:r>
              <a:rPr lang="en-IN" sz="2400" b="1" i="0" dirty="0">
                <a:solidFill>
                  <a:srgbClr val="374151"/>
                </a:solidFill>
                <a:effectLst/>
                <a:latin typeface="Söhne"/>
              </a:rPr>
              <a:t>SMART </a:t>
            </a:r>
            <a:r>
              <a:rPr lang="en-IN" sz="2400" b="1" dirty="0">
                <a:solidFill>
                  <a:srgbClr val="374151"/>
                </a:solidFill>
                <a:latin typeface="Söhne"/>
              </a:rPr>
              <a:t>WASTE MANAGEMENT</a:t>
            </a:r>
          </a:p>
          <a:p>
            <a:pPr algn="l">
              <a:buFont typeface="Arial" panose="020B0604020202020204" pitchFamily="34" charset="0"/>
              <a:buChar char="•"/>
            </a:pPr>
            <a:endParaRPr lang="en-IN" sz="2400" b="1" dirty="0">
              <a:solidFill>
                <a:srgbClr val="374151"/>
              </a:solidFill>
              <a:latin typeface="Söhne"/>
            </a:endParaRPr>
          </a:p>
          <a:p>
            <a:pPr algn="l">
              <a:buFont typeface="Arial" panose="020B0604020202020204" pitchFamily="34" charset="0"/>
              <a:buChar char="•"/>
            </a:pPr>
            <a:r>
              <a:rPr lang="en-IN" sz="2400" b="1" i="0" dirty="0">
                <a:solidFill>
                  <a:srgbClr val="374151"/>
                </a:solidFill>
                <a:effectLst/>
                <a:latin typeface="Söhne"/>
              </a:rPr>
              <a:t>Waste Monitoring</a:t>
            </a:r>
            <a:r>
              <a:rPr lang="en-IN" sz="2400" b="0" i="0" dirty="0">
                <a:solidFill>
                  <a:srgbClr val="374151"/>
                </a:solidFill>
                <a:effectLst/>
                <a:latin typeface="Söhne"/>
              </a:rPr>
              <a:t>: Implementing sensors and data analytics to optimize waste collection routes and reduce environmental impact.</a:t>
            </a:r>
          </a:p>
          <a:p>
            <a:pPr algn="l">
              <a:buFont typeface="Arial" panose="020B0604020202020204" pitchFamily="34" charset="0"/>
              <a:buChar char="•"/>
            </a:pPr>
            <a:r>
              <a:rPr lang="en-IN" sz="2400" b="1" i="0" dirty="0">
                <a:solidFill>
                  <a:srgbClr val="374151"/>
                </a:solidFill>
                <a:effectLst/>
                <a:latin typeface="Söhne"/>
              </a:rPr>
              <a:t>Recycling and Segregation</a:t>
            </a:r>
            <a:r>
              <a:rPr lang="en-IN" sz="2400" b="0" i="0" dirty="0">
                <a:solidFill>
                  <a:srgbClr val="374151"/>
                </a:solidFill>
                <a:effectLst/>
                <a:latin typeface="Söhne"/>
              </a:rPr>
              <a:t>: Encouraging citizen participation, promoting recycling, and implementing efficient waste disposal methods.</a:t>
            </a:r>
          </a:p>
          <a:p>
            <a:endParaRPr lang="en-IN" sz="3600" dirty="0"/>
          </a:p>
        </p:txBody>
      </p:sp>
      <p:pic>
        <p:nvPicPr>
          <p:cNvPr id="13316" name="Picture 4" descr="The 3Rs explained (Reduce, Reuse, Recycle)">
            <a:extLst>
              <a:ext uri="{FF2B5EF4-FFF2-40B4-BE49-F238E27FC236}">
                <a16:creationId xmlns:a16="http://schemas.microsoft.com/office/drawing/2014/main" xmlns="" id="{3D52B1D2-1861-38AE-A2E6-E06ADE1B5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224" y="4629880"/>
            <a:ext cx="1587188" cy="142568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4F725E07-64AA-7862-E5E4-50412ACC12EC}"/>
              </a:ext>
            </a:extLst>
          </p:cNvPr>
          <p:cNvPicPr>
            <a:picLocks noChangeAspect="1"/>
          </p:cNvPicPr>
          <p:nvPr/>
        </p:nvPicPr>
        <p:blipFill>
          <a:blip r:embed="rId3"/>
          <a:stretch>
            <a:fillRect/>
          </a:stretch>
        </p:blipFill>
        <p:spPr>
          <a:xfrm>
            <a:off x="6381549" y="644893"/>
            <a:ext cx="5170095" cy="5457524"/>
          </a:xfrm>
          <a:prstGeom prst="rect">
            <a:avLst/>
          </a:prstGeom>
        </p:spPr>
      </p:pic>
    </p:spTree>
    <p:extLst>
      <p:ext uri="{BB962C8B-B14F-4D97-AF65-F5344CB8AC3E}">
        <p14:creationId xmlns:p14="http://schemas.microsoft.com/office/powerpoint/2010/main" val="3682440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868CD50-5DF0-9415-105E-32841E7AABBD}"/>
              </a:ext>
            </a:extLst>
          </p:cNvPr>
          <p:cNvSpPr txBox="1"/>
          <p:nvPr/>
        </p:nvSpPr>
        <p:spPr>
          <a:xfrm>
            <a:off x="767789" y="1165075"/>
            <a:ext cx="4901491" cy="5016758"/>
          </a:xfrm>
          <a:prstGeom prst="rect">
            <a:avLst/>
          </a:prstGeom>
          <a:noFill/>
        </p:spPr>
        <p:txBody>
          <a:bodyPr wrap="square" rtlCol="0">
            <a:spAutoFit/>
          </a:bodyPr>
          <a:lstStyle/>
          <a:p>
            <a:pPr algn="l">
              <a:buFont typeface="Arial" panose="020B0604020202020204" pitchFamily="34" charset="0"/>
              <a:buChar char="•"/>
            </a:pPr>
            <a:r>
              <a:rPr lang="en-IN" sz="2400" b="1" i="0" dirty="0">
                <a:solidFill>
                  <a:srgbClr val="374151"/>
                </a:solidFill>
                <a:effectLst/>
                <a:latin typeface="Söhne"/>
              </a:rPr>
              <a:t>IMPROVING ENVIRONMENT SUSTAINABILITY</a:t>
            </a:r>
          </a:p>
          <a:p>
            <a:pPr algn="l">
              <a:buFont typeface="Arial" panose="020B0604020202020204" pitchFamily="34" charset="0"/>
              <a:buChar char="•"/>
            </a:pPr>
            <a:endParaRPr lang="en-IN" sz="2400" b="1" i="0" dirty="0">
              <a:solidFill>
                <a:srgbClr val="374151"/>
              </a:solidFill>
              <a:effectLst/>
              <a:latin typeface="Söhne"/>
            </a:endParaRPr>
          </a:p>
          <a:p>
            <a:pPr algn="l">
              <a:buFont typeface="Arial" panose="020B0604020202020204" pitchFamily="34" charset="0"/>
              <a:buChar char="•"/>
            </a:pPr>
            <a:r>
              <a:rPr lang="en-IN" sz="2400" b="1" i="0" dirty="0">
                <a:solidFill>
                  <a:srgbClr val="374151"/>
                </a:solidFill>
                <a:effectLst/>
                <a:latin typeface="Söhne"/>
              </a:rPr>
              <a:t>Green Infrastructure</a:t>
            </a:r>
            <a:r>
              <a:rPr lang="en-IN" sz="2400" b="0" i="0" dirty="0">
                <a:solidFill>
                  <a:srgbClr val="374151"/>
                </a:solidFill>
                <a:effectLst/>
                <a:latin typeface="Söhne"/>
              </a:rPr>
              <a:t>: Promoting green building practices, rooftop gardens, and urban farming to enhance environmental sustainability.</a:t>
            </a:r>
          </a:p>
          <a:p>
            <a:pPr algn="l">
              <a:buFont typeface="Arial" panose="020B0604020202020204" pitchFamily="34" charset="0"/>
              <a:buChar char="•"/>
            </a:pPr>
            <a:r>
              <a:rPr lang="en-IN" sz="2400" b="1" i="0" dirty="0">
                <a:solidFill>
                  <a:srgbClr val="374151"/>
                </a:solidFill>
                <a:effectLst/>
                <a:latin typeface="Söhne"/>
              </a:rPr>
              <a:t>Water Management</a:t>
            </a:r>
            <a:r>
              <a:rPr lang="en-IN" sz="2400" b="0" i="0" dirty="0">
                <a:solidFill>
                  <a:srgbClr val="374151"/>
                </a:solidFill>
                <a:effectLst/>
                <a:latin typeface="Söhne"/>
              </a:rPr>
              <a:t>: Implementing smart water systems, rainwater harvesting, and efficient water distribution to address water scarcity challenges.</a:t>
            </a:r>
          </a:p>
          <a:p>
            <a:endParaRPr lang="en-IN" sz="3200" dirty="0"/>
          </a:p>
        </p:txBody>
      </p:sp>
      <p:pic>
        <p:nvPicPr>
          <p:cNvPr id="14338" name="Picture 2" descr="The four pillars of sustainability">
            <a:extLst>
              <a:ext uri="{FF2B5EF4-FFF2-40B4-BE49-F238E27FC236}">
                <a16:creationId xmlns:a16="http://schemas.microsoft.com/office/drawing/2014/main" xmlns="" id="{4289D9FC-0A30-17FC-0BC2-D723191B1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956234" y="1936786"/>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4CF4E548-D264-3818-BFA8-479F8F2D6BDA}"/>
              </a:ext>
            </a:extLst>
          </p:cNvPr>
          <p:cNvSpPr txBox="1"/>
          <p:nvPr/>
        </p:nvSpPr>
        <p:spPr>
          <a:xfrm>
            <a:off x="5995387" y="4188223"/>
            <a:ext cx="3946358" cy="369332"/>
          </a:xfrm>
          <a:prstGeom prst="rect">
            <a:avLst/>
          </a:prstGeom>
          <a:noFill/>
        </p:spPr>
        <p:txBody>
          <a:bodyPr wrap="square" rtlCol="0">
            <a:spAutoFit/>
          </a:bodyPr>
          <a:lstStyle/>
          <a:p>
            <a:r>
              <a:rPr lang="en-IN" b="1" dirty="0"/>
              <a:t>4</a:t>
            </a:r>
            <a:r>
              <a:rPr lang="en-IN" dirty="0"/>
              <a:t> </a:t>
            </a:r>
            <a:r>
              <a:rPr lang="en-IN" b="1" dirty="0"/>
              <a:t>Pillars od Sustainability</a:t>
            </a:r>
          </a:p>
        </p:txBody>
      </p:sp>
      <p:pic>
        <p:nvPicPr>
          <p:cNvPr id="14340" name="Picture 4" descr="This rooftop garden will floor you for sure | Deccan Herald">
            <a:extLst>
              <a:ext uri="{FF2B5EF4-FFF2-40B4-BE49-F238E27FC236}">
                <a16:creationId xmlns:a16="http://schemas.microsoft.com/office/drawing/2014/main" xmlns="" id="{1DB19ED0-68EB-E77A-1921-A1F1E1B54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49" y="1626669"/>
            <a:ext cx="2466975" cy="23389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58D43D75-804D-F1C2-9CE3-A801F6DA9852}"/>
              </a:ext>
            </a:extLst>
          </p:cNvPr>
          <p:cNvSpPr txBox="1"/>
          <p:nvPr/>
        </p:nvSpPr>
        <p:spPr>
          <a:xfrm>
            <a:off x="8862563" y="4099994"/>
            <a:ext cx="2261937" cy="369332"/>
          </a:xfrm>
          <a:prstGeom prst="rect">
            <a:avLst/>
          </a:prstGeom>
          <a:noFill/>
        </p:spPr>
        <p:txBody>
          <a:bodyPr wrap="square" rtlCol="0">
            <a:spAutoFit/>
          </a:bodyPr>
          <a:lstStyle/>
          <a:p>
            <a:r>
              <a:rPr lang="en-IN" b="1" dirty="0"/>
              <a:t>Roof Top Gardens</a:t>
            </a:r>
          </a:p>
        </p:txBody>
      </p:sp>
    </p:spTree>
    <p:extLst>
      <p:ext uri="{BB962C8B-B14F-4D97-AF65-F5344CB8AC3E}">
        <p14:creationId xmlns:p14="http://schemas.microsoft.com/office/powerpoint/2010/main" val="2001504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71EF15F-ED12-CD88-BFBF-C14464152F9D}"/>
              </a:ext>
            </a:extLst>
          </p:cNvPr>
          <p:cNvSpPr txBox="1"/>
          <p:nvPr/>
        </p:nvSpPr>
        <p:spPr>
          <a:xfrm>
            <a:off x="981427" y="826657"/>
            <a:ext cx="9978887" cy="3785652"/>
          </a:xfrm>
          <a:prstGeom prst="rect">
            <a:avLst/>
          </a:prstGeom>
          <a:noFill/>
        </p:spPr>
        <p:txBody>
          <a:bodyPr wrap="square" rtlCol="0">
            <a:spAutoFit/>
          </a:bodyPr>
          <a:lstStyle/>
          <a:p>
            <a:pPr algn="l">
              <a:buFont typeface="Arial" panose="020B0604020202020204" pitchFamily="34" charset="0"/>
              <a:buChar char="•"/>
            </a:pPr>
            <a:r>
              <a:rPr lang="en-US" sz="3200" b="1" i="0" dirty="0">
                <a:solidFill>
                  <a:srgbClr val="374151"/>
                </a:solidFill>
                <a:effectLst/>
                <a:latin typeface="Söhne"/>
              </a:rPr>
              <a:t>SOCIAL ENVIRONMENT CONSIDERATIONS</a:t>
            </a:r>
          </a:p>
          <a:p>
            <a:pPr algn="l">
              <a:buFont typeface="Arial" panose="020B0604020202020204" pitchFamily="34" charset="0"/>
              <a:buChar char="•"/>
            </a:pPr>
            <a:endParaRPr lang="en-US" sz="3600" b="1" i="0" dirty="0">
              <a:solidFill>
                <a:srgbClr val="374151"/>
              </a:solidFill>
              <a:effectLst/>
              <a:latin typeface="Söhne"/>
            </a:endParaRPr>
          </a:p>
          <a:p>
            <a:pPr marL="742950" lvl="1" indent="-285750" algn="l">
              <a:buFont typeface="Arial" panose="020B0604020202020204" pitchFamily="34" charset="0"/>
              <a:buChar char="•"/>
            </a:pPr>
            <a:r>
              <a:rPr lang="en-US" sz="2400" b="1" i="0" dirty="0">
                <a:solidFill>
                  <a:srgbClr val="374151"/>
                </a:solidFill>
                <a:effectLst/>
                <a:latin typeface="Söhne"/>
              </a:rPr>
              <a:t>Inclusive Approach</a:t>
            </a:r>
            <a:r>
              <a:rPr lang="en-US" sz="2400" b="0" i="0" dirty="0">
                <a:solidFill>
                  <a:srgbClr val="374151"/>
                </a:solidFill>
                <a:effectLst/>
                <a:latin typeface="Söhne"/>
              </a:rPr>
              <a:t>: Ensuring accessibility, affordability, and equal access to smart city services for all residents, including marginalized communities.</a:t>
            </a:r>
          </a:p>
          <a:p>
            <a:pPr marL="742950" lvl="1" indent="-285750" algn="l">
              <a:buFont typeface="Arial" panose="020B0604020202020204" pitchFamily="34" charset="0"/>
              <a:buChar char="•"/>
            </a:pPr>
            <a:r>
              <a:rPr lang="en-US" sz="2400" b="1" i="0" dirty="0">
                <a:solidFill>
                  <a:srgbClr val="374151"/>
                </a:solidFill>
                <a:effectLst/>
                <a:latin typeface="Söhne"/>
              </a:rPr>
              <a:t>Citizen Engagement</a:t>
            </a:r>
            <a:r>
              <a:rPr lang="en-US" sz="2400" b="0" i="0" dirty="0">
                <a:solidFill>
                  <a:srgbClr val="374151"/>
                </a:solidFill>
                <a:effectLst/>
                <a:latin typeface="Söhne"/>
              </a:rPr>
              <a:t>: Encouraging citizen participation, feedback, and collaboration to foster a sense of ownership and social cohesion.</a:t>
            </a:r>
          </a:p>
          <a:p>
            <a:r>
              <a:rPr lang="en-US" sz="2400" dirty="0"/>
              <a:t/>
            </a:r>
            <a:br>
              <a:rPr lang="en-US" sz="2400" dirty="0"/>
            </a:br>
            <a:endParaRPr lang="en-IN" sz="2400" dirty="0"/>
          </a:p>
        </p:txBody>
      </p:sp>
      <p:sp>
        <p:nvSpPr>
          <p:cNvPr id="3" name="TextBox 2">
            <a:extLst>
              <a:ext uri="{FF2B5EF4-FFF2-40B4-BE49-F238E27FC236}">
                <a16:creationId xmlns:a16="http://schemas.microsoft.com/office/drawing/2014/main" xmlns="" id="{4C72BD01-6D4D-CFF6-67CA-2DD25BC3BB2F}"/>
              </a:ext>
            </a:extLst>
          </p:cNvPr>
          <p:cNvSpPr txBox="1"/>
          <p:nvPr/>
        </p:nvSpPr>
        <p:spPr>
          <a:xfrm>
            <a:off x="1049154" y="4235116"/>
            <a:ext cx="9240252" cy="1600438"/>
          </a:xfrm>
          <a:prstGeom prst="rect">
            <a:avLst/>
          </a:prstGeom>
          <a:noFill/>
        </p:spPr>
        <p:txBody>
          <a:bodyPr wrap="square" rtlCol="0">
            <a:spAutoFit/>
          </a:bodyPr>
          <a:lstStyle/>
          <a:p>
            <a:pPr marL="571500" indent="-571500">
              <a:buFont typeface="Arial" panose="020B0604020202020204" pitchFamily="34" charset="0"/>
              <a:buChar char="•"/>
            </a:pPr>
            <a:r>
              <a:rPr lang="en-US" sz="3200" b="1" i="0" dirty="0">
                <a:solidFill>
                  <a:srgbClr val="374151"/>
                </a:solidFill>
                <a:effectLst/>
                <a:latin typeface="Söhne"/>
              </a:rPr>
              <a:t>TECHNOLOGIES APPLIED TO EDUCATION</a:t>
            </a:r>
          </a:p>
          <a:p>
            <a:pPr marL="571500" indent="-571500">
              <a:buFont typeface="Arial" panose="020B0604020202020204" pitchFamily="34" charset="0"/>
              <a:buChar char="•"/>
            </a:pPr>
            <a:endParaRPr lang="en-US" sz="2400" b="1" i="0" dirty="0">
              <a:solidFill>
                <a:srgbClr val="374151"/>
              </a:solidFill>
              <a:effectLst/>
              <a:latin typeface="Söhne"/>
            </a:endParaRPr>
          </a:p>
          <a:p>
            <a:pPr marL="571500" indent="-571500">
              <a:buFont typeface="Arial" panose="020B0604020202020204" pitchFamily="34" charset="0"/>
              <a:buChar char="•"/>
            </a:pPr>
            <a:r>
              <a:rPr lang="en-US" sz="2400" b="0" i="0" dirty="0">
                <a:solidFill>
                  <a:srgbClr val="374151"/>
                </a:solidFill>
                <a:effectLst/>
                <a:latin typeface="Söhne"/>
              </a:rPr>
              <a:t>Digital Learning: Integrating technology in education, e-learning</a:t>
            </a:r>
          </a:p>
          <a:p>
            <a:endParaRPr lang="en-IN" dirty="0"/>
          </a:p>
        </p:txBody>
      </p:sp>
    </p:spTree>
    <p:extLst>
      <p:ext uri="{BB962C8B-B14F-4D97-AF65-F5344CB8AC3E}">
        <p14:creationId xmlns:p14="http://schemas.microsoft.com/office/powerpoint/2010/main" val="10785404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28226A69-7895-4310-95B9-0188050D580F}"/>
              </a:ext>
            </a:extLst>
          </p:cNvPr>
          <p:cNvSpPr txBox="1"/>
          <p:nvPr/>
        </p:nvSpPr>
        <p:spPr>
          <a:xfrm>
            <a:off x="2675466" y="1955800"/>
            <a:ext cx="6697134" cy="369332"/>
          </a:xfrm>
          <a:prstGeom prst="rect">
            <a:avLst/>
          </a:prstGeom>
          <a:noFill/>
        </p:spPr>
        <p:txBody>
          <a:bodyPr wrap="square" rtlCol="0">
            <a:spAutoFit/>
          </a:bodyPr>
          <a:lstStyle/>
          <a:p>
            <a:pPr algn="l"/>
            <a:endParaRPr lang="en-US" b="0" i="0" dirty="0">
              <a:solidFill>
                <a:srgbClr val="374151"/>
              </a:solidFill>
              <a:effectLst/>
              <a:latin typeface="Söhne"/>
            </a:endParaRPr>
          </a:p>
        </p:txBody>
      </p:sp>
      <p:sp>
        <p:nvSpPr>
          <p:cNvPr id="7" name="TextBox 6">
            <a:extLst>
              <a:ext uri="{FF2B5EF4-FFF2-40B4-BE49-F238E27FC236}">
                <a16:creationId xmlns:a16="http://schemas.microsoft.com/office/drawing/2014/main" xmlns="" id="{0BF40E4A-443B-6FD0-006B-B5908D273D0D}"/>
              </a:ext>
            </a:extLst>
          </p:cNvPr>
          <p:cNvSpPr txBox="1"/>
          <p:nvPr/>
        </p:nvSpPr>
        <p:spPr>
          <a:xfrm>
            <a:off x="2827866" y="2108200"/>
            <a:ext cx="6697134" cy="369332"/>
          </a:xfrm>
          <a:prstGeom prst="rect">
            <a:avLst/>
          </a:prstGeom>
          <a:noFill/>
        </p:spPr>
        <p:txBody>
          <a:bodyPr wrap="square" rtlCol="0">
            <a:spAutoFit/>
          </a:bodyPr>
          <a:lstStyle/>
          <a:p>
            <a:pPr algn="l"/>
            <a:endParaRPr lang="en-US" b="0" i="0" dirty="0">
              <a:solidFill>
                <a:srgbClr val="374151"/>
              </a:solidFill>
              <a:effectLst/>
              <a:latin typeface="Söhne"/>
            </a:endParaRPr>
          </a:p>
        </p:txBody>
      </p:sp>
      <p:sp>
        <p:nvSpPr>
          <p:cNvPr id="8" name="TextBox 7">
            <a:extLst>
              <a:ext uri="{FF2B5EF4-FFF2-40B4-BE49-F238E27FC236}">
                <a16:creationId xmlns:a16="http://schemas.microsoft.com/office/drawing/2014/main" xmlns="" id="{2DAF979E-3A19-B10B-4E76-06AAA90905CC}"/>
              </a:ext>
            </a:extLst>
          </p:cNvPr>
          <p:cNvSpPr txBox="1"/>
          <p:nvPr/>
        </p:nvSpPr>
        <p:spPr>
          <a:xfrm>
            <a:off x="1177490" y="1413063"/>
            <a:ext cx="9837019" cy="4031873"/>
          </a:xfrm>
          <a:prstGeom prst="rect">
            <a:avLst/>
          </a:prstGeom>
          <a:noFill/>
        </p:spPr>
        <p:txBody>
          <a:bodyPr wrap="square" rtlCol="0">
            <a:spAutoFit/>
          </a:bodyPr>
          <a:lstStyle/>
          <a:p>
            <a:pPr algn="l">
              <a:buFont typeface="Arial" panose="020B0604020202020204" pitchFamily="34" charset="0"/>
              <a:buChar char="•"/>
            </a:pPr>
            <a:r>
              <a:rPr lang="en-US" sz="3200" b="1" i="0" dirty="0">
                <a:solidFill>
                  <a:srgbClr val="374151"/>
                </a:solidFill>
                <a:effectLst/>
                <a:latin typeface="Söhne"/>
              </a:rPr>
              <a:t>COLLABORATION AND PARTNERSHIPS</a:t>
            </a:r>
          </a:p>
          <a:p>
            <a:pPr algn="l">
              <a:buFont typeface="Arial" panose="020B0604020202020204" pitchFamily="34" charset="0"/>
              <a:buChar char="•"/>
            </a:pPr>
            <a:endParaRPr lang="en-US" sz="3200" b="1" i="0" dirty="0">
              <a:solidFill>
                <a:srgbClr val="374151"/>
              </a:solidFill>
              <a:effectLst/>
              <a:latin typeface="Söhne"/>
            </a:endParaRPr>
          </a:p>
          <a:p>
            <a:pPr algn="l">
              <a:buFont typeface="Arial" panose="020B0604020202020204" pitchFamily="34" charset="0"/>
              <a:buChar char="•"/>
            </a:pPr>
            <a:r>
              <a:rPr lang="en-US" sz="2400" b="1" i="0" dirty="0">
                <a:solidFill>
                  <a:srgbClr val="374151"/>
                </a:solidFill>
                <a:effectLst/>
                <a:latin typeface="Söhne"/>
              </a:rPr>
              <a:t>Government Collaboration</a:t>
            </a:r>
            <a:r>
              <a:rPr lang="en-US" sz="2400" b="0" i="0" dirty="0">
                <a:solidFill>
                  <a:srgbClr val="374151"/>
                </a:solidFill>
                <a:effectLst/>
                <a:latin typeface="Söhne"/>
              </a:rPr>
              <a:t>: Engaging with local, regional, and national government bodies to leverage resources and support.</a:t>
            </a:r>
          </a:p>
          <a:p>
            <a:pPr algn="l">
              <a:buFont typeface="Arial" panose="020B0604020202020204" pitchFamily="34" charset="0"/>
              <a:buChar char="•"/>
            </a:pPr>
            <a:endParaRPr lang="en-US" sz="2400" b="0" i="0" dirty="0">
              <a:solidFill>
                <a:srgbClr val="374151"/>
              </a:solidFill>
              <a:effectLst/>
              <a:latin typeface="Söhne"/>
            </a:endParaRPr>
          </a:p>
          <a:p>
            <a:pPr algn="l">
              <a:buFont typeface="Arial" panose="020B0604020202020204" pitchFamily="34" charset="0"/>
              <a:buChar char="•"/>
            </a:pPr>
            <a:r>
              <a:rPr lang="en-US" sz="2400" b="1" i="0" dirty="0">
                <a:solidFill>
                  <a:srgbClr val="374151"/>
                </a:solidFill>
                <a:effectLst/>
                <a:latin typeface="Söhne"/>
              </a:rPr>
              <a:t>Private Sector Partnerships</a:t>
            </a:r>
            <a:r>
              <a:rPr lang="en-US" sz="2400" b="0" i="0" dirty="0">
                <a:solidFill>
                  <a:srgbClr val="374151"/>
                </a:solidFill>
                <a:effectLst/>
                <a:latin typeface="Söhne"/>
              </a:rPr>
              <a:t>: Collaborating with technology companies, service providers, and investors for expertise and funding.</a:t>
            </a:r>
          </a:p>
          <a:p>
            <a:pPr algn="l">
              <a:buFont typeface="Arial" panose="020B0604020202020204" pitchFamily="34" charset="0"/>
              <a:buChar char="•"/>
            </a:pPr>
            <a:endParaRPr lang="en-US" sz="2400" b="0" i="0" dirty="0">
              <a:solidFill>
                <a:srgbClr val="374151"/>
              </a:solidFill>
              <a:effectLst/>
              <a:latin typeface="Söhne"/>
            </a:endParaRPr>
          </a:p>
          <a:p>
            <a:pPr algn="l">
              <a:buFont typeface="Arial" panose="020B0604020202020204" pitchFamily="34" charset="0"/>
              <a:buChar char="•"/>
            </a:pPr>
            <a:r>
              <a:rPr lang="en-US" sz="2400" b="1" i="0" dirty="0">
                <a:solidFill>
                  <a:srgbClr val="374151"/>
                </a:solidFill>
                <a:effectLst/>
                <a:latin typeface="Söhne"/>
              </a:rPr>
              <a:t>Community Participation</a:t>
            </a:r>
            <a:r>
              <a:rPr lang="en-US" sz="2400" b="0" i="0" dirty="0">
                <a:solidFill>
                  <a:srgbClr val="374151"/>
                </a:solidFill>
                <a:effectLst/>
                <a:latin typeface="Söhne"/>
              </a:rPr>
              <a:t>: Encouraging active involvement and partnerships with local residents, organizations, and academia.</a:t>
            </a:r>
          </a:p>
        </p:txBody>
      </p:sp>
    </p:spTree>
    <p:extLst>
      <p:ext uri="{BB962C8B-B14F-4D97-AF65-F5344CB8AC3E}">
        <p14:creationId xmlns:p14="http://schemas.microsoft.com/office/powerpoint/2010/main" val="3968014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0B4568F-0843-7CDA-7841-5252B5D7A22F}"/>
              </a:ext>
            </a:extLst>
          </p:cNvPr>
          <p:cNvSpPr txBox="1"/>
          <p:nvPr/>
        </p:nvSpPr>
        <p:spPr>
          <a:xfrm>
            <a:off x="705318" y="621774"/>
            <a:ext cx="6205621" cy="5632311"/>
          </a:xfrm>
          <a:prstGeom prst="rect">
            <a:avLst/>
          </a:prstGeom>
          <a:noFill/>
        </p:spPr>
        <p:txBody>
          <a:bodyPr wrap="square" rtlCol="0">
            <a:spAutoFit/>
          </a:bodyPr>
          <a:lstStyle/>
          <a:p>
            <a:r>
              <a:rPr lang="en-US" sz="2400" b="1" dirty="0"/>
              <a:t>INTRODUCTION:</a:t>
            </a:r>
          </a:p>
          <a:p>
            <a:r>
              <a:rPr lang="en-US" sz="2400" b="1" dirty="0"/>
              <a:t>A smart city </a:t>
            </a:r>
            <a:r>
              <a:rPr lang="en-US" sz="2400" dirty="0"/>
              <a:t>is an urban environment that utilizes advanced technologies and data-driven solutions to enhance the quality of life for its residents. It leverages digital infrastructure, Internet of Things (IoT) devices, and data analytics to improve the efficiency, sustainability, safety, and overall livability of the city. A smart city integrates various sectors such as transportation, energy, healthcare, public services, and governance, to create an interconnected and intelligent urban ecosystem. The goal of a smart city is to optimize resource allocation, improve citizen services, promote sustainable practices, and create a technologically advanced and inclusive urban environment.</a:t>
            </a:r>
            <a:endParaRPr lang="en-IN" sz="2400" dirty="0"/>
          </a:p>
        </p:txBody>
      </p:sp>
      <p:pic>
        <p:nvPicPr>
          <p:cNvPr id="3" name="Picture 2" descr="Hubli-Dharwad Cityscapes | Page 4 | SkyscraperCity Forum">
            <a:extLst>
              <a:ext uri="{FF2B5EF4-FFF2-40B4-BE49-F238E27FC236}">
                <a16:creationId xmlns:a16="http://schemas.microsoft.com/office/drawing/2014/main" xmlns="" id="{8BC0090B-628E-D3AA-0C5E-31A41E8D7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0939" y="1185350"/>
            <a:ext cx="4509436" cy="44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790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D92E147-867F-2933-9BDE-30673BA15920}"/>
              </a:ext>
            </a:extLst>
          </p:cNvPr>
          <p:cNvSpPr txBox="1"/>
          <p:nvPr/>
        </p:nvSpPr>
        <p:spPr>
          <a:xfrm>
            <a:off x="1026556" y="1217107"/>
            <a:ext cx="9939130" cy="4832092"/>
          </a:xfrm>
          <a:prstGeom prst="rect">
            <a:avLst/>
          </a:prstGeom>
          <a:noFill/>
        </p:spPr>
        <p:txBody>
          <a:bodyPr wrap="square" rtlCol="0">
            <a:spAutoFit/>
          </a:bodyPr>
          <a:lstStyle/>
          <a:p>
            <a:pPr algn="l">
              <a:buFont typeface="Arial" panose="020B0604020202020204" pitchFamily="34" charset="0"/>
              <a:buChar char="•"/>
            </a:pPr>
            <a:r>
              <a:rPr lang="en-US" sz="2800" b="1" i="0" dirty="0">
                <a:solidFill>
                  <a:srgbClr val="374151"/>
                </a:solidFill>
                <a:effectLst/>
                <a:latin typeface="Söhne"/>
              </a:rPr>
              <a:t>CONCLUSION</a:t>
            </a:r>
          </a:p>
          <a:p>
            <a:pPr algn="l">
              <a:buFont typeface="Arial" panose="020B0604020202020204" pitchFamily="34" charset="0"/>
              <a:buChar char="•"/>
            </a:pPr>
            <a:r>
              <a:rPr lang="en-US" sz="2800" b="0" i="0" dirty="0">
                <a:solidFill>
                  <a:srgbClr val="374151"/>
                </a:solidFill>
                <a:effectLst/>
                <a:latin typeface="Söhne"/>
              </a:rPr>
              <a:t>Converting Hubli-Dharwad into a smart city presents a significant opportunity for sustainable growth, improved quality of life, and enhanced economic development.</a:t>
            </a:r>
          </a:p>
          <a:p>
            <a:pPr algn="l">
              <a:buFont typeface="Arial" panose="020B0604020202020204" pitchFamily="34" charset="0"/>
              <a:buChar char="•"/>
            </a:pPr>
            <a:r>
              <a:rPr lang="en-US" sz="2800" b="0" i="0" dirty="0">
                <a:solidFill>
                  <a:srgbClr val="374151"/>
                </a:solidFill>
                <a:effectLst/>
                <a:latin typeface="Söhne"/>
              </a:rPr>
              <a:t>By leveraging internal factors, addressing geographic advantages, and considering factors such as energy and finance, Hubli-Dharwad can embark on a successful smart city journey.</a:t>
            </a:r>
          </a:p>
          <a:p>
            <a:pPr algn="l">
              <a:buFont typeface="Arial" panose="020B0604020202020204" pitchFamily="34" charset="0"/>
              <a:buChar char="•"/>
            </a:pPr>
            <a:r>
              <a:rPr lang="en-US" sz="2800" b="0" i="0" dirty="0">
                <a:solidFill>
                  <a:srgbClr val="374151"/>
                </a:solidFill>
                <a:effectLst/>
                <a:latin typeface="Söhne"/>
              </a:rPr>
              <a:t>Smart city transformation requires strong leadership, collaboration, and a vision that aligns with the aspirations and needs of the local community.</a:t>
            </a:r>
          </a:p>
          <a:p>
            <a:endParaRPr lang="en-IN" sz="2800" dirty="0"/>
          </a:p>
        </p:txBody>
      </p:sp>
    </p:spTree>
    <p:extLst>
      <p:ext uri="{BB962C8B-B14F-4D97-AF65-F5344CB8AC3E}">
        <p14:creationId xmlns:p14="http://schemas.microsoft.com/office/powerpoint/2010/main" val="1049157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E791A9-0618-6892-875B-CEE48EE95672}"/>
              </a:ext>
            </a:extLst>
          </p:cNvPr>
          <p:cNvSpPr>
            <a:spLocks noGrp="1"/>
          </p:cNvSpPr>
          <p:nvPr>
            <p:ph type="ctrTitle"/>
          </p:nvPr>
        </p:nvSpPr>
        <p:spPr/>
        <p:txBody>
          <a:bodyPr>
            <a:scene3d>
              <a:camera prst="perspectiveFront"/>
              <a:lightRig rig="threePt" dir="t"/>
            </a:scene3d>
          </a:bodyPr>
          <a:lstStyle/>
          <a:p>
            <a:r>
              <a:rPr lang="en-IN" dirty="0"/>
              <a:t>Thank You</a:t>
            </a:r>
          </a:p>
        </p:txBody>
      </p:sp>
    </p:spTree>
    <p:extLst>
      <p:ext uri="{BB962C8B-B14F-4D97-AF65-F5344CB8AC3E}">
        <p14:creationId xmlns:p14="http://schemas.microsoft.com/office/powerpoint/2010/main" val="783587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A54F1F8-6FEE-4AFB-A761-CA82F1D8620D}"/>
              </a:ext>
            </a:extLst>
          </p:cNvPr>
          <p:cNvSpPr txBox="1"/>
          <p:nvPr/>
        </p:nvSpPr>
        <p:spPr>
          <a:xfrm>
            <a:off x="962882" y="1283326"/>
            <a:ext cx="4744899" cy="5703549"/>
          </a:xfrm>
          <a:prstGeom prst="rect">
            <a:avLst/>
          </a:prstGeom>
          <a:noFill/>
        </p:spPr>
        <p:txBody>
          <a:bodyPr wrap="square">
            <a:spAutoFit/>
          </a:bodyPr>
          <a:lstStyle/>
          <a:p>
            <a:pPr algn="l">
              <a:buFont typeface="Arial" panose="020B0604020202020204" pitchFamily="34" charset="0"/>
              <a:buChar char="•"/>
            </a:pPr>
            <a:r>
              <a:rPr lang="en-US" sz="2400" b="1" i="0" dirty="0">
                <a:solidFill>
                  <a:srgbClr val="374151"/>
                </a:solidFill>
                <a:effectLst/>
                <a:latin typeface="Söhne"/>
              </a:rPr>
              <a:t>EXTERNAL FACTORS</a:t>
            </a:r>
          </a:p>
          <a:p>
            <a:pPr algn="l">
              <a:buFont typeface="Arial" panose="020B0604020202020204" pitchFamily="34" charset="0"/>
              <a:buChar char="•"/>
            </a:pPr>
            <a:endParaRPr lang="en-US" sz="2400" b="1" i="0" dirty="0">
              <a:solidFill>
                <a:srgbClr val="374151"/>
              </a:solidFill>
              <a:effectLst/>
              <a:latin typeface="Söhne"/>
            </a:endParaRPr>
          </a:p>
          <a:p>
            <a:pPr algn="l">
              <a:buFont typeface="Arial" panose="020B0604020202020204" pitchFamily="34" charset="0"/>
              <a:buChar char="•"/>
            </a:pPr>
            <a:r>
              <a:rPr lang="en-US" sz="2400" b="0" i="0" dirty="0">
                <a:solidFill>
                  <a:srgbClr val="374151"/>
                </a:solidFill>
                <a:effectLst/>
                <a:latin typeface="Söhne"/>
              </a:rPr>
              <a:t>Geographic Factors: Hubli-Dharwad, located in Karnataka, India, possesses strategic positioning, connectivity, and regional significance.</a:t>
            </a:r>
          </a:p>
          <a:p>
            <a:pPr algn="l">
              <a:buFont typeface="Arial" panose="020B0604020202020204" pitchFamily="34" charset="0"/>
              <a:buChar char="•"/>
            </a:pPr>
            <a:endParaRPr lang="en-US" sz="2400" b="0" i="0" dirty="0">
              <a:solidFill>
                <a:srgbClr val="374151"/>
              </a:solidFill>
              <a:effectLst/>
              <a:latin typeface="Söhne"/>
            </a:endParaRPr>
          </a:p>
          <a:p>
            <a:pPr>
              <a:buFont typeface="Arial" panose="020B0604020202020204" pitchFamily="34" charset="0"/>
              <a:buChar char="•"/>
            </a:pPr>
            <a:r>
              <a:rPr lang="en-US" sz="2400" b="0" i="0" dirty="0">
                <a:solidFill>
                  <a:srgbClr val="374151"/>
                </a:solidFill>
                <a:effectLst/>
                <a:latin typeface="Söhne"/>
              </a:rPr>
              <a:t>Geographic Advantage: Hubli-Dharwad's central location allows for connectivity with major cities and trade routes, attracting businesses and investments.</a:t>
            </a:r>
          </a:p>
          <a:p>
            <a:endParaRPr lang="en-US" sz="2400" b="0" i="0" dirty="0">
              <a:solidFill>
                <a:srgbClr val="374151"/>
              </a:solidFill>
              <a:effectLst/>
              <a:latin typeface="Söhne"/>
            </a:endParaRPr>
          </a:p>
          <a:p>
            <a:pPr lvl="0">
              <a:lnSpc>
                <a:spcPct val="107000"/>
              </a:lnSpc>
              <a:spcAft>
                <a:spcPts val="8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Where is Hubli-dharwad Located in India | Hubli-dharwad Location Map, Karnataka">
            <a:extLst>
              <a:ext uri="{FF2B5EF4-FFF2-40B4-BE49-F238E27FC236}">
                <a16:creationId xmlns:a16="http://schemas.microsoft.com/office/drawing/2014/main" xmlns="" id="{F51F23F3-EDA5-2C8B-F0E2-08C37CA61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2184" y="1029903"/>
            <a:ext cx="4697413" cy="46297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22CDAEB1-4107-1CE2-D6DE-B35E2A62B990}"/>
              </a:ext>
            </a:extLst>
          </p:cNvPr>
          <p:cNvSpPr txBox="1"/>
          <p:nvPr/>
        </p:nvSpPr>
        <p:spPr>
          <a:xfrm>
            <a:off x="962882" y="896935"/>
            <a:ext cx="4928135" cy="369332"/>
          </a:xfrm>
          <a:prstGeom prst="rect">
            <a:avLst/>
          </a:prstGeom>
          <a:noFill/>
        </p:spPr>
        <p:txBody>
          <a:bodyPr wrap="square" rtlCol="0">
            <a:spAutoFit/>
          </a:bodyPr>
          <a:lstStyle/>
          <a:p>
            <a:r>
              <a:rPr lang="en-IN" b="1" dirty="0"/>
              <a:t>HUBLI-DHARWAD (TWIN CITY)</a:t>
            </a:r>
          </a:p>
        </p:txBody>
      </p:sp>
    </p:spTree>
    <p:extLst>
      <p:ext uri="{BB962C8B-B14F-4D97-AF65-F5344CB8AC3E}">
        <p14:creationId xmlns:p14="http://schemas.microsoft.com/office/powerpoint/2010/main" val="593829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4AC738E-D6D6-58D7-2586-5DAE2F6D9C9D}"/>
              </a:ext>
            </a:extLst>
          </p:cNvPr>
          <p:cNvSpPr txBox="1"/>
          <p:nvPr/>
        </p:nvSpPr>
        <p:spPr>
          <a:xfrm>
            <a:off x="737799" y="633423"/>
            <a:ext cx="5759255" cy="6124754"/>
          </a:xfrm>
          <a:prstGeom prst="rect">
            <a:avLst/>
          </a:prstGeom>
          <a:noFill/>
        </p:spPr>
        <p:txBody>
          <a:bodyPr wrap="square" rtlCol="0">
            <a:spAutoFit/>
          </a:bodyPr>
          <a:lstStyle/>
          <a:p>
            <a:pPr algn="l"/>
            <a:r>
              <a:rPr lang="en-US" sz="2400" b="1" dirty="0">
                <a:solidFill>
                  <a:srgbClr val="374151"/>
                </a:solidFill>
                <a:latin typeface="Söhne"/>
              </a:rPr>
              <a:t>INTERNAL FACTORS</a:t>
            </a:r>
            <a:endParaRPr lang="en-US" sz="2400" b="1" i="0" dirty="0">
              <a:solidFill>
                <a:srgbClr val="374151"/>
              </a:solidFill>
              <a:effectLst/>
              <a:latin typeface="Söhne"/>
            </a:endParaRPr>
          </a:p>
          <a:p>
            <a:pPr algn="l">
              <a:buFont typeface="Arial" panose="020B0604020202020204" pitchFamily="34" charset="0"/>
              <a:buChar char="•"/>
            </a:pPr>
            <a:r>
              <a:rPr lang="en-US" sz="2800" b="0" i="0" dirty="0">
                <a:solidFill>
                  <a:srgbClr val="374151"/>
                </a:solidFill>
                <a:effectLst/>
                <a:latin typeface="Söhne"/>
              </a:rPr>
              <a:t>IT Infrastructure: Hubli-Dharwad's growing IT sector and tech-savvy workforce offer a foundation for leveraging digital technologies in smart city initiatives.</a:t>
            </a:r>
          </a:p>
          <a:p>
            <a:pPr algn="l">
              <a:buFont typeface="Arial" panose="020B0604020202020204" pitchFamily="34" charset="0"/>
              <a:buChar char="•"/>
            </a:pPr>
            <a:endParaRPr lang="en-US" sz="2800" b="0" i="0" dirty="0">
              <a:solidFill>
                <a:srgbClr val="374151"/>
              </a:solidFill>
              <a:effectLst/>
              <a:latin typeface="Söhne"/>
            </a:endParaRPr>
          </a:p>
          <a:p>
            <a:pPr algn="l">
              <a:buFont typeface="Arial" panose="020B0604020202020204" pitchFamily="34" charset="0"/>
              <a:buChar char="•"/>
            </a:pPr>
            <a:r>
              <a:rPr lang="en-US" sz="2800" b="0" i="0" dirty="0">
                <a:solidFill>
                  <a:srgbClr val="374151"/>
                </a:solidFill>
                <a:effectLst/>
                <a:latin typeface="Söhne"/>
              </a:rPr>
              <a:t>Mixed Infrastructure: The combination of manufacturing and service industries in Hubli-Dharwad provides diverse economic opportunities and a strong base for development.</a:t>
            </a:r>
          </a:p>
          <a:p>
            <a:endParaRPr lang="en-IN" sz="3200" dirty="0"/>
          </a:p>
        </p:txBody>
      </p:sp>
      <p:pic>
        <p:nvPicPr>
          <p:cNvPr id="2050" name="Picture 2" descr="Industries in Hubballi Dharwad – Hubballi Infra">
            <a:extLst>
              <a:ext uri="{FF2B5EF4-FFF2-40B4-BE49-F238E27FC236}">
                <a16:creationId xmlns:a16="http://schemas.microsoft.com/office/drawing/2014/main" xmlns="" id="{1A3741D9-B32E-7B47-EE74-61EEF2E27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02644"/>
            <a:ext cx="5069305" cy="543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166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A136A8A-5619-5649-E67D-8ADDC8C0B1A8}"/>
              </a:ext>
            </a:extLst>
          </p:cNvPr>
          <p:cNvSpPr txBox="1"/>
          <p:nvPr/>
        </p:nvSpPr>
        <p:spPr>
          <a:xfrm>
            <a:off x="882176" y="735146"/>
            <a:ext cx="6019137" cy="5940088"/>
          </a:xfrm>
          <a:prstGeom prst="rect">
            <a:avLst/>
          </a:prstGeom>
          <a:noFill/>
        </p:spPr>
        <p:txBody>
          <a:bodyPr wrap="square" rtlCol="0">
            <a:spAutoFit/>
          </a:bodyPr>
          <a:lstStyle/>
          <a:p>
            <a:pPr algn="l">
              <a:buFont typeface="Arial" panose="020B0604020202020204" pitchFamily="34" charset="0"/>
              <a:buChar char="•"/>
            </a:pPr>
            <a:r>
              <a:rPr lang="en-IN" sz="2800" b="1" i="0" dirty="0">
                <a:solidFill>
                  <a:srgbClr val="374151"/>
                </a:solidFill>
                <a:effectLst/>
                <a:latin typeface="Söhne"/>
              </a:rPr>
              <a:t>ENERGY SUSTAINABILITY FOR TWIN CITIES</a:t>
            </a:r>
          </a:p>
          <a:p>
            <a:pPr algn="l">
              <a:buFont typeface="Arial" panose="020B0604020202020204" pitchFamily="34" charset="0"/>
              <a:buChar char="•"/>
            </a:pPr>
            <a:r>
              <a:rPr lang="en-IN" sz="2800" b="1" i="0" dirty="0">
                <a:solidFill>
                  <a:srgbClr val="374151"/>
                </a:solidFill>
                <a:effectLst/>
                <a:latin typeface="Söhne"/>
              </a:rPr>
              <a:t>Renewable Energy</a:t>
            </a:r>
            <a:r>
              <a:rPr lang="en-IN" sz="2800" b="0" i="0" dirty="0">
                <a:solidFill>
                  <a:srgbClr val="374151"/>
                </a:solidFill>
                <a:effectLst/>
                <a:latin typeface="Söhne"/>
              </a:rPr>
              <a:t>: Integration of solar panels, wind turbines, and other renewable sources to reduce carbon emissions and enhance energy efficiency.</a:t>
            </a:r>
          </a:p>
          <a:p>
            <a:pPr algn="l">
              <a:buFont typeface="Arial" panose="020B0604020202020204" pitchFamily="34" charset="0"/>
              <a:buChar char="•"/>
            </a:pPr>
            <a:r>
              <a:rPr lang="en-IN" sz="2800" b="1" i="0" dirty="0">
                <a:solidFill>
                  <a:srgbClr val="374151"/>
                </a:solidFill>
                <a:effectLst/>
                <a:latin typeface="Söhne"/>
              </a:rPr>
              <a:t>Energy Management</a:t>
            </a:r>
            <a:r>
              <a:rPr lang="en-IN" sz="2800" b="0" i="0" dirty="0">
                <a:solidFill>
                  <a:srgbClr val="374151"/>
                </a:solidFill>
                <a:effectLst/>
                <a:latin typeface="Söhne"/>
              </a:rPr>
              <a:t>: Smart grids, energy storage, and real-time monitoring optimize energy distribution, consumption, and demand management in Hubli-Dharwad.</a:t>
            </a:r>
          </a:p>
          <a:p>
            <a:endParaRPr lang="en-IN" sz="3600" dirty="0"/>
          </a:p>
        </p:txBody>
      </p:sp>
      <p:pic>
        <p:nvPicPr>
          <p:cNvPr id="3074" name="Picture 2" descr="What is the difference between renewable and sustainable energy? | Prysmian  Group">
            <a:extLst>
              <a:ext uri="{FF2B5EF4-FFF2-40B4-BE49-F238E27FC236}">
                <a16:creationId xmlns:a16="http://schemas.microsoft.com/office/drawing/2014/main" xmlns="" id="{7AC0C7C4-29E4-D273-4AE9-E82939DD4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1312" y="735146"/>
            <a:ext cx="4774131" cy="18513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20 Quotes on Sustainable Energy Emphasizing the Need for Green and Clean  Options">
            <a:extLst>
              <a:ext uri="{FF2B5EF4-FFF2-40B4-BE49-F238E27FC236}">
                <a16:creationId xmlns:a16="http://schemas.microsoft.com/office/drawing/2014/main" xmlns="" id="{D1BB5B65-5649-B61E-63B8-242C399AA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3821" y="2794850"/>
            <a:ext cx="3879985" cy="2999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720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4A7248D-74F7-F5C7-15DF-EAA20646CFFF}"/>
              </a:ext>
            </a:extLst>
          </p:cNvPr>
          <p:cNvSpPr txBox="1"/>
          <p:nvPr/>
        </p:nvSpPr>
        <p:spPr>
          <a:xfrm>
            <a:off x="5645426" y="2975113"/>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xmlns="" id="{3B861D1A-DDBB-CB38-69C6-AD46778BB1CF}"/>
              </a:ext>
            </a:extLst>
          </p:cNvPr>
          <p:cNvSpPr txBox="1"/>
          <p:nvPr/>
        </p:nvSpPr>
        <p:spPr>
          <a:xfrm>
            <a:off x="760040" y="735147"/>
            <a:ext cx="6637866" cy="5693866"/>
          </a:xfrm>
          <a:prstGeom prst="rect">
            <a:avLst/>
          </a:prstGeom>
          <a:noFill/>
        </p:spPr>
        <p:txBody>
          <a:bodyPr wrap="square" rtlCol="0">
            <a:spAutoFit/>
          </a:bodyPr>
          <a:lstStyle/>
          <a:p>
            <a:pPr algn="l">
              <a:buFont typeface="Arial" panose="020B0604020202020204" pitchFamily="34" charset="0"/>
              <a:buChar char="•"/>
            </a:pPr>
            <a:r>
              <a:rPr lang="en-US" sz="2800" b="1" dirty="0">
                <a:solidFill>
                  <a:srgbClr val="374151"/>
                </a:solidFill>
                <a:latin typeface="Söhne"/>
              </a:rPr>
              <a:t>INFORMATION AND COMMUNICATION TECHNOLOGIES(ICT)</a:t>
            </a:r>
          </a:p>
          <a:p>
            <a:pPr algn="l">
              <a:buFont typeface="Arial" panose="020B0604020202020204" pitchFamily="34" charset="0"/>
              <a:buChar char="•"/>
            </a:pPr>
            <a:endParaRPr lang="en-US" sz="2800" b="1" i="0" dirty="0">
              <a:solidFill>
                <a:srgbClr val="374151"/>
              </a:solidFill>
              <a:effectLst/>
              <a:latin typeface="Söhne"/>
            </a:endParaRPr>
          </a:p>
          <a:p>
            <a:pPr algn="l">
              <a:buFont typeface="Arial" panose="020B0604020202020204" pitchFamily="34" charset="0"/>
              <a:buChar char="•"/>
            </a:pPr>
            <a:r>
              <a:rPr lang="en-US" sz="2800" b="1" i="0" dirty="0">
                <a:solidFill>
                  <a:srgbClr val="374151"/>
                </a:solidFill>
                <a:effectLst/>
                <a:latin typeface="Söhne"/>
              </a:rPr>
              <a:t>Digital Connectivity</a:t>
            </a:r>
            <a:r>
              <a:rPr lang="en-US" sz="2800" b="0" i="0" dirty="0">
                <a:solidFill>
                  <a:srgbClr val="374151"/>
                </a:solidFill>
                <a:effectLst/>
                <a:latin typeface="Söhne"/>
              </a:rPr>
              <a:t>: Robust network infrastructure and widespread access to high-speed internet for seamless communication and data exchange.</a:t>
            </a:r>
          </a:p>
          <a:p>
            <a:pPr algn="l">
              <a:buFont typeface="Arial" panose="020B0604020202020204" pitchFamily="34" charset="0"/>
              <a:buChar char="•"/>
            </a:pPr>
            <a:endParaRPr lang="en-US" sz="2800" b="0" i="0" dirty="0">
              <a:solidFill>
                <a:srgbClr val="374151"/>
              </a:solidFill>
              <a:effectLst/>
              <a:latin typeface="Söhne"/>
            </a:endParaRPr>
          </a:p>
          <a:p>
            <a:pPr algn="l">
              <a:buFont typeface="Arial" panose="020B0604020202020204" pitchFamily="34" charset="0"/>
              <a:buChar char="•"/>
            </a:pPr>
            <a:r>
              <a:rPr lang="en-US" sz="2800" b="1" i="0" dirty="0">
                <a:solidFill>
                  <a:srgbClr val="374151"/>
                </a:solidFill>
                <a:effectLst/>
                <a:latin typeface="Söhne"/>
              </a:rPr>
              <a:t>Data Analytics</a:t>
            </a:r>
            <a:r>
              <a:rPr lang="en-US" sz="2800" b="0" i="0" dirty="0">
                <a:solidFill>
                  <a:srgbClr val="374151"/>
                </a:solidFill>
                <a:effectLst/>
                <a:latin typeface="Söhne"/>
              </a:rPr>
              <a:t>: Leveraging data-driven insights to enhance efficiency, optimize resource allocation, and enable informed decision-making.</a:t>
            </a:r>
          </a:p>
          <a:p>
            <a:endParaRPr lang="en-IN" sz="2800" dirty="0"/>
          </a:p>
        </p:txBody>
      </p:sp>
      <p:pic>
        <p:nvPicPr>
          <p:cNvPr id="1028" name="Picture 4" descr="What is ICT - Javatpoint">
            <a:extLst>
              <a:ext uri="{FF2B5EF4-FFF2-40B4-BE49-F238E27FC236}">
                <a16:creationId xmlns:a16="http://schemas.microsoft.com/office/drawing/2014/main" xmlns="" id="{A9AD9CA2-62E6-C3D8-B7EA-50338C253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0821" y="1173124"/>
            <a:ext cx="3869711" cy="432174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502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ubballi Dharwad Smart City">
            <a:extLst>
              <a:ext uri="{FF2B5EF4-FFF2-40B4-BE49-F238E27FC236}">
                <a16:creationId xmlns:a16="http://schemas.microsoft.com/office/drawing/2014/main" xmlns="" id="{A47699EB-DD4B-506C-8E1C-48E9149B8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89" y="519764"/>
            <a:ext cx="11136431" cy="5823284"/>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692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847F722-51AB-74BA-C205-D5D84077F5F7}"/>
              </a:ext>
            </a:extLst>
          </p:cNvPr>
          <p:cNvSpPr txBox="1"/>
          <p:nvPr/>
        </p:nvSpPr>
        <p:spPr>
          <a:xfrm>
            <a:off x="875650" y="337326"/>
            <a:ext cx="5220350" cy="5940088"/>
          </a:xfrm>
          <a:prstGeom prst="rect">
            <a:avLst/>
          </a:prstGeom>
          <a:noFill/>
        </p:spPr>
        <p:txBody>
          <a:bodyPr wrap="square" rtlCol="0">
            <a:spAutoFit/>
          </a:bodyPr>
          <a:lstStyle/>
          <a:p>
            <a:pPr lvl="1"/>
            <a:endParaRPr lang="en-US" sz="2800" b="1" i="0" dirty="0">
              <a:solidFill>
                <a:srgbClr val="374151"/>
              </a:solidFill>
              <a:effectLst/>
              <a:latin typeface="Söhne"/>
            </a:endParaRPr>
          </a:p>
          <a:p>
            <a:pPr lvl="1"/>
            <a:r>
              <a:rPr lang="en-US" sz="2800" b="1" i="0" dirty="0">
                <a:solidFill>
                  <a:srgbClr val="374151"/>
                </a:solidFill>
                <a:effectLst/>
                <a:latin typeface="Söhne"/>
              </a:rPr>
              <a:t>FINANCE FOR SMART CITY DEVELOPMENT</a:t>
            </a:r>
          </a:p>
          <a:p>
            <a:pPr algn="l">
              <a:buFont typeface="Arial" panose="020B0604020202020204" pitchFamily="34" charset="0"/>
              <a:buChar char="•"/>
            </a:pPr>
            <a:endParaRPr lang="en-US" sz="3200" b="1" i="0" dirty="0">
              <a:solidFill>
                <a:srgbClr val="374151"/>
              </a:solidFill>
              <a:effectLst/>
              <a:latin typeface="Söhne"/>
            </a:endParaRPr>
          </a:p>
          <a:p>
            <a:pPr algn="l">
              <a:buFont typeface="Arial" panose="020B0604020202020204" pitchFamily="34" charset="0"/>
              <a:buChar char="•"/>
            </a:pPr>
            <a:r>
              <a:rPr lang="en-US" sz="2400" b="1" i="0" dirty="0">
                <a:solidFill>
                  <a:srgbClr val="374151"/>
                </a:solidFill>
                <a:effectLst/>
                <a:latin typeface="Söhne"/>
              </a:rPr>
              <a:t>Public-Private Partnerships (PPPs): </a:t>
            </a:r>
            <a:r>
              <a:rPr lang="en-US" sz="2400" b="0" i="0" dirty="0">
                <a:solidFill>
                  <a:srgbClr val="374151"/>
                </a:solidFill>
                <a:effectLst/>
                <a:latin typeface="Söhne"/>
              </a:rPr>
              <a:t>Collaborations between the government and private entities can secure funding and expertise for smart city projects.</a:t>
            </a:r>
          </a:p>
          <a:p>
            <a:pPr algn="l">
              <a:buFont typeface="Arial" panose="020B0604020202020204" pitchFamily="34" charset="0"/>
              <a:buChar char="•"/>
            </a:pPr>
            <a:endParaRPr lang="en-US" sz="2400" b="0" i="0" dirty="0">
              <a:solidFill>
                <a:srgbClr val="374151"/>
              </a:solidFill>
              <a:effectLst/>
              <a:latin typeface="Söhne"/>
            </a:endParaRPr>
          </a:p>
          <a:p>
            <a:pPr algn="l">
              <a:buFont typeface="Arial" panose="020B0604020202020204" pitchFamily="34" charset="0"/>
              <a:buChar char="•"/>
            </a:pPr>
            <a:r>
              <a:rPr lang="en-US" sz="2400" b="1" i="0" dirty="0">
                <a:solidFill>
                  <a:srgbClr val="374151"/>
                </a:solidFill>
                <a:effectLst/>
                <a:latin typeface="Söhne"/>
              </a:rPr>
              <a:t>Revenue Generation</a:t>
            </a:r>
            <a:r>
              <a:rPr lang="en-US" sz="2400" b="0" i="0" dirty="0">
                <a:solidFill>
                  <a:srgbClr val="374151"/>
                </a:solidFill>
                <a:effectLst/>
                <a:latin typeface="Söhne"/>
              </a:rPr>
              <a:t>: Exploring avenues such as land monetization, tourism promotion, and attracting investments can create sustainable sources of income for smart city initiatives in Hubli-Dharwad</a:t>
            </a:r>
          </a:p>
        </p:txBody>
      </p:sp>
      <p:pic>
        <p:nvPicPr>
          <p:cNvPr id="5122" name="Picture 2" descr="Planning Area Boundary of Hubli –Dharwad Municipal Corporation (HDMC)... |  Download Scientific Diagram">
            <a:extLst>
              <a:ext uri="{FF2B5EF4-FFF2-40B4-BE49-F238E27FC236}">
                <a16:creationId xmlns:a16="http://schemas.microsoft.com/office/drawing/2014/main" xmlns="" id="{210932E5-4CC0-2CF0-AF48-CDE4A6ECE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795" y="635267"/>
            <a:ext cx="5293893" cy="51398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68841F27-F0C3-E336-0294-82A8AE6B8F90}"/>
              </a:ext>
            </a:extLst>
          </p:cNvPr>
          <p:cNvSpPr txBox="1"/>
          <p:nvPr/>
        </p:nvSpPr>
        <p:spPr>
          <a:xfrm>
            <a:off x="6169795" y="5774359"/>
            <a:ext cx="5688530" cy="369332"/>
          </a:xfrm>
          <a:prstGeom prst="rect">
            <a:avLst/>
          </a:prstGeom>
          <a:noFill/>
        </p:spPr>
        <p:txBody>
          <a:bodyPr wrap="square" rtlCol="0">
            <a:spAutoFit/>
          </a:bodyPr>
          <a:lstStyle/>
          <a:p>
            <a:r>
              <a:rPr lang="en-IN" dirty="0">
                <a:solidFill>
                  <a:schemeClr val="accent3">
                    <a:lumMod val="50000"/>
                  </a:schemeClr>
                </a:solidFill>
              </a:rPr>
              <a:t>Planning Area Boundary of Municipal Cooperation</a:t>
            </a:r>
          </a:p>
        </p:txBody>
      </p:sp>
    </p:spTree>
    <p:extLst>
      <p:ext uri="{BB962C8B-B14F-4D97-AF65-F5344CB8AC3E}">
        <p14:creationId xmlns:p14="http://schemas.microsoft.com/office/powerpoint/2010/main" val="2962842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D3FF52D-2D5E-D20A-7648-38DB0474C06D}"/>
              </a:ext>
            </a:extLst>
          </p:cNvPr>
          <p:cNvSpPr txBox="1"/>
          <p:nvPr/>
        </p:nvSpPr>
        <p:spPr>
          <a:xfrm>
            <a:off x="754247" y="620451"/>
            <a:ext cx="6108566" cy="4647426"/>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374151"/>
                </a:solidFill>
                <a:effectLst/>
                <a:latin typeface="Söhne"/>
              </a:rPr>
              <a:t>CONVERTING HUBLI-DHARWAD INTO A SMART CITY</a:t>
            </a:r>
          </a:p>
          <a:p>
            <a:pPr algn="l">
              <a:buFont typeface="Arial" panose="020B0604020202020204" pitchFamily="34" charset="0"/>
              <a:buChar char="•"/>
            </a:pPr>
            <a:endParaRPr lang="en-US" sz="2400" b="1" i="0" dirty="0">
              <a:solidFill>
                <a:srgbClr val="374151"/>
              </a:solidFill>
              <a:effectLst/>
              <a:latin typeface="Söhne"/>
            </a:endParaRPr>
          </a:p>
          <a:p>
            <a:pPr algn="l">
              <a:buFont typeface="Arial" panose="020B0604020202020204" pitchFamily="34" charset="0"/>
              <a:buChar char="•"/>
            </a:pPr>
            <a:r>
              <a:rPr lang="en-US" sz="2000" b="1" i="0" dirty="0">
                <a:solidFill>
                  <a:srgbClr val="374151"/>
                </a:solidFill>
                <a:effectLst/>
                <a:latin typeface="Söhne"/>
              </a:rPr>
              <a:t>Smart Transportation</a:t>
            </a:r>
            <a:r>
              <a:rPr lang="en-US" sz="2000" b="0" i="0" dirty="0">
                <a:solidFill>
                  <a:srgbClr val="374151"/>
                </a:solidFill>
                <a:effectLst/>
                <a:latin typeface="Söhne"/>
              </a:rPr>
              <a:t>: Intelligent traffic management, enhanced public transportation systems, and smart parking solutions to ease congestion and improve mobility.</a:t>
            </a:r>
          </a:p>
          <a:p>
            <a:pPr algn="l">
              <a:buFont typeface="Arial" panose="020B0604020202020204" pitchFamily="34" charset="0"/>
              <a:buChar char="•"/>
            </a:pPr>
            <a:endParaRPr lang="en-US" sz="2000" b="0" i="0" dirty="0">
              <a:solidFill>
                <a:srgbClr val="374151"/>
              </a:solidFill>
              <a:effectLst/>
              <a:latin typeface="Söhne"/>
            </a:endParaRPr>
          </a:p>
          <a:p>
            <a:pPr algn="l">
              <a:buFont typeface="Arial" panose="020B0604020202020204" pitchFamily="34" charset="0"/>
              <a:buChar char="•"/>
            </a:pPr>
            <a:r>
              <a:rPr lang="en-US" sz="2000" b="1" i="0" dirty="0">
                <a:solidFill>
                  <a:srgbClr val="374151"/>
                </a:solidFill>
                <a:effectLst/>
                <a:latin typeface="Söhne"/>
              </a:rPr>
              <a:t>Digital Governance</a:t>
            </a:r>
            <a:r>
              <a:rPr lang="en-US" sz="2000" b="0" i="0" dirty="0">
                <a:solidFill>
                  <a:srgbClr val="374151"/>
                </a:solidFill>
                <a:effectLst/>
                <a:latin typeface="Söhne"/>
              </a:rPr>
              <a:t>: Implementing e-governance platforms, citizen engagement portals, and digital services for efficient administration and citizen participation.</a:t>
            </a:r>
          </a:p>
          <a:p>
            <a:pPr algn="l">
              <a:buFont typeface="Arial" panose="020B0604020202020204" pitchFamily="34" charset="0"/>
              <a:buChar char="•"/>
            </a:pPr>
            <a:endParaRPr lang="en-US" sz="2000" b="0" i="0" dirty="0">
              <a:solidFill>
                <a:srgbClr val="374151"/>
              </a:solidFill>
              <a:effectLst/>
              <a:latin typeface="Söhne"/>
            </a:endParaRPr>
          </a:p>
          <a:p>
            <a:endParaRPr lang="en-IN" sz="2400" dirty="0"/>
          </a:p>
        </p:txBody>
      </p:sp>
      <p:pic>
        <p:nvPicPr>
          <p:cNvPr id="6146" name="Picture 2" descr="Smart Transportation – An Important Building Block for a Quality of Life in  Cities - Envision Intelligence">
            <a:extLst>
              <a:ext uri="{FF2B5EF4-FFF2-40B4-BE49-F238E27FC236}">
                <a16:creationId xmlns:a16="http://schemas.microsoft.com/office/drawing/2014/main" xmlns="" id="{A84E29C8-BB26-1892-C6FB-E3CEA9FEE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2813" y="822959"/>
            <a:ext cx="4129237" cy="21007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6150" name="Picture 6" descr="Definition and Types of E-governance - INSIGHTSIAS">
            <a:extLst>
              <a:ext uri="{FF2B5EF4-FFF2-40B4-BE49-F238E27FC236}">
                <a16:creationId xmlns:a16="http://schemas.microsoft.com/office/drawing/2014/main" xmlns="" id="{99593187-5FAC-4D6E-B5CA-CE0CF9B1C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8715" y="4456497"/>
            <a:ext cx="3569920" cy="16555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Picture 3">
            <a:extLst>
              <a:ext uri="{FF2B5EF4-FFF2-40B4-BE49-F238E27FC236}">
                <a16:creationId xmlns:a16="http://schemas.microsoft.com/office/drawing/2014/main" xmlns="" id="{AA37938A-761F-43C6-ED2F-D2208B082365}"/>
              </a:ext>
            </a:extLst>
          </p:cNvPr>
          <p:cNvPicPr>
            <a:picLocks noChangeAspect="1"/>
          </p:cNvPicPr>
          <p:nvPr/>
        </p:nvPicPr>
        <p:blipFill>
          <a:blip r:embed="rId4"/>
          <a:stretch>
            <a:fillRect/>
          </a:stretch>
        </p:blipFill>
        <p:spPr>
          <a:xfrm>
            <a:off x="7407974" y="3267778"/>
            <a:ext cx="3458947" cy="2767263"/>
          </a:xfrm>
          <a:prstGeom prst="rect">
            <a:avLst/>
          </a:prstGeom>
          <a:ln>
            <a:noFill/>
          </a:ln>
          <a:effectLst>
            <a:outerShdw blurRad="190500" algn="tl" rotWithShape="0">
              <a:srgbClr val="000000">
                <a:alpha val="70000"/>
              </a:srgbClr>
            </a:outerShdw>
          </a:effectLst>
        </p:spPr>
      </p:pic>
      <p:pic>
        <p:nvPicPr>
          <p:cNvPr id="6152" name="Picture 8" descr="Digital transactions decline post smooth cash inflow">
            <a:extLst>
              <a:ext uri="{FF2B5EF4-FFF2-40B4-BE49-F238E27FC236}">
                <a16:creationId xmlns:a16="http://schemas.microsoft.com/office/drawing/2014/main" xmlns="" id="{9278D511-4573-1E88-7FF6-F5FA970F49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8459" y="2646947"/>
            <a:ext cx="1158239" cy="10995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5799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894</TotalTime>
  <Words>999</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Garamond</vt:lpstr>
      <vt:lpstr>Söhne</vt:lpstr>
      <vt:lpstr>Times New Roman</vt:lpstr>
      <vt:lpstr>Organic</vt:lpstr>
      <vt:lpstr>HUBLI-DHARWAD AS SMART CITY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CITIES</dc:title>
  <dc:creator>Windows User</dc:creator>
  <cp:lastModifiedBy>Microsoft account</cp:lastModifiedBy>
  <cp:revision>111</cp:revision>
  <dcterms:created xsi:type="dcterms:W3CDTF">2022-04-17T06:19:26Z</dcterms:created>
  <dcterms:modified xsi:type="dcterms:W3CDTF">2023-06-04T09:03:23Z</dcterms:modified>
</cp:coreProperties>
</file>