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4" r:id="rId4"/>
    <p:sldId id="274" r:id="rId5"/>
    <p:sldId id="270" r:id="rId6"/>
    <p:sldId id="275" r:id="rId7"/>
    <p:sldId id="268" r:id="rId8"/>
    <p:sldId id="276" r:id="rId9"/>
    <p:sldId id="278" r:id="rId10"/>
    <p:sldId id="277" r:id="rId11"/>
    <p:sldId id="279" r:id="rId12"/>
    <p:sldId id="281" r:id="rId13"/>
    <p:sldId id="284" r:id="rId14"/>
    <p:sldId id="28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D4BA0-AD16-4D1C-8FCF-F655AD4B41F2}" type="datetimeFigureOut">
              <a:rPr lang="en-IN" smtClean="0"/>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15419-00B7-4EE1-AF05-A1AF9BE8F98B}" type="slidenum">
              <a:rPr lang="en-IN" smtClean="0"/>
              <a:t>‹#›</a:t>
            </a:fld>
            <a:endParaRPr lang="en-IN"/>
          </a:p>
        </p:txBody>
      </p:sp>
    </p:spTree>
    <p:extLst>
      <p:ext uri="{BB962C8B-B14F-4D97-AF65-F5344CB8AC3E}">
        <p14:creationId xmlns:p14="http://schemas.microsoft.com/office/powerpoint/2010/main" val="119813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715419-00B7-4EE1-AF05-A1AF9BE8F98B}" type="slidenum">
              <a:rPr lang="en-IN" smtClean="0"/>
              <a:t>2</a:t>
            </a:fld>
            <a:endParaRPr lang="en-IN"/>
          </a:p>
        </p:txBody>
      </p:sp>
    </p:spTree>
    <p:extLst>
      <p:ext uri="{BB962C8B-B14F-4D97-AF65-F5344CB8AC3E}">
        <p14:creationId xmlns:p14="http://schemas.microsoft.com/office/powerpoint/2010/main" val="67285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619092A-28D0-4A7D-9DFE-F758A51FFC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172716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19092A-28D0-4A7D-9DFE-F758A51FFC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407159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19092A-28D0-4A7D-9DFE-F758A51FFC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355094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19092A-28D0-4A7D-9DFE-F758A51FFC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364302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19092A-28D0-4A7D-9DFE-F758A51FFCEB}"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54238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619092A-28D0-4A7D-9DFE-F758A51FFCEB}"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41172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619092A-28D0-4A7D-9DFE-F758A51FFCEB}"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66471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619092A-28D0-4A7D-9DFE-F758A51FFCEB}"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45090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9092A-28D0-4A7D-9DFE-F758A51FFCEB}"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86889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19092A-28D0-4A7D-9DFE-F758A51FFCEB}"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3289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19092A-28D0-4A7D-9DFE-F758A51FFCEB}"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5C3E5-B9E9-455B-98BB-35E2AEC08CDF}" type="slidenum">
              <a:rPr lang="en-IN" smtClean="0"/>
              <a:t>‹#›</a:t>
            </a:fld>
            <a:endParaRPr lang="en-IN"/>
          </a:p>
        </p:txBody>
      </p:sp>
    </p:spTree>
    <p:extLst>
      <p:ext uri="{BB962C8B-B14F-4D97-AF65-F5344CB8AC3E}">
        <p14:creationId xmlns:p14="http://schemas.microsoft.com/office/powerpoint/2010/main" val="264349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9092A-28D0-4A7D-9DFE-F758A51FFCEB}" type="datetimeFigureOut">
              <a:rPr lang="en-IN" smtClean="0"/>
              <a:t>18-05-2023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5C3E5-B9E9-455B-98BB-35E2AEC08CDF}" type="slidenum">
              <a:rPr lang="en-IN" smtClean="0"/>
              <a:t>‹#›</a:t>
            </a:fld>
            <a:endParaRPr lang="en-IN"/>
          </a:p>
        </p:txBody>
      </p:sp>
    </p:spTree>
    <p:extLst>
      <p:ext uri="{BB962C8B-B14F-4D97-AF65-F5344CB8AC3E}">
        <p14:creationId xmlns:p14="http://schemas.microsoft.com/office/powerpoint/2010/main" val="3852773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0"/>
          </a:xfrm>
        </p:spPr>
        <p:txBody>
          <a:bodyPr>
            <a:normAutofit lnSpcReduction="10000"/>
          </a:bodyPr>
          <a:lstStyle/>
          <a:p>
            <a:endParaRPr lang="en-US" sz="8000" b="1" dirty="0">
              <a:solidFill>
                <a:srgbClr val="0070C0"/>
              </a:solidFill>
            </a:endParaRPr>
          </a:p>
          <a:p>
            <a:r>
              <a:rPr lang="en-US" sz="8000" b="1" dirty="0">
                <a:solidFill>
                  <a:srgbClr val="0070C0"/>
                </a:solidFill>
              </a:rPr>
              <a:t>AI  &amp; CHAT GPT</a:t>
            </a:r>
          </a:p>
          <a:p>
            <a:r>
              <a:rPr lang="en-US" sz="8000" b="1" dirty="0">
                <a:solidFill>
                  <a:srgbClr val="0070C0"/>
                </a:solidFill>
              </a:rPr>
              <a:t> </a:t>
            </a:r>
            <a:r>
              <a:rPr lang="en-US" sz="6000" b="1" dirty="0">
                <a:solidFill>
                  <a:srgbClr val="0070C0"/>
                </a:solidFill>
              </a:rPr>
              <a:t>in banking  industry</a:t>
            </a:r>
          </a:p>
          <a:p>
            <a:r>
              <a:rPr lang="en-US" sz="4800" b="1" dirty="0">
                <a:solidFill>
                  <a:srgbClr val="0070C0"/>
                </a:solidFill>
              </a:rPr>
              <a:t> </a:t>
            </a:r>
          </a:p>
          <a:p>
            <a:r>
              <a:rPr lang="en-US" sz="3600" b="1" dirty="0">
                <a:solidFill>
                  <a:srgbClr val="0070C0"/>
                </a:solidFill>
              </a:rPr>
              <a:t>A presentation by </a:t>
            </a:r>
          </a:p>
          <a:p>
            <a:r>
              <a:rPr lang="en-US" sz="4800" b="1" dirty="0">
                <a:solidFill>
                  <a:srgbClr val="0070C0"/>
                </a:solidFill>
              </a:rPr>
              <a:t>Chandrakant SM  Vinayak G  </a:t>
            </a:r>
          </a:p>
          <a:p>
            <a:r>
              <a:rPr lang="en-US" sz="4800" b="1" dirty="0">
                <a:solidFill>
                  <a:srgbClr val="0070C0"/>
                </a:solidFill>
              </a:rPr>
              <a:t>Samarth  Shankar </a:t>
            </a:r>
            <a:r>
              <a:rPr lang="en-US" sz="4800" b="1" dirty="0" err="1">
                <a:solidFill>
                  <a:srgbClr val="0070C0"/>
                </a:solidFill>
              </a:rPr>
              <a:t>Gourav</a:t>
            </a:r>
            <a:r>
              <a:rPr lang="en-US" sz="4800" b="1" dirty="0">
                <a:solidFill>
                  <a:srgbClr val="0070C0"/>
                </a:solidFill>
              </a:rPr>
              <a:t> P</a:t>
            </a:r>
          </a:p>
          <a:p>
            <a:r>
              <a:rPr lang="en-US" sz="5400" b="1" dirty="0">
                <a:solidFill>
                  <a:srgbClr val="0070C0"/>
                </a:solidFill>
              </a:rPr>
              <a:t>KEONICS HUBLI</a:t>
            </a:r>
          </a:p>
          <a:p>
            <a:endParaRPr lang="en-US" sz="4800" b="1" dirty="0">
              <a:solidFill>
                <a:srgbClr val="0070C0"/>
              </a:solidFill>
            </a:endParaRPr>
          </a:p>
          <a:p>
            <a:endParaRPr lang="en-IN" sz="4800" b="1" dirty="0">
              <a:solidFill>
                <a:srgbClr val="0070C0"/>
              </a:solidFill>
            </a:endParaRPr>
          </a:p>
        </p:txBody>
      </p:sp>
    </p:spTree>
    <p:extLst>
      <p:ext uri="{BB962C8B-B14F-4D97-AF65-F5344CB8AC3E}">
        <p14:creationId xmlns:p14="http://schemas.microsoft.com/office/powerpoint/2010/main" val="381246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723"/>
            <a:ext cx="10515600" cy="5403240"/>
          </a:xfrm>
        </p:spPr>
        <p:txBody>
          <a:bodyPr>
            <a:normAutofit/>
          </a:bodyPr>
          <a:lstStyle/>
          <a:p>
            <a:pPr marL="0" indent="0">
              <a:buNone/>
            </a:pPr>
            <a:r>
              <a:rPr lang="en-US" sz="4400" dirty="0">
                <a:solidFill>
                  <a:srgbClr val="0070C0"/>
                </a:solidFill>
              </a:rPr>
              <a:t>Chatbots</a:t>
            </a:r>
            <a:r>
              <a:rPr lang="en-US" dirty="0">
                <a:solidFill>
                  <a:srgbClr val="0070C0"/>
                </a:solidFill>
              </a:rPr>
              <a:t>: are used to automate customer interactions with the banking staff ,By identifying  most frequent transactions happening between the staff and customers.</a:t>
            </a:r>
          </a:p>
          <a:p>
            <a:pPr marL="0" indent="0">
              <a:buNone/>
            </a:pPr>
            <a:r>
              <a:rPr lang="en-US" dirty="0">
                <a:solidFill>
                  <a:srgbClr val="0070C0"/>
                </a:solidFill>
              </a:rPr>
              <a:t>Fd enquiry, loan enquiry.</a:t>
            </a:r>
          </a:p>
          <a:p>
            <a:pPr marL="0" indent="0">
              <a:buNone/>
            </a:pPr>
            <a:r>
              <a:rPr lang="en-US" dirty="0">
                <a:solidFill>
                  <a:srgbClr val="0070C0"/>
                </a:solidFill>
              </a:rPr>
              <a:t>Do you have a branch in this location enquiry.</a:t>
            </a:r>
          </a:p>
          <a:p>
            <a:pPr marL="0" indent="0">
              <a:buNone/>
            </a:pPr>
            <a:r>
              <a:rPr lang="en-US" dirty="0">
                <a:solidFill>
                  <a:srgbClr val="0070C0"/>
                </a:solidFill>
              </a:rPr>
              <a:t>Documentation enquiry </a:t>
            </a:r>
          </a:p>
          <a:p>
            <a:pPr marL="0" indent="0">
              <a:buNone/>
            </a:pPr>
            <a:r>
              <a:rPr lang="en-US" dirty="0">
                <a:solidFill>
                  <a:srgbClr val="0070C0"/>
                </a:solidFill>
              </a:rPr>
              <a:t>Credit card/debit card</a:t>
            </a:r>
          </a:p>
          <a:p>
            <a:pPr marL="0" indent="0">
              <a:buNone/>
            </a:pPr>
            <a:r>
              <a:rPr lang="en-US" dirty="0">
                <a:solidFill>
                  <a:srgbClr val="0070C0"/>
                </a:solidFill>
              </a:rPr>
              <a:t>Funds transfer</a:t>
            </a:r>
          </a:p>
          <a:p>
            <a:pPr marL="0" indent="0">
              <a:buNone/>
            </a:pPr>
            <a:r>
              <a:rPr lang="en-US" dirty="0">
                <a:solidFill>
                  <a:srgbClr val="0070C0"/>
                </a:solidFill>
              </a:rPr>
              <a:t>passbook, cheque book, pin  reset etc.</a:t>
            </a:r>
          </a:p>
          <a:p>
            <a:pPr marL="0" indent="0">
              <a:buNone/>
            </a:pPr>
            <a:r>
              <a:rPr lang="en-US" dirty="0">
                <a:solidFill>
                  <a:srgbClr val="0070C0"/>
                </a:solidFill>
              </a:rPr>
              <a:t>Bill payment(Electricity, water, tax etc.)</a:t>
            </a:r>
          </a:p>
          <a:p>
            <a:endParaRPr lang="en-IN" dirty="0">
              <a:solidFill>
                <a:srgbClr val="0070C0"/>
              </a:solidFill>
            </a:endParaRPr>
          </a:p>
        </p:txBody>
      </p:sp>
    </p:spTree>
    <p:extLst>
      <p:ext uri="{BB962C8B-B14F-4D97-AF65-F5344CB8AC3E}">
        <p14:creationId xmlns:p14="http://schemas.microsoft.com/office/powerpoint/2010/main" val="133465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19" y="309489"/>
            <a:ext cx="11507372" cy="6330462"/>
          </a:xfrm>
        </p:spPr>
        <p:txBody>
          <a:bodyPr>
            <a:normAutofit fontScale="85000" lnSpcReduction="20000"/>
          </a:bodyPr>
          <a:lstStyle/>
          <a:p>
            <a:pPr marL="0" indent="0">
              <a:buNone/>
            </a:pPr>
            <a:r>
              <a:rPr lang="en-US" sz="6600" dirty="0">
                <a:solidFill>
                  <a:srgbClr val="0070C0"/>
                </a:solidFill>
              </a:rPr>
              <a:t>Speech recognition:</a:t>
            </a:r>
          </a:p>
          <a:p>
            <a:pPr marL="0" indent="0">
              <a:buNone/>
            </a:pPr>
            <a:r>
              <a:rPr lang="en-US" dirty="0">
                <a:solidFill>
                  <a:srgbClr val="0070C0"/>
                </a:solidFill>
              </a:rPr>
              <a:t>1. Through speech recognition, bank systems can identify and authenticate a customer by matching his voice blueprint, and can enable/disable him for further transactions.  </a:t>
            </a:r>
          </a:p>
          <a:p>
            <a:pPr marL="0" indent="0">
              <a:buNone/>
            </a:pPr>
            <a:r>
              <a:rPr lang="en-US" dirty="0">
                <a:solidFill>
                  <a:srgbClr val="0070C0"/>
                </a:solidFill>
              </a:rPr>
              <a:t>It can provide added layer of security to signatures obtained by the customers.</a:t>
            </a:r>
          </a:p>
          <a:p>
            <a:pPr marL="0" indent="0">
              <a:buNone/>
            </a:pPr>
            <a:endParaRPr lang="en-US" dirty="0">
              <a:solidFill>
                <a:srgbClr val="0070C0"/>
              </a:solidFill>
            </a:endParaRPr>
          </a:p>
          <a:p>
            <a:pPr marL="0" indent="0">
              <a:buNone/>
            </a:pPr>
            <a:r>
              <a:rPr lang="en-US" dirty="0">
                <a:solidFill>
                  <a:srgbClr val="0070C0"/>
                </a:solidFill>
              </a:rPr>
              <a:t>2. Once a transaction happens , customers cannot backtrack from the transactions , by denying that they have requested for the transaction to happen. As there voice blue print will be the banking systems.</a:t>
            </a:r>
          </a:p>
          <a:p>
            <a:pPr marL="0" indent="0">
              <a:buNone/>
            </a:pPr>
            <a:r>
              <a:rPr lang="en-US" dirty="0">
                <a:solidFill>
                  <a:srgbClr val="0070C0"/>
                </a:solidFill>
              </a:rPr>
              <a:t>Ex: This can save banks and investment firms lots of time in surveillance activities or dealing with false customer complaints .</a:t>
            </a:r>
          </a:p>
          <a:p>
            <a:pPr marL="0" indent="0">
              <a:buNone/>
            </a:pPr>
            <a:endParaRPr lang="en-US" dirty="0">
              <a:solidFill>
                <a:srgbClr val="0070C0"/>
              </a:solidFill>
            </a:endParaRPr>
          </a:p>
          <a:p>
            <a:pPr marL="0" indent="0">
              <a:buNone/>
            </a:pPr>
            <a:r>
              <a:rPr lang="en-US" dirty="0">
                <a:solidFill>
                  <a:srgbClr val="0070C0"/>
                </a:solidFill>
              </a:rPr>
              <a:t>3. Voice activated systems can help blind persons to operate ATMs on voice request or voice commands </a:t>
            </a:r>
          </a:p>
          <a:p>
            <a:pPr marL="0" indent="0">
              <a:buNone/>
            </a:pPr>
            <a:endParaRPr lang="en-US" dirty="0">
              <a:solidFill>
                <a:srgbClr val="0070C0"/>
              </a:solidFill>
            </a:endParaRPr>
          </a:p>
          <a:p>
            <a:pPr marL="0" indent="0">
              <a:buNone/>
            </a:pPr>
            <a:r>
              <a:rPr lang="en-US" dirty="0">
                <a:solidFill>
                  <a:srgbClr val="0070C0"/>
                </a:solidFill>
              </a:rPr>
              <a:t>4. Through speech recognition banks can identify the intention of the customer to pay or receive and only that  transaction should happen.</a:t>
            </a:r>
          </a:p>
          <a:p>
            <a:pPr marL="0" indent="0">
              <a:buNone/>
            </a:pPr>
            <a:r>
              <a:rPr lang="en-US" dirty="0">
                <a:solidFill>
                  <a:srgbClr val="0070C0"/>
                </a:solidFill>
              </a:rPr>
              <a:t> </a:t>
            </a:r>
            <a:endParaRPr lang="en-IN" dirty="0">
              <a:solidFill>
                <a:srgbClr val="0070C0"/>
              </a:solidFill>
            </a:endParaRPr>
          </a:p>
          <a:p>
            <a:endParaRPr lang="en-IN" dirty="0">
              <a:solidFill>
                <a:srgbClr val="0070C0"/>
              </a:solidFill>
            </a:endParaRPr>
          </a:p>
        </p:txBody>
      </p:sp>
    </p:spTree>
    <p:extLst>
      <p:ext uri="{BB962C8B-B14F-4D97-AF65-F5344CB8AC3E}">
        <p14:creationId xmlns:p14="http://schemas.microsoft.com/office/powerpoint/2010/main" val="81496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677" y="112542"/>
            <a:ext cx="12051323" cy="6745458"/>
          </a:xfrm>
        </p:spPr>
        <p:txBody>
          <a:bodyPr/>
          <a:lstStyle/>
          <a:p>
            <a:pPr marL="0" indent="0">
              <a:buNone/>
            </a:pPr>
            <a:r>
              <a:rPr lang="en-US" sz="6600" dirty="0">
                <a:solidFill>
                  <a:srgbClr val="0070C0"/>
                </a:solidFill>
              </a:rPr>
              <a:t>BLOCKCHAIN</a:t>
            </a:r>
            <a:r>
              <a:rPr lang="en-US" dirty="0">
                <a:solidFill>
                  <a:srgbClr val="0070C0"/>
                </a:solidFill>
              </a:rPr>
              <a:t> enables secure, transparent and efficient transactions.</a:t>
            </a:r>
          </a:p>
          <a:p>
            <a:pPr marL="0" indent="0">
              <a:buNone/>
            </a:pPr>
            <a:r>
              <a:rPr lang="en-US" b="1" dirty="0">
                <a:solidFill>
                  <a:srgbClr val="0070C0"/>
                </a:solidFill>
              </a:rPr>
              <a:t>Payments and remittances</a:t>
            </a:r>
            <a:r>
              <a:rPr lang="en-US" dirty="0">
                <a:solidFill>
                  <a:srgbClr val="0070C0"/>
                </a:solidFill>
              </a:rPr>
              <a:t>: it eliminates intermediaries and transaction fees and reduces transaction time  is cost effective.</a:t>
            </a:r>
          </a:p>
          <a:p>
            <a:pPr marL="0" indent="0">
              <a:buNone/>
            </a:pPr>
            <a:r>
              <a:rPr lang="en-US" b="1" dirty="0">
                <a:solidFill>
                  <a:srgbClr val="0070C0"/>
                </a:solidFill>
              </a:rPr>
              <a:t>Know your client</a:t>
            </a:r>
            <a:r>
              <a:rPr lang="en-US" dirty="0">
                <a:solidFill>
                  <a:srgbClr val="0070C0"/>
                </a:solidFill>
              </a:rPr>
              <a:t>: it can facilitate strong KYC , by a secure sharing of  KYC data of a client across  many financial institutions. It’s a  regulatory requirement and helps banks to avoid fraud customers.</a:t>
            </a:r>
          </a:p>
          <a:p>
            <a:pPr marL="0" indent="0">
              <a:buNone/>
            </a:pPr>
            <a:r>
              <a:rPr lang="en-US" b="1" dirty="0">
                <a:solidFill>
                  <a:srgbClr val="0070C0"/>
                </a:solidFill>
              </a:rPr>
              <a:t>Smart contracts</a:t>
            </a:r>
            <a:r>
              <a:rPr lang="en-US" dirty="0">
                <a:solidFill>
                  <a:srgbClr val="0070C0"/>
                </a:solidFill>
              </a:rPr>
              <a:t>: These are self executing agreements, which are programmed to trigger specific actions ,when buyers and sellers fulfill their obligations. These are very  useful in stock exchanges.</a:t>
            </a:r>
          </a:p>
          <a:p>
            <a:pPr marL="0" indent="0">
              <a:buNone/>
            </a:pPr>
            <a:r>
              <a:rPr lang="en-US" dirty="0">
                <a:solidFill>
                  <a:srgbClr val="0070C0"/>
                </a:solidFill>
              </a:rPr>
              <a:t>both the parties have to keep abiding to the preset terms and conditions , and perform once they are met.</a:t>
            </a:r>
          </a:p>
          <a:p>
            <a:pPr marL="0" indent="0">
              <a:buNone/>
            </a:pPr>
            <a:r>
              <a:rPr lang="en-US" dirty="0">
                <a:solidFill>
                  <a:srgbClr val="0070C0"/>
                </a:solidFill>
              </a:rPr>
              <a:t>Ex: parties in war torn countries</a:t>
            </a:r>
            <a:endParaRPr lang="en-IN" dirty="0">
              <a:solidFill>
                <a:srgbClr val="0070C0"/>
              </a:solidFill>
            </a:endParaRPr>
          </a:p>
        </p:txBody>
      </p:sp>
    </p:spTree>
    <p:extLst>
      <p:ext uri="{BB962C8B-B14F-4D97-AF65-F5344CB8AC3E}">
        <p14:creationId xmlns:p14="http://schemas.microsoft.com/office/powerpoint/2010/main" val="302443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4800" dirty="0">
                <a:solidFill>
                  <a:srgbClr val="0070C0"/>
                </a:solidFill>
              </a:rPr>
              <a:t>CLOUD COMPUTING:</a:t>
            </a:r>
          </a:p>
          <a:p>
            <a:pPr marL="0" indent="0">
              <a:buNone/>
            </a:pPr>
            <a:r>
              <a:rPr lang="en-US" b="1" dirty="0">
                <a:solidFill>
                  <a:srgbClr val="0070C0"/>
                </a:solidFill>
              </a:rPr>
              <a:t>Data storage management</a:t>
            </a:r>
            <a:r>
              <a:rPr lang="en-US" dirty="0">
                <a:solidFill>
                  <a:srgbClr val="0070C0"/>
                </a:solidFill>
              </a:rPr>
              <a:t>: vast data can  be stored efficiently, cost effective , secure and can be accessed from any where in the world.</a:t>
            </a:r>
          </a:p>
          <a:p>
            <a:pPr marL="0" indent="0">
              <a:buNone/>
            </a:pPr>
            <a:r>
              <a:rPr lang="en-US" b="1" dirty="0">
                <a:solidFill>
                  <a:srgbClr val="0070C0"/>
                </a:solidFill>
              </a:rPr>
              <a:t>Risk management</a:t>
            </a:r>
            <a:r>
              <a:rPr lang="en-US" dirty="0">
                <a:solidFill>
                  <a:srgbClr val="0070C0"/>
                </a:solidFill>
              </a:rPr>
              <a:t>: cloud based risk analytics tools, banks can manage risks quickly.</a:t>
            </a:r>
          </a:p>
          <a:p>
            <a:pPr marL="0" indent="0">
              <a:buNone/>
            </a:pPr>
            <a:r>
              <a:rPr lang="en-US" b="1" dirty="0">
                <a:solidFill>
                  <a:srgbClr val="0070C0"/>
                </a:solidFill>
              </a:rPr>
              <a:t>Fraud detection:</a:t>
            </a:r>
            <a:r>
              <a:rPr lang="en-US" dirty="0">
                <a:solidFill>
                  <a:srgbClr val="0070C0"/>
                </a:solidFill>
              </a:rPr>
              <a:t> banks can improve their fraud detection capacity  by training their ML algorithms over a vast set of data provided by the cloud computing platforms By detecting patterns and anomalies.</a:t>
            </a:r>
          </a:p>
          <a:p>
            <a:pPr marL="0" indent="0">
              <a:buNone/>
            </a:pPr>
            <a:r>
              <a:rPr lang="en-US" b="1" dirty="0">
                <a:solidFill>
                  <a:srgbClr val="0070C0"/>
                </a:solidFill>
              </a:rPr>
              <a:t>Cost savings</a:t>
            </a:r>
            <a:r>
              <a:rPr lang="en-US" dirty="0">
                <a:solidFill>
                  <a:srgbClr val="0070C0"/>
                </a:solidFill>
              </a:rPr>
              <a:t>: Cloud can help banks to save big on IT infra spending, as banks can hire cloud services whenever they need them, which are provided by third party cloud service providers.  Rather than investing big amount in them.</a:t>
            </a:r>
          </a:p>
          <a:p>
            <a:pPr marL="0" indent="0">
              <a:buNone/>
            </a:pPr>
            <a:r>
              <a:rPr lang="en-US" dirty="0">
                <a:solidFill>
                  <a:srgbClr val="0070C0"/>
                </a:solidFill>
              </a:rPr>
              <a:t>Banks are left with good amount of money in their core banking activities to lend.</a:t>
            </a:r>
          </a:p>
          <a:p>
            <a:pPr marL="0" indent="0">
              <a:buNone/>
            </a:pPr>
            <a:r>
              <a:rPr lang="en-US" dirty="0">
                <a:solidFill>
                  <a:srgbClr val="0070C0"/>
                </a:solidFill>
              </a:rPr>
              <a:t>Small banks like co-ops banks can compete with big national banks and foreign banks</a:t>
            </a:r>
          </a:p>
          <a:p>
            <a:pPr marL="0" indent="0">
              <a:buNone/>
            </a:pPr>
            <a:r>
              <a:rPr lang="en-US" dirty="0">
                <a:solidFill>
                  <a:srgbClr val="0070C0"/>
                </a:solidFill>
              </a:rPr>
              <a:t>Ex: axis bank has outsourced  $ 3.7 bn, contracts to AWS.</a:t>
            </a:r>
          </a:p>
          <a:p>
            <a:pPr marL="0" indent="0">
              <a:buNone/>
            </a:pPr>
            <a:r>
              <a:rPr lang="en-US" dirty="0">
                <a:solidFill>
                  <a:srgbClr val="0070C0"/>
                </a:solidFill>
              </a:rPr>
              <a:t> </a:t>
            </a:r>
          </a:p>
          <a:p>
            <a:pPr marL="0" indent="0">
              <a:buNone/>
            </a:pPr>
            <a:endParaRPr lang="en-US" dirty="0">
              <a:solidFill>
                <a:srgbClr val="0070C0"/>
              </a:solidFill>
            </a:endParaRPr>
          </a:p>
          <a:p>
            <a:pPr marL="0" indent="0">
              <a:buNone/>
            </a:pPr>
            <a:endParaRPr lang="en-IN" dirty="0">
              <a:solidFill>
                <a:srgbClr val="0070C0"/>
              </a:solidFill>
            </a:endParaRPr>
          </a:p>
        </p:txBody>
      </p:sp>
    </p:spTree>
    <p:extLst>
      <p:ext uri="{BB962C8B-B14F-4D97-AF65-F5344CB8AC3E}">
        <p14:creationId xmlns:p14="http://schemas.microsoft.com/office/powerpoint/2010/main" val="117401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811" y="126609"/>
            <a:ext cx="11873133" cy="6583680"/>
          </a:xfrm>
        </p:spPr>
        <p:txBody>
          <a:bodyPr/>
          <a:lstStyle/>
          <a:p>
            <a:pPr marL="0" indent="0">
              <a:buNone/>
            </a:pPr>
            <a:r>
              <a:rPr lang="en-US" sz="8000" dirty="0">
                <a:solidFill>
                  <a:srgbClr val="0070C0"/>
                </a:solidFill>
              </a:rPr>
              <a:t>BIO METRICS:</a:t>
            </a:r>
            <a:endParaRPr lang="en-US" sz="4400" dirty="0">
              <a:solidFill>
                <a:srgbClr val="0070C0"/>
              </a:solidFill>
            </a:endParaRPr>
          </a:p>
          <a:p>
            <a:pPr marL="0" indent="0">
              <a:buNone/>
            </a:pPr>
            <a:r>
              <a:rPr lang="en-US" sz="4400" dirty="0">
                <a:solidFill>
                  <a:srgbClr val="0070C0"/>
                </a:solidFill>
              </a:rPr>
              <a:t>Image scanning</a:t>
            </a:r>
          </a:p>
          <a:p>
            <a:pPr marL="0" indent="0">
              <a:buNone/>
            </a:pPr>
            <a:r>
              <a:rPr lang="en-US" sz="4400" dirty="0">
                <a:solidFill>
                  <a:srgbClr val="0070C0"/>
                </a:solidFill>
              </a:rPr>
              <a:t>Iris scanning</a:t>
            </a:r>
          </a:p>
          <a:p>
            <a:pPr marL="0" indent="0">
              <a:buNone/>
            </a:pPr>
            <a:r>
              <a:rPr lang="en-US" sz="4400" dirty="0">
                <a:solidFill>
                  <a:srgbClr val="0070C0"/>
                </a:solidFill>
              </a:rPr>
              <a:t>Finger print scanning</a:t>
            </a:r>
          </a:p>
          <a:p>
            <a:pPr marL="0" indent="0">
              <a:buNone/>
            </a:pPr>
            <a:r>
              <a:rPr lang="en-US" sz="4400" dirty="0">
                <a:solidFill>
                  <a:srgbClr val="0070C0"/>
                </a:solidFill>
              </a:rPr>
              <a:t>Speech recognition</a:t>
            </a:r>
            <a:endParaRPr lang="en-IN" sz="4400" dirty="0">
              <a:solidFill>
                <a:srgbClr val="0070C0"/>
              </a:solidFill>
            </a:endParaRPr>
          </a:p>
        </p:txBody>
      </p:sp>
    </p:spTree>
    <p:extLst>
      <p:ext uri="{BB962C8B-B14F-4D97-AF65-F5344CB8AC3E}">
        <p14:creationId xmlns:p14="http://schemas.microsoft.com/office/powerpoint/2010/main" val="11440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0"/>
          </a:xfrm>
        </p:spPr>
        <p:txBody>
          <a:bodyPr>
            <a:normAutofit/>
          </a:bodyPr>
          <a:lstStyle/>
          <a:p>
            <a:endParaRPr lang="en-US" sz="12800" b="1" dirty="0"/>
          </a:p>
          <a:p>
            <a:r>
              <a:rPr lang="en-US" sz="12800" b="1" dirty="0">
                <a:solidFill>
                  <a:schemeClr val="accent1">
                    <a:lumMod val="75000"/>
                  </a:schemeClr>
                </a:solidFill>
              </a:rPr>
              <a:t>THANK </a:t>
            </a:r>
          </a:p>
          <a:p>
            <a:r>
              <a:rPr lang="en-US" sz="12800" b="1" dirty="0">
                <a:solidFill>
                  <a:schemeClr val="accent1">
                    <a:lumMod val="75000"/>
                  </a:schemeClr>
                </a:solidFill>
              </a:rPr>
              <a:t>YOU</a:t>
            </a:r>
            <a:endParaRPr lang="en-IN" sz="12800" b="1" dirty="0">
              <a:solidFill>
                <a:schemeClr val="accent1">
                  <a:lumMod val="75000"/>
                </a:schemeClr>
              </a:solidFill>
            </a:endParaRPr>
          </a:p>
        </p:txBody>
      </p:sp>
    </p:spTree>
    <p:extLst>
      <p:ext uri="{BB962C8B-B14F-4D97-AF65-F5344CB8AC3E}">
        <p14:creationId xmlns:p14="http://schemas.microsoft.com/office/powerpoint/2010/main" val="21555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710285" y="2108981"/>
            <a:ext cx="4023366" cy="1168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Consideration</a:t>
            </a:r>
            <a:endParaRPr lang="en-US" sz="2000" dirty="0"/>
          </a:p>
          <a:p>
            <a:pPr algn="ctr"/>
            <a:r>
              <a:rPr lang="en-US" sz="2000" dirty="0">
                <a:solidFill>
                  <a:srgbClr val="FFFF00"/>
                </a:solidFill>
              </a:rPr>
              <a:t>Shall I buy it?</a:t>
            </a:r>
            <a:endParaRPr lang="en-IN" sz="2000" dirty="0">
              <a:solidFill>
                <a:srgbClr val="FFFF00"/>
              </a:solidFill>
            </a:endParaRPr>
          </a:p>
        </p:txBody>
      </p:sp>
      <p:sp>
        <p:nvSpPr>
          <p:cNvPr id="5" name="Rounded Rectangle 4"/>
          <p:cNvSpPr/>
          <p:nvPr/>
        </p:nvSpPr>
        <p:spPr>
          <a:xfrm>
            <a:off x="1195754" y="3516923"/>
            <a:ext cx="3981157" cy="1219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Service</a:t>
            </a:r>
          </a:p>
          <a:p>
            <a:pPr algn="ctr"/>
            <a:r>
              <a:rPr lang="en-US" sz="2000" dirty="0">
                <a:solidFill>
                  <a:srgbClr val="FFFF00"/>
                </a:solidFill>
              </a:rPr>
              <a:t>How to use it?</a:t>
            </a:r>
            <a:endParaRPr lang="en-IN" sz="2000" dirty="0">
              <a:solidFill>
                <a:srgbClr val="FFFF00"/>
              </a:solidFill>
            </a:endParaRPr>
          </a:p>
        </p:txBody>
      </p:sp>
      <p:sp>
        <p:nvSpPr>
          <p:cNvPr id="6" name="Rounded Rectangle 5"/>
          <p:cNvSpPr/>
          <p:nvPr/>
        </p:nvSpPr>
        <p:spPr>
          <a:xfrm>
            <a:off x="6710284" y="5094849"/>
            <a:ext cx="4023367" cy="13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Advocacy</a:t>
            </a:r>
            <a:endParaRPr lang="en-US" sz="2000" dirty="0"/>
          </a:p>
          <a:p>
            <a:pPr algn="ctr"/>
            <a:r>
              <a:rPr lang="en-US" sz="2000" dirty="0">
                <a:solidFill>
                  <a:srgbClr val="FFFF00"/>
                </a:solidFill>
              </a:rPr>
              <a:t>Can I advocate my friends?</a:t>
            </a:r>
            <a:endParaRPr lang="en-IN" sz="2000" dirty="0">
              <a:solidFill>
                <a:srgbClr val="FFFF00"/>
              </a:solidFill>
            </a:endParaRPr>
          </a:p>
        </p:txBody>
      </p:sp>
      <p:sp>
        <p:nvSpPr>
          <p:cNvPr id="7" name="Rounded Rectangle 6"/>
          <p:cNvSpPr/>
          <p:nvPr/>
        </p:nvSpPr>
        <p:spPr>
          <a:xfrm>
            <a:off x="6710284" y="3516923"/>
            <a:ext cx="4023367" cy="1219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Application</a:t>
            </a:r>
          </a:p>
          <a:p>
            <a:pPr algn="ctr"/>
            <a:r>
              <a:rPr lang="en-US" sz="2000" dirty="0">
                <a:solidFill>
                  <a:srgbClr val="FFFF00"/>
                </a:solidFill>
              </a:rPr>
              <a:t>How to buy it?</a:t>
            </a:r>
            <a:endParaRPr lang="en-IN" sz="2000" dirty="0">
              <a:solidFill>
                <a:srgbClr val="FFFF00"/>
              </a:solidFill>
            </a:endParaRPr>
          </a:p>
        </p:txBody>
      </p:sp>
      <p:sp>
        <p:nvSpPr>
          <p:cNvPr id="8" name="Rounded Rectangle 7"/>
          <p:cNvSpPr/>
          <p:nvPr/>
        </p:nvSpPr>
        <p:spPr>
          <a:xfrm>
            <a:off x="1195754" y="5094849"/>
            <a:ext cx="3981157" cy="1362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Loyalty</a:t>
            </a:r>
            <a:endParaRPr lang="en-US" sz="2000" dirty="0"/>
          </a:p>
          <a:p>
            <a:pPr algn="ctr"/>
            <a:r>
              <a:rPr lang="en-US" sz="2000" dirty="0">
                <a:solidFill>
                  <a:srgbClr val="FFFF00"/>
                </a:solidFill>
              </a:rPr>
              <a:t>Am I happy with it?</a:t>
            </a:r>
            <a:endParaRPr lang="en-IN" sz="2000" dirty="0">
              <a:solidFill>
                <a:srgbClr val="FFFF00"/>
              </a:solidFill>
            </a:endParaRPr>
          </a:p>
        </p:txBody>
      </p:sp>
      <p:sp>
        <p:nvSpPr>
          <p:cNvPr id="9" name="Rounded Rectangle 8"/>
          <p:cNvSpPr/>
          <p:nvPr/>
        </p:nvSpPr>
        <p:spPr>
          <a:xfrm>
            <a:off x="1195754" y="2114842"/>
            <a:ext cx="3981157" cy="1162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Awareness</a:t>
            </a:r>
            <a:endParaRPr lang="en-US" sz="2000" dirty="0">
              <a:solidFill>
                <a:srgbClr val="FFFF00"/>
              </a:solidFill>
            </a:endParaRPr>
          </a:p>
          <a:p>
            <a:pPr algn="ctr"/>
            <a:r>
              <a:rPr lang="en-US" sz="2000" dirty="0">
                <a:solidFill>
                  <a:srgbClr val="FFFF00"/>
                </a:solidFill>
              </a:rPr>
              <a:t>What is it?</a:t>
            </a:r>
            <a:endParaRPr lang="en-IN" sz="2000" dirty="0">
              <a:solidFill>
                <a:srgbClr val="FFFF00"/>
              </a:solidFill>
            </a:endParaRPr>
          </a:p>
        </p:txBody>
      </p:sp>
      <p:sp>
        <p:nvSpPr>
          <p:cNvPr id="10" name="Rounded Rectangle 9"/>
          <p:cNvSpPr/>
          <p:nvPr/>
        </p:nvSpPr>
        <p:spPr>
          <a:xfrm>
            <a:off x="365760" y="513471"/>
            <a:ext cx="11451101" cy="1186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t>CUSTOMER JOURNEY</a:t>
            </a:r>
            <a:endParaRPr lang="en-IN" sz="8000" b="1" dirty="0"/>
          </a:p>
        </p:txBody>
      </p:sp>
      <p:sp>
        <p:nvSpPr>
          <p:cNvPr id="12" name="Right Arrow 11"/>
          <p:cNvSpPr/>
          <p:nvPr/>
        </p:nvSpPr>
        <p:spPr>
          <a:xfrm>
            <a:off x="5697414" y="2356338"/>
            <a:ext cx="661181" cy="400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10800000">
            <a:off x="5697413" y="4134740"/>
            <a:ext cx="661181" cy="400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718514" y="5855685"/>
            <a:ext cx="661181" cy="400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urved Left Arrow 15"/>
          <p:cNvSpPr/>
          <p:nvPr/>
        </p:nvSpPr>
        <p:spPr>
          <a:xfrm>
            <a:off x="11085341" y="2504048"/>
            <a:ext cx="731520" cy="20316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Curved Right Arrow 28"/>
          <p:cNvSpPr/>
          <p:nvPr/>
        </p:nvSpPr>
        <p:spPr>
          <a:xfrm>
            <a:off x="148348" y="4276571"/>
            <a:ext cx="856849" cy="203162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5919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5760" y="105499"/>
            <a:ext cx="11451101" cy="1186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Creating</a:t>
            </a:r>
            <a:r>
              <a:rPr lang="en-US" sz="8000" b="1" dirty="0"/>
              <a:t> Awareness </a:t>
            </a:r>
            <a:r>
              <a:rPr lang="en-US" sz="3200" b="1" dirty="0"/>
              <a:t>though AI &amp; chat gpt</a:t>
            </a:r>
            <a:endParaRPr lang="en-IN" sz="3200" b="1" dirty="0"/>
          </a:p>
        </p:txBody>
      </p:sp>
      <p:sp>
        <p:nvSpPr>
          <p:cNvPr id="17" name="Rounded Rectangle 16"/>
          <p:cNvSpPr/>
          <p:nvPr/>
        </p:nvSpPr>
        <p:spPr>
          <a:xfrm>
            <a:off x="365760" y="1392702"/>
            <a:ext cx="11451100" cy="5359789"/>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solidFill>
                <a:srgbClr val="0070C0"/>
              </a:solidFill>
            </a:endParaRPr>
          </a:p>
          <a:p>
            <a:r>
              <a:rPr lang="en-US" sz="3200" b="1" dirty="0">
                <a:solidFill>
                  <a:srgbClr val="0070C0"/>
                </a:solidFill>
              </a:rPr>
              <a:t>Customized ads: </a:t>
            </a:r>
            <a:r>
              <a:rPr lang="en-US" sz="3200" dirty="0">
                <a:solidFill>
                  <a:srgbClr val="0070C0"/>
                </a:solidFill>
              </a:rPr>
              <a:t>S</a:t>
            </a:r>
            <a:r>
              <a:rPr lang="en-US" sz="2400" dirty="0">
                <a:solidFill>
                  <a:srgbClr val="0070C0"/>
                </a:solidFill>
              </a:rPr>
              <a:t>egregating clients in different segments based on their demography. And posting ads for that segment. Ex: employees, businessman, working  woman, students etc. </a:t>
            </a:r>
          </a:p>
          <a:p>
            <a:endParaRPr lang="en-US" sz="3200" dirty="0">
              <a:solidFill>
                <a:srgbClr val="0070C0"/>
              </a:solidFill>
            </a:endParaRPr>
          </a:p>
          <a:p>
            <a:r>
              <a:rPr lang="en-US" sz="3200" b="1" dirty="0">
                <a:solidFill>
                  <a:srgbClr val="0070C0"/>
                </a:solidFill>
              </a:rPr>
              <a:t>Social media interactions: </a:t>
            </a:r>
            <a:r>
              <a:rPr lang="en-US" sz="2400" dirty="0">
                <a:solidFill>
                  <a:srgbClr val="0070C0"/>
                </a:solidFill>
              </a:rPr>
              <a:t>AI powered Chatbots ,send prompt based ads.</a:t>
            </a:r>
          </a:p>
          <a:p>
            <a:r>
              <a:rPr lang="en-US" sz="2400" dirty="0">
                <a:solidFill>
                  <a:srgbClr val="0070C0"/>
                </a:solidFill>
              </a:rPr>
              <a:t>Send car loan ads to all those who congratulate a person  social media . Directing them to website , bank. </a:t>
            </a:r>
          </a:p>
          <a:p>
            <a:r>
              <a:rPr lang="en-US" sz="2400" b="1" dirty="0">
                <a:solidFill>
                  <a:srgbClr val="0070C0"/>
                </a:solidFill>
              </a:rPr>
              <a:t>Chatbots:</a:t>
            </a:r>
            <a:r>
              <a:rPr lang="en-US" sz="2400" dirty="0">
                <a:solidFill>
                  <a:srgbClr val="0070C0"/>
                </a:solidFill>
              </a:rPr>
              <a:t> Speech recognition, inform about other services.</a:t>
            </a:r>
          </a:p>
          <a:p>
            <a:endParaRPr lang="en-US" sz="3200" dirty="0">
              <a:solidFill>
                <a:srgbClr val="0070C0"/>
              </a:solidFill>
            </a:endParaRPr>
          </a:p>
          <a:p>
            <a:r>
              <a:rPr lang="en-US" sz="3200" b="1" dirty="0">
                <a:solidFill>
                  <a:srgbClr val="0070C0"/>
                </a:solidFill>
              </a:rPr>
              <a:t>Recommendation engines:</a:t>
            </a:r>
            <a:r>
              <a:rPr lang="en-US" sz="2400" dirty="0">
                <a:solidFill>
                  <a:srgbClr val="0070C0"/>
                </a:solidFill>
              </a:rPr>
              <a:t> based on customer segregation, AI can recommend our services suitable to him</a:t>
            </a:r>
          </a:p>
          <a:p>
            <a:pPr algn="ctr"/>
            <a:endParaRPr lang="en-US" dirty="0">
              <a:solidFill>
                <a:srgbClr val="0070C0"/>
              </a:solidFill>
            </a:endParaRPr>
          </a:p>
          <a:p>
            <a:pPr algn="ctr"/>
            <a:endParaRPr lang="en-IN" dirty="0">
              <a:solidFill>
                <a:srgbClr val="0070C0"/>
              </a:solidFill>
            </a:endParaRPr>
          </a:p>
        </p:txBody>
      </p:sp>
    </p:spTree>
    <p:extLst>
      <p:ext uri="{BB962C8B-B14F-4D97-AF65-F5344CB8AC3E}">
        <p14:creationId xmlns:p14="http://schemas.microsoft.com/office/powerpoint/2010/main" val="15894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5760" y="77363"/>
            <a:ext cx="11451101" cy="1186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a:t> </a:t>
            </a:r>
            <a:r>
              <a:rPr lang="en-US" sz="3200" b="1" dirty="0"/>
              <a:t> Assisting during </a:t>
            </a:r>
            <a:r>
              <a:rPr lang="en-US" sz="8000" b="1" dirty="0"/>
              <a:t> consideration </a:t>
            </a:r>
            <a:endParaRPr lang="en-IN" sz="3200" b="1" dirty="0"/>
          </a:p>
        </p:txBody>
      </p:sp>
      <p:sp>
        <p:nvSpPr>
          <p:cNvPr id="3" name="Rounded Rectangle 2"/>
          <p:cNvSpPr/>
          <p:nvPr/>
        </p:nvSpPr>
        <p:spPr>
          <a:xfrm>
            <a:off x="365760" y="1378634"/>
            <a:ext cx="11451100" cy="5373857"/>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70C0"/>
                </a:solidFill>
              </a:rPr>
              <a:t>Research: </a:t>
            </a:r>
            <a:r>
              <a:rPr lang="en-US" sz="2400" b="1" dirty="0">
                <a:solidFill>
                  <a:srgbClr val="0070C0"/>
                </a:solidFill>
              </a:rPr>
              <a:t> </a:t>
            </a:r>
            <a:r>
              <a:rPr lang="en-US" sz="2400" dirty="0">
                <a:solidFill>
                  <a:srgbClr val="0070C0"/>
                </a:solidFill>
              </a:rPr>
              <a:t>Provide customer with more of positive information  of our products, through repetitive ads in different social media aps through out the day. </a:t>
            </a:r>
          </a:p>
          <a:p>
            <a:endParaRPr lang="en-US" sz="3200" b="1" dirty="0">
              <a:solidFill>
                <a:srgbClr val="0070C0"/>
              </a:solidFill>
            </a:endParaRPr>
          </a:p>
          <a:p>
            <a:r>
              <a:rPr lang="en-US" sz="3200" b="1" dirty="0">
                <a:solidFill>
                  <a:srgbClr val="0070C0"/>
                </a:solidFill>
              </a:rPr>
              <a:t>Comparison:</a:t>
            </a:r>
            <a:r>
              <a:rPr lang="en-US" sz="2000" dirty="0">
                <a:solidFill>
                  <a:srgbClr val="0070C0"/>
                </a:solidFill>
              </a:rPr>
              <a:t> </a:t>
            </a:r>
            <a:r>
              <a:rPr lang="en-US" sz="2400" dirty="0">
                <a:solidFill>
                  <a:srgbClr val="0070C0"/>
                </a:solidFill>
              </a:rPr>
              <a:t>AI will showcase our bank as the cost effective by doing a comparative study of the different banks’ services and their costs.</a:t>
            </a:r>
          </a:p>
          <a:p>
            <a:endParaRPr lang="en-US" sz="3200" b="1" dirty="0">
              <a:solidFill>
                <a:srgbClr val="0070C0"/>
              </a:solidFill>
            </a:endParaRPr>
          </a:p>
          <a:p>
            <a:r>
              <a:rPr lang="en-US" sz="3200" b="1" dirty="0">
                <a:solidFill>
                  <a:srgbClr val="0070C0"/>
                </a:solidFill>
              </a:rPr>
              <a:t>Evaluation: </a:t>
            </a:r>
            <a:r>
              <a:rPr lang="en-US" sz="3200" dirty="0">
                <a:solidFill>
                  <a:srgbClr val="0070C0"/>
                </a:solidFill>
              </a:rPr>
              <a:t> </a:t>
            </a:r>
            <a:r>
              <a:rPr lang="en-US" sz="2400" dirty="0">
                <a:solidFill>
                  <a:srgbClr val="0070C0"/>
                </a:solidFill>
              </a:rPr>
              <a:t>Augmented reality</a:t>
            </a:r>
          </a:p>
          <a:p>
            <a:endParaRPr lang="en-US" sz="2000" b="1" dirty="0">
              <a:solidFill>
                <a:srgbClr val="0070C0"/>
              </a:solidFill>
            </a:endParaRPr>
          </a:p>
          <a:p>
            <a:r>
              <a:rPr lang="en-US" sz="3200" b="1" dirty="0">
                <a:solidFill>
                  <a:srgbClr val="0070C0"/>
                </a:solidFill>
              </a:rPr>
              <a:t>Decide to apply: </a:t>
            </a:r>
            <a:r>
              <a:rPr lang="en-US" sz="2400" dirty="0">
                <a:solidFill>
                  <a:srgbClr val="0070C0"/>
                </a:solidFill>
              </a:rPr>
              <a:t>based clients credit worthiness and his cibil score offer him an attractive Rate of interest.</a:t>
            </a:r>
          </a:p>
          <a:p>
            <a:pPr algn="ctr"/>
            <a:endParaRPr lang="en-IN" dirty="0">
              <a:solidFill>
                <a:srgbClr val="0070C0"/>
              </a:solidFill>
            </a:endParaRPr>
          </a:p>
        </p:txBody>
      </p:sp>
    </p:spTree>
    <p:extLst>
      <p:ext uri="{BB962C8B-B14F-4D97-AF65-F5344CB8AC3E}">
        <p14:creationId xmlns:p14="http://schemas.microsoft.com/office/powerpoint/2010/main" val="59474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5760" y="105499"/>
            <a:ext cx="11451101" cy="1186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Guiding customer in </a:t>
            </a:r>
            <a:r>
              <a:rPr lang="en-US" sz="7200" dirty="0"/>
              <a:t>APPLICATION</a:t>
            </a:r>
            <a:r>
              <a:rPr lang="en-US" sz="3200" dirty="0"/>
              <a:t> </a:t>
            </a:r>
            <a:r>
              <a:rPr lang="en-US" sz="8000" b="1" dirty="0"/>
              <a:t> </a:t>
            </a:r>
            <a:r>
              <a:rPr lang="en-US" sz="3200" dirty="0"/>
              <a:t>process</a:t>
            </a:r>
            <a:endParaRPr lang="en-IN" sz="3200" dirty="0"/>
          </a:p>
        </p:txBody>
      </p:sp>
      <p:sp>
        <p:nvSpPr>
          <p:cNvPr id="3" name="Rounded Rectangle 2"/>
          <p:cNvSpPr/>
          <p:nvPr/>
        </p:nvSpPr>
        <p:spPr>
          <a:xfrm>
            <a:off x="379828" y="1392702"/>
            <a:ext cx="11451100" cy="5359789"/>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70C0"/>
                </a:solidFill>
              </a:rPr>
              <a:t>Personalized offers: </a:t>
            </a:r>
            <a:r>
              <a:rPr lang="en-US" sz="3200" dirty="0">
                <a:solidFill>
                  <a:srgbClr val="0070C0"/>
                </a:solidFill>
              </a:rPr>
              <a:t>attractive deposit rates, home loan rates.</a:t>
            </a:r>
          </a:p>
          <a:p>
            <a:endParaRPr lang="en-US" sz="3200" dirty="0">
              <a:solidFill>
                <a:srgbClr val="0070C0"/>
              </a:solidFill>
            </a:endParaRPr>
          </a:p>
          <a:p>
            <a:r>
              <a:rPr lang="en-US" sz="3200" b="1" dirty="0">
                <a:solidFill>
                  <a:srgbClr val="0070C0"/>
                </a:solidFill>
              </a:rPr>
              <a:t>Chatbots:</a:t>
            </a:r>
            <a:r>
              <a:rPr lang="en-US" sz="3200" dirty="0">
                <a:solidFill>
                  <a:srgbClr val="0070C0"/>
                </a:solidFill>
              </a:rPr>
              <a:t> form filling process</a:t>
            </a:r>
          </a:p>
          <a:p>
            <a:endParaRPr lang="en-US" sz="3200" dirty="0">
              <a:solidFill>
                <a:srgbClr val="0070C0"/>
              </a:solidFill>
            </a:endParaRPr>
          </a:p>
          <a:p>
            <a:r>
              <a:rPr lang="en-US" sz="3200" b="1" dirty="0">
                <a:solidFill>
                  <a:srgbClr val="0070C0"/>
                </a:solidFill>
              </a:rPr>
              <a:t>Fraud detection: </a:t>
            </a:r>
            <a:r>
              <a:rPr lang="en-US" sz="2800" dirty="0">
                <a:solidFill>
                  <a:srgbClr val="0070C0"/>
                </a:solidFill>
              </a:rPr>
              <a:t>google search history</a:t>
            </a:r>
            <a:r>
              <a:rPr lang="en-US" sz="2400" dirty="0">
                <a:solidFill>
                  <a:srgbClr val="0070C0"/>
                </a:solidFill>
              </a:rPr>
              <a:t>,</a:t>
            </a:r>
            <a:r>
              <a:rPr lang="en-US" sz="3200" b="1" dirty="0">
                <a:solidFill>
                  <a:srgbClr val="0070C0"/>
                </a:solidFill>
              </a:rPr>
              <a:t> </a:t>
            </a:r>
            <a:r>
              <a:rPr lang="en-US" sz="3200" dirty="0">
                <a:solidFill>
                  <a:srgbClr val="0070C0"/>
                </a:solidFill>
              </a:rPr>
              <a:t>real time</a:t>
            </a:r>
            <a:r>
              <a:rPr lang="en-US" sz="3200" b="1" dirty="0">
                <a:solidFill>
                  <a:srgbClr val="0070C0"/>
                </a:solidFill>
              </a:rPr>
              <a:t> </a:t>
            </a:r>
            <a:r>
              <a:rPr lang="en-US" sz="3200" dirty="0">
                <a:solidFill>
                  <a:srgbClr val="0070C0"/>
                </a:solidFill>
              </a:rPr>
              <a:t>analysis of customer payment patterns, payment history, browsing history. Loan amount applied for, life insurance amount applied for.</a:t>
            </a:r>
            <a:endParaRPr lang="en-US" sz="3200" b="1" dirty="0">
              <a:solidFill>
                <a:srgbClr val="0070C0"/>
              </a:solidFill>
            </a:endParaRPr>
          </a:p>
          <a:p>
            <a:endParaRPr lang="en-US" sz="3200" b="1" dirty="0">
              <a:solidFill>
                <a:srgbClr val="0070C0"/>
              </a:solidFill>
            </a:endParaRPr>
          </a:p>
          <a:p>
            <a:r>
              <a:rPr lang="en-US" sz="3200" b="1" dirty="0">
                <a:solidFill>
                  <a:srgbClr val="0070C0"/>
                </a:solidFill>
              </a:rPr>
              <a:t>Personalized recommendations: </a:t>
            </a:r>
            <a:r>
              <a:rPr lang="en-US" sz="3200" dirty="0">
                <a:solidFill>
                  <a:srgbClr val="0070C0"/>
                </a:solidFill>
              </a:rPr>
              <a:t>based on current purchases can recommend further products.</a:t>
            </a:r>
            <a:endParaRPr lang="en-IN" sz="3200" b="1" dirty="0">
              <a:solidFill>
                <a:srgbClr val="0070C0"/>
              </a:solidFill>
            </a:endParaRPr>
          </a:p>
        </p:txBody>
      </p:sp>
    </p:spTree>
    <p:extLst>
      <p:ext uri="{BB962C8B-B14F-4D97-AF65-F5344CB8AC3E}">
        <p14:creationId xmlns:p14="http://schemas.microsoft.com/office/powerpoint/2010/main" val="134531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65760" y="105499"/>
            <a:ext cx="11451101" cy="1186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b="1" dirty="0"/>
              <a:t> Service </a:t>
            </a:r>
            <a:r>
              <a:rPr lang="en-US" sz="3200" dirty="0"/>
              <a:t>A sale is the beginning of a new relationship</a:t>
            </a:r>
            <a:endParaRPr lang="en-IN" sz="3200" dirty="0"/>
          </a:p>
        </p:txBody>
      </p:sp>
      <p:sp>
        <p:nvSpPr>
          <p:cNvPr id="3" name="Rounded Rectangle 2"/>
          <p:cNvSpPr/>
          <p:nvPr/>
        </p:nvSpPr>
        <p:spPr>
          <a:xfrm>
            <a:off x="379828" y="1378634"/>
            <a:ext cx="11451100" cy="5359789"/>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70C0"/>
                </a:solidFill>
              </a:rPr>
              <a:t>Chatbots: </a:t>
            </a:r>
            <a:r>
              <a:rPr lang="en-US" sz="2800" dirty="0">
                <a:solidFill>
                  <a:srgbClr val="0070C0"/>
                </a:solidFill>
              </a:rPr>
              <a:t>Account safety measures and education, otp, password </a:t>
            </a:r>
            <a:r>
              <a:rPr lang="en-US" sz="2800" dirty="0" err="1">
                <a:solidFill>
                  <a:srgbClr val="0070C0"/>
                </a:solidFill>
              </a:rPr>
              <a:t>etc</a:t>
            </a:r>
            <a:endParaRPr lang="en-US" sz="2800" dirty="0">
              <a:solidFill>
                <a:srgbClr val="0070C0"/>
              </a:solidFill>
            </a:endParaRPr>
          </a:p>
          <a:p>
            <a:r>
              <a:rPr lang="en-US" sz="2800" dirty="0">
                <a:solidFill>
                  <a:srgbClr val="0070C0"/>
                </a:solidFill>
              </a:rPr>
              <a:t>Troubleshooting  common banking issues like card activation, password reset. Balance check </a:t>
            </a:r>
            <a:r>
              <a:rPr lang="en-US" sz="2800" dirty="0" err="1">
                <a:solidFill>
                  <a:srgbClr val="0070C0"/>
                </a:solidFill>
              </a:rPr>
              <a:t>etc</a:t>
            </a:r>
            <a:r>
              <a:rPr lang="en-US" sz="2800" dirty="0">
                <a:solidFill>
                  <a:srgbClr val="0070C0"/>
                </a:solidFill>
              </a:rPr>
              <a:t> </a:t>
            </a:r>
          </a:p>
          <a:p>
            <a:endParaRPr lang="en-US" sz="3200" b="1" dirty="0">
              <a:solidFill>
                <a:srgbClr val="0070C0"/>
              </a:solidFill>
            </a:endParaRPr>
          </a:p>
          <a:p>
            <a:r>
              <a:rPr lang="en-US" sz="3200" b="1" dirty="0">
                <a:solidFill>
                  <a:srgbClr val="0070C0"/>
                </a:solidFill>
              </a:rPr>
              <a:t>Feedback:</a:t>
            </a:r>
            <a:r>
              <a:rPr lang="en-US" sz="3200" dirty="0">
                <a:solidFill>
                  <a:srgbClr val="0070C0"/>
                </a:solidFill>
              </a:rPr>
              <a:t> chatbots spk with customers and collect the data and AI will analyze why the customer is happy or not happy and the problems faced by him, will be new opportunities  for the bank.</a:t>
            </a:r>
          </a:p>
          <a:p>
            <a:endParaRPr lang="en-US" sz="3200" dirty="0">
              <a:solidFill>
                <a:srgbClr val="0070C0"/>
              </a:solidFill>
            </a:endParaRPr>
          </a:p>
          <a:p>
            <a:r>
              <a:rPr lang="en-US" sz="3200" b="1" dirty="0">
                <a:solidFill>
                  <a:srgbClr val="0070C0"/>
                </a:solidFill>
              </a:rPr>
              <a:t>Loan payment monitoring: </a:t>
            </a:r>
            <a:r>
              <a:rPr lang="en-US" sz="2400" dirty="0">
                <a:solidFill>
                  <a:srgbClr val="0070C0"/>
                </a:solidFill>
              </a:rPr>
              <a:t>helping the client to client to payback in consistent manner.</a:t>
            </a:r>
            <a:endParaRPr lang="en-IN" sz="2400" dirty="0">
              <a:solidFill>
                <a:srgbClr val="0070C0"/>
              </a:solidFill>
            </a:endParaRPr>
          </a:p>
        </p:txBody>
      </p:sp>
    </p:spTree>
    <p:extLst>
      <p:ext uri="{BB962C8B-B14F-4D97-AF65-F5344CB8AC3E}">
        <p14:creationId xmlns:p14="http://schemas.microsoft.com/office/powerpoint/2010/main" val="47393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79828" y="98475"/>
            <a:ext cx="11451100" cy="1167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8000" b="1" dirty="0"/>
              <a:t>Loyalty</a:t>
            </a:r>
            <a:endParaRPr lang="en-IN" sz="3200" b="1" dirty="0"/>
          </a:p>
        </p:txBody>
      </p:sp>
      <p:sp>
        <p:nvSpPr>
          <p:cNvPr id="3" name="Rounded Rectangle 2"/>
          <p:cNvSpPr/>
          <p:nvPr/>
        </p:nvSpPr>
        <p:spPr>
          <a:xfrm>
            <a:off x="379828" y="1378634"/>
            <a:ext cx="11451100" cy="5359789"/>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70C0"/>
                </a:solidFill>
              </a:rPr>
              <a:t>Chatbot RM:</a:t>
            </a:r>
            <a:r>
              <a:rPr lang="en-US" sz="3200" dirty="0">
                <a:solidFill>
                  <a:srgbClr val="0070C0"/>
                </a:solidFill>
              </a:rPr>
              <a:t> friendly conversation at regular intervals.</a:t>
            </a:r>
          </a:p>
          <a:p>
            <a:endParaRPr lang="en-US" sz="3200" b="1" dirty="0">
              <a:solidFill>
                <a:srgbClr val="0070C0"/>
              </a:solidFill>
            </a:endParaRPr>
          </a:p>
          <a:p>
            <a:r>
              <a:rPr lang="en-US" sz="3200" b="1" dirty="0">
                <a:solidFill>
                  <a:srgbClr val="0070C0"/>
                </a:solidFill>
              </a:rPr>
              <a:t>Chatbot</a:t>
            </a:r>
            <a:r>
              <a:rPr lang="en-US" sz="3200" dirty="0">
                <a:solidFill>
                  <a:srgbClr val="0070C0"/>
                </a:solidFill>
              </a:rPr>
              <a:t>: Address customer concerns , worries and convert them to opportunities . </a:t>
            </a:r>
          </a:p>
        </p:txBody>
      </p:sp>
      <p:sp>
        <p:nvSpPr>
          <p:cNvPr id="5" name="TextBox 4"/>
          <p:cNvSpPr txBox="1"/>
          <p:nvPr/>
        </p:nvSpPr>
        <p:spPr>
          <a:xfrm>
            <a:off x="3924886" y="154742"/>
            <a:ext cx="7315200" cy="1354217"/>
          </a:xfrm>
          <a:prstGeom prst="rect">
            <a:avLst/>
          </a:prstGeom>
          <a:noFill/>
        </p:spPr>
        <p:txBody>
          <a:bodyPr wrap="square" rtlCol="0">
            <a:spAutoFit/>
          </a:bodyPr>
          <a:lstStyle/>
          <a:p>
            <a:r>
              <a:rPr lang="en-US" sz="3200" dirty="0">
                <a:solidFill>
                  <a:schemeClr val="bg1"/>
                </a:solidFill>
              </a:rPr>
              <a:t>Retained customers are profitable than newly acquired customers</a:t>
            </a:r>
            <a:endParaRPr lang="en-IN" sz="3200" b="1" dirty="0">
              <a:solidFill>
                <a:schemeClr val="bg1"/>
              </a:solidFill>
            </a:endParaRPr>
          </a:p>
          <a:p>
            <a:endParaRPr lang="en-IN" dirty="0"/>
          </a:p>
        </p:txBody>
      </p:sp>
    </p:spTree>
    <p:extLst>
      <p:ext uri="{BB962C8B-B14F-4D97-AF65-F5344CB8AC3E}">
        <p14:creationId xmlns:p14="http://schemas.microsoft.com/office/powerpoint/2010/main" val="354520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79828" y="98475"/>
            <a:ext cx="11451100" cy="1167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 					</a:t>
            </a:r>
            <a:r>
              <a:rPr lang="en-US" sz="8000" b="1" dirty="0"/>
              <a:t>Advocacy </a:t>
            </a:r>
            <a:endParaRPr lang="en-IN" sz="3200" b="1" dirty="0"/>
          </a:p>
        </p:txBody>
      </p:sp>
      <p:sp>
        <p:nvSpPr>
          <p:cNvPr id="3" name="Rounded Rectangle 2"/>
          <p:cNvSpPr/>
          <p:nvPr/>
        </p:nvSpPr>
        <p:spPr>
          <a:xfrm>
            <a:off x="379828" y="1364566"/>
            <a:ext cx="11451100" cy="5359789"/>
          </a:xfrm>
          <a:prstGeom prst="roundRect">
            <a:avLst>
              <a:gd name="adj" fmla="val 4856"/>
            </a:avLst>
          </a:prstGeom>
          <a:solidFill>
            <a:schemeClr val="bg1"/>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0070C0"/>
                </a:solidFill>
              </a:rPr>
              <a:t>Chat gpt: will call the references given by the client ,  build conversations with the prospective client  to create sell opportunities.  </a:t>
            </a:r>
            <a:endParaRPr lang="en-IN" sz="3200" dirty="0">
              <a:solidFill>
                <a:srgbClr val="0070C0"/>
              </a:solidFill>
            </a:endParaRPr>
          </a:p>
        </p:txBody>
      </p:sp>
      <p:sp>
        <p:nvSpPr>
          <p:cNvPr id="2" name="Rectangle 1"/>
          <p:cNvSpPr/>
          <p:nvPr/>
        </p:nvSpPr>
        <p:spPr>
          <a:xfrm>
            <a:off x="661182" y="323558"/>
            <a:ext cx="5444196" cy="801858"/>
          </a:xfrm>
          <a:prstGeom prst="rect">
            <a:avLst/>
          </a:prstGeom>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Happy customer is the brand ambassador on the streets</a:t>
            </a:r>
            <a:endParaRPr lang="en-IN" sz="3200" dirty="0"/>
          </a:p>
        </p:txBody>
      </p:sp>
    </p:spTree>
    <p:extLst>
      <p:ext uri="{BB962C8B-B14F-4D97-AF65-F5344CB8AC3E}">
        <p14:creationId xmlns:p14="http://schemas.microsoft.com/office/powerpoint/2010/main" val="373417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139483"/>
            <a:ext cx="10515600" cy="5037480"/>
          </a:xfrm>
        </p:spPr>
        <p:txBody>
          <a:bodyPr/>
          <a:lstStyle/>
          <a:p>
            <a:pPr marL="0" indent="0" algn="ctr">
              <a:buNone/>
            </a:pPr>
            <a:r>
              <a:rPr lang="en-US" sz="8800" b="1" dirty="0">
                <a:solidFill>
                  <a:srgbClr val="0070C0"/>
                </a:solidFill>
              </a:rPr>
              <a:t>Applications of latest  technologies in banking industry</a:t>
            </a:r>
            <a:endParaRPr lang="en-IN" sz="8800" b="1" dirty="0">
              <a:solidFill>
                <a:srgbClr val="0070C0"/>
              </a:solidFill>
            </a:endParaRPr>
          </a:p>
        </p:txBody>
      </p:sp>
    </p:spTree>
    <p:extLst>
      <p:ext uri="{BB962C8B-B14F-4D97-AF65-F5344CB8AC3E}">
        <p14:creationId xmlns:p14="http://schemas.microsoft.com/office/powerpoint/2010/main" val="22916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983</Words>
  <Application>Microsoft Office PowerPoint</Application>
  <PresentationFormat>Widescreen</PresentationFormat>
  <Paragraphs>105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Chandrakant</dc:creator>
  <cp:lastModifiedBy>Chandrakant</cp:lastModifiedBy>
  <cp:revision>82</cp:revision>
  <dcterms:created xsi:type="dcterms:W3CDTF">2023-05-10T12:50:23Z</dcterms:created>
  <dcterms:modified xsi:type="dcterms:W3CDTF">2023-05-18T19:02:13Z</dcterms:modified>
</cp:coreProperties>
</file>