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4">
  <p:sldMasterIdLst>
    <p:sldMasterId id="2147483670" r:id="rId1"/>
  </p:sldMasterIdLst>
  <p:notesMasterIdLst>
    <p:notesMasterId r:id="rId22"/>
  </p:notesMasterIdLst>
  <p:sldIdLst>
    <p:sldId id="256" r:id="rId2"/>
    <p:sldId id="257" r:id="rId3"/>
    <p:sldId id="258" r:id="rId4"/>
    <p:sldId id="336" r:id="rId5"/>
    <p:sldId id="329" r:id="rId6"/>
    <p:sldId id="344" r:id="rId7"/>
    <p:sldId id="343" r:id="rId8"/>
    <p:sldId id="338" r:id="rId9"/>
    <p:sldId id="339" r:id="rId10"/>
    <p:sldId id="340" r:id="rId11"/>
    <p:sldId id="341" r:id="rId12"/>
    <p:sldId id="342" r:id="rId13"/>
    <p:sldId id="337" r:id="rId14"/>
    <p:sldId id="334" r:id="rId15"/>
    <p:sldId id="345" r:id="rId16"/>
    <p:sldId id="346" r:id="rId17"/>
    <p:sldId id="335" r:id="rId18"/>
    <p:sldId id="271" r:id="rId19"/>
    <p:sldId id="327" r:id="rId20"/>
    <p:sldId id="308" r:id="rId21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50" charset="0"/>
      <p:regular r:id="rId27"/>
      <p:bold r:id="rId28"/>
      <p:italic r:id="rId29"/>
      <p:boldItalic r:id="rId30"/>
    </p:embeddedFont>
    <p:embeddedFont>
      <p:font typeface="Sarala" panose="020B0604020202020204" charset="0"/>
      <p:regular r:id="rId31"/>
      <p:bold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Microsoft YaHei" panose="020B0503020204020204" pitchFamily="34" charset="-122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2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89fcc27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89fcc27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97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587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467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826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038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307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496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226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361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95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9f5cdb342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9f5cdb342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538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32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531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674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715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08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hom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0663" y="3049987"/>
            <a:ext cx="37710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70800" y="980253"/>
            <a:ext cx="3720000" cy="22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Font typeface="Sarala"/>
              <a:buNone/>
              <a:defRPr sz="52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25" y="4063975"/>
            <a:ext cx="2175600" cy="7236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3225" y="0"/>
            <a:ext cx="41784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853800" y="4787100"/>
            <a:ext cx="22905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946840" y="1774892"/>
            <a:ext cx="6619800" cy="14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1900825" y="3105792"/>
            <a:ext cx="6619800" cy="3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4572000" y="-10600"/>
            <a:ext cx="4572000" cy="7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4572000" y="4415325"/>
            <a:ext cx="4572000" cy="7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6853800" y="4807300"/>
            <a:ext cx="22902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1756525"/>
            <a:ext cx="9144000" cy="337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66125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66125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2" hasCustomPrompt="1"/>
          </p:nvPr>
        </p:nvSpPr>
        <p:spPr>
          <a:xfrm>
            <a:off x="9708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3"/>
          </p:nvPr>
        </p:nvSpPr>
        <p:spPr>
          <a:xfrm>
            <a:off x="337170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4"/>
          </p:nvPr>
        </p:nvSpPr>
        <p:spPr>
          <a:xfrm>
            <a:off x="337170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5" hasCustomPrompt="1"/>
          </p:nvPr>
        </p:nvSpPr>
        <p:spPr>
          <a:xfrm>
            <a:off x="368130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6"/>
          </p:nvPr>
        </p:nvSpPr>
        <p:spPr>
          <a:xfrm>
            <a:off x="608215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7"/>
          </p:nvPr>
        </p:nvSpPr>
        <p:spPr>
          <a:xfrm>
            <a:off x="608215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8" hasCustomPrompt="1"/>
          </p:nvPr>
        </p:nvSpPr>
        <p:spPr>
          <a:xfrm>
            <a:off x="63917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9"/>
          </p:nvPr>
        </p:nvSpPr>
        <p:spPr>
          <a:xfrm>
            <a:off x="6612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3"/>
          </p:nvPr>
        </p:nvSpPr>
        <p:spPr>
          <a:xfrm>
            <a:off x="66125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4" hasCustomPrompt="1"/>
          </p:nvPr>
        </p:nvSpPr>
        <p:spPr>
          <a:xfrm>
            <a:off x="9708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5"/>
          </p:nvPr>
        </p:nvSpPr>
        <p:spPr>
          <a:xfrm>
            <a:off x="337170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6"/>
          </p:nvPr>
        </p:nvSpPr>
        <p:spPr>
          <a:xfrm>
            <a:off x="337170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7" hasCustomPrompt="1"/>
          </p:nvPr>
        </p:nvSpPr>
        <p:spPr>
          <a:xfrm>
            <a:off x="368130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8"/>
          </p:nvPr>
        </p:nvSpPr>
        <p:spPr>
          <a:xfrm>
            <a:off x="60821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9"/>
          </p:nvPr>
        </p:nvSpPr>
        <p:spPr>
          <a:xfrm>
            <a:off x="608215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20" hasCustomPrompt="1"/>
          </p:nvPr>
        </p:nvSpPr>
        <p:spPr>
          <a:xfrm>
            <a:off x="63917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21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784650" y="0"/>
            <a:ext cx="359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0" y="1603600"/>
            <a:ext cx="713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813650" y="2961130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1"/>
          </p:nvPr>
        </p:nvSpPr>
        <p:spPr>
          <a:xfrm>
            <a:off x="813650" y="3280291"/>
            <a:ext cx="24006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"/>
          </p:nvPr>
        </p:nvSpPr>
        <p:spPr>
          <a:xfrm>
            <a:off x="3371700" y="2961130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3"/>
          </p:nvPr>
        </p:nvSpPr>
        <p:spPr>
          <a:xfrm>
            <a:off x="3371700" y="3280291"/>
            <a:ext cx="24006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 idx="4"/>
          </p:nvPr>
        </p:nvSpPr>
        <p:spPr>
          <a:xfrm>
            <a:off x="5929750" y="2961130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5"/>
          </p:nvPr>
        </p:nvSpPr>
        <p:spPr>
          <a:xfrm>
            <a:off x="5929750" y="3280291"/>
            <a:ext cx="24006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0" y="4419900"/>
            <a:ext cx="91440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 idx="6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712175" y="3051975"/>
            <a:ext cx="7730400" cy="35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5300" y="0"/>
            <a:ext cx="91440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5300" y="4416875"/>
            <a:ext cx="9144000" cy="76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3277050" y="3007434"/>
            <a:ext cx="25899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1551975" y="1688475"/>
            <a:ext cx="60402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7592175" y="4775700"/>
            <a:ext cx="1557000" cy="36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5300" y="541150"/>
            <a:ext cx="706800" cy="35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1">
  <p:cSld name="TITLE_ONLY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4470525" y="3701400"/>
            <a:ext cx="4673400" cy="9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5111875" y="0"/>
            <a:ext cx="4032000" cy="4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5462775" y="1331400"/>
            <a:ext cx="23208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5449675" y="2549700"/>
            <a:ext cx="2346900" cy="12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0" y="0"/>
            <a:ext cx="713100" cy="7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0" y="4786500"/>
            <a:ext cx="1491900" cy="35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2">
  <p:cSld name="TITLE_ONLY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 flipH="1">
            <a:off x="0" y="3701400"/>
            <a:ext cx="4518600" cy="9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 flipH="1">
            <a:off x="50" y="0"/>
            <a:ext cx="4032000" cy="4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 flipH="1">
            <a:off x="8430825" y="0"/>
            <a:ext cx="713100" cy="7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/>
          <p:nvPr/>
        </p:nvSpPr>
        <p:spPr>
          <a:xfrm flipH="1">
            <a:off x="7652025" y="4786500"/>
            <a:ext cx="1491900" cy="35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1312150" y="1331500"/>
            <a:ext cx="24174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1"/>
          </p:nvPr>
        </p:nvSpPr>
        <p:spPr>
          <a:xfrm>
            <a:off x="1332300" y="2549613"/>
            <a:ext cx="2376900" cy="12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_1_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712550" y="2307375"/>
            <a:ext cx="3141300" cy="28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289448" y="2307375"/>
            <a:ext cx="3141300" cy="28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082306" y="2838793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082306" y="3333294"/>
            <a:ext cx="2400600" cy="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 idx="2"/>
          </p:nvPr>
        </p:nvSpPr>
        <p:spPr>
          <a:xfrm>
            <a:off x="5653500" y="2838793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3"/>
          </p:nvPr>
        </p:nvSpPr>
        <p:spPr>
          <a:xfrm>
            <a:off x="5653500" y="3333294"/>
            <a:ext cx="2400600" cy="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4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0" y="4772325"/>
            <a:ext cx="9144000" cy="3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flipH="1">
            <a:off x="8433163" y="0"/>
            <a:ext cx="7077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flipH="1">
            <a:off x="3088" y="0"/>
            <a:ext cx="7077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SECTION_TITLE_AND_DESCRIPTION_1_1_3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923550" y="21040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1"/>
          </p:nvPr>
        </p:nvSpPr>
        <p:spPr>
          <a:xfrm>
            <a:off x="923550" y="2475136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 idx="2"/>
          </p:nvPr>
        </p:nvSpPr>
        <p:spPr>
          <a:xfrm>
            <a:off x="923550" y="35063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3"/>
          </p:nvPr>
        </p:nvSpPr>
        <p:spPr>
          <a:xfrm>
            <a:off x="923550" y="3877413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 idx="4"/>
          </p:nvPr>
        </p:nvSpPr>
        <p:spPr>
          <a:xfrm>
            <a:off x="6029625" y="21040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5"/>
          </p:nvPr>
        </p:nvSpPr>
        <p:spPr>
          <a:xfrm>
            <a:off x="6029625" y="2475137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 idx="6"/>
          </p:nvPr>
        </p:nvSpPr>
        <p:spPr>
          <a:xfrm>
            <a:off x="6029625" y="35063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7"/>
          </p:nvPr>
        </p:nvSpPr>
        <p:spPr>
          <a:xfrm>
            <a:off x="6029625" y="3877414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title" idx="8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5575" y="-5125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8435675" y="719350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5575" y="4783500"/>
            <a:ext cx="7077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SECTION_TITLE_AND_DESCRIPTION_1_1_4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0" y="4776850"/>
            <a:ext cx="9144000" cy="36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4573925" y="350"/>
            <a:ext cx="4570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836250" y="2931900"/>
            <a:ext cx="40353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3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786125" y="956698"/>
            <a:ext cx="2135400" cy="19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5277425" y="3594000"/>
            <a:ext cx="31527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-10850" y="-5125"/>
            <a:ext cx="7242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6853800" y="4776850"/>
            <a:ext cx="2300400" cy="36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10850" y="4776850"/>
            <a:ext cx="724200" cy="3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SECTION_TITLE_AND_DESCRIPTION_1_1_4_2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0" y="719350"/>
            <a:ext cx="713100" cy="441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8430775" y="2571750"/>
            <a:ext cx="713100" cy="25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8430775" y="-1600"/>
            <a:ext cx="713100" cy="72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5300" y="2162570"/>
            <a:ext cx="9133500" cy="4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5300" y="3502195"/>
            <a:ext cx="91335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5300" y="0"/>
            <a:ext cx="9133500" cy="175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98630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81365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title" idx="2"/>
          </p:nvPr>
        </p:nvSpPr>
        <p:spPr>
          <a:xfrm>
            <a:off x="354435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3"/>
          </p:nvPr>
        </p:nvSpPr>
        <p:spPr>
          <a:xfrm>
            <a:off x="337170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title" idx="4"/>
          </p:nvPr>
        </p:nvSpPr>
        <p:spPr>
          <a:xfrm>
            <a:off x="610240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5"/>
          </p:nvPr>
        </p:nvSpPr>
        <p:spPr>
          <a:xfrm>
            <a:off x="592975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6"/>
          </p:nvPr>
        </p:nvSpPr>
        <p:spPr>
          <a:xfrm>
            <a:off x="98630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7"/>
          </p:nvPr>
        </p:nvSpPr>
        <p:spPr>
          <a:xfrm>
            <a:off x="81365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title" idx="8"/>
          </p:nvPr>
        </p:nvSpPr>
        <p:spPr>
          <a:xfrm>
            <a:off x="354435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9"/>
          </p:nvPr>
        </p:nvSpPr>
        <p:spPr>
          <a:xfrm>
            <a:off x="337170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13"/>
          </p:nvPr>
        </p:nvSpPr>
        <p:spPr>
          <a:xfrm>
            <a:off x="610240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14"/>
          </p:nvPr>
        </p:nvSpPr>
        <p:spPr>
          <a:xfrm>
            <a:off x="592975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 idx="15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7926175" y="0"/>
            <a:ext cx="12177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0" y="1028700"/>
            <a:ext cx="7131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/>
          <p:nvPr/>
        </p:nvSpPr>
        <p:spPr>
          <a:xfrm>
            <a:off x="0" y="0"/>
            <a:ext cx="388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ctrTitle"/>
          </p:nvPr>
        </p:nvSpPr>
        <p:spPr>
          <a:xfrm>
            <a:off x="592425" y="594400"/>
            <a:ext cx="2691300" cy="13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ork Sans ExtraBold"/>
              <a:buNone/>
              <a:defRPr sz="50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subTitle" idx="1"/>
          </p:nvPr>
        </p:nvSpPr>
        <p:spPr>
          <a:xfrm>
            <a:off x="592423" y="1908225"/>
            <a:ext cx="2691300" cy="10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602175" y="3532850"/>
            <a:ext cx="26913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8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1" name="Google Shape;201;p23"/>
          <p:cNvGrpSpPr/>
          <p:nvPr/>
        </p:nvGrpSpPr>
        <p:grpSpPr>
          <a:xfrm>
            <a:off x="0" y="0"/>
            <a:ext cx="9143975" cy="5143500"/>
            <a:chOff x="0" y="0"/>
            <a:chExt cx="9143975" cy="5143500"/>
          </a:xfrm>
        </p:grpSpPr>
        <p:sp>
          <p:nvSpPr>
            <p:cNvPr id="202" name="Google Shape;202;p23"/>
            <p:cNvSpPr/>
            <p:nvPr/>
          </p:nvSpPr>
          <p:spPr>
            <a:xfrm>
              <a:off x="3538075" y="0"/>
              <a:ext cx="3315900" cy="71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8430775" y="0"/>
              <a:ext cx="713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0" y="4787100"/>
              <a:ext cx="7131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7791875" y="4787100"/>
              <a:ext cx="1352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3887725" y="1075800"/>
              <a:ext cx="22932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11275" y="1423030"/>
            <a:ext cx="79215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 sz="11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0" y="4807300"/>
            <a:ext cx="91440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8430900" y="71935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06475" y="2293394"/>
            <a:ext cx="3365400" cy="23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5172150" y="2007458"/>
            <a:ext cx="3365400" cy="25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0"/>
            <a:ext cx="713100" cy="35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8430750" y="4419900"/>
            <a:ext cx="7131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5575" y="4771375"/>
            <a:ext cx="91440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5575" y="-5125"/>
            <a:ext cx="7077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8435650" y="-5125"/>
            <a:ext cx="7077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6853800" y="0"/>
            <a:ext cx="22902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09947" y="564207"/>
            <a:ext cx="24600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609958" y="1659000"/>
            <a:ext cx="2290200" cy="18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713225" y="4776850"/>
            <a:ext cx="6140700" cy="3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4050475"/>
            <a:ext cx="713100" cy="36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5354250" y="533873"/>
            <a:ext cx="2999100" cy="221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6853800" y="3696300"/>
            <a:ext cx="22902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90000" y="1977597"/>
            <a:ext cx="26865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599000" y="553250"/>
            <a:ext cx="27333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11050" y="4424050"/>
            <a:ext cx="22794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430775" y="4419900"/>
            <a:ext cx="713100" cy="71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2290350" y="2212200"/>
            <a:ext cx="4563600" cy="71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-842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42807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rala"/>
              <a:buNone/>
              <a:defRPr sz="35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list_cmp.htm" TargetMode="External"/><Relationship Id="rId7" Type="http://schemas.openxmlformats.org/officeDocument/2006/relationships/hyperlink" Target="https://www.tutorialspoint.com/python/list_list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tutorialspoint.com/python/list_min.htm" TargetMode="External"/><Relationship Id="rId5" Type="http://schemas.openxmlformats.org/officeDocument/2006/relationships/hyperlink" Target="https://www.tutorialspoint.com/python/list_max.htm" TargetMode="External"/><Relationship Id="rId4" Type="http://schemas.openxmlformats.org/officeDocument/2006/relationships/hyperlink" Target="https://www.tutorialspoint.com/python/list_len.ht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ython/list_pop.htm" TargetMode="External"/><Relationship Id="rId3" Type="http://schemas.openxmlformats.org/officeDocument/2006/relationships/hyperlink" Target="https://www.tutorialspoint.com/python/list_append.htm" TargetMode="External"/><Relationship Id="rId7" Type="http://schemas.openxmlformats.org/officeDocument/2006/relationships/hyperlink" Target="https://www.tutorialspoint.com/python/list_insert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tutorialspoint.com/python/list_index.htm" TargetMode="External"/><Relationship Id="rId11" Type="http://schemas.openxmlformats.org/officeDocument/2006/relationships/hyperlink" Target="https://www.tutorialspoint.com/python/list_sort.htm" TargetMode="External"/><Relationship Id="rId5" Type="http://schemas.openxmlformats.org/officeDocument/2006/relationships/hyperlink" Target="https://www.tutorialspoint.com/python/list_extend.htm" TargetMode="External"/><Relationship Id="rId10" Type="http://schemas.openxmlformats.org/officeDocument/2006/relationships/hyperlink" Target="https://www.tutorialspoint.com/python/list_reverse.htm" TargetMode="External"/><Relationship Id="rId4" Type="http://schemas.openxmlformats.org/officeDocument/2006/relationships/hyperlink" Target="https://www.tutorialspoint.com/python/list_count.htm" TargetMode="External"/><Relationship Id="rId9" Type="http://schemas.openxmlformats.org/officeDocument/2006/relationships/hyperlink" Target="https://www.tutorialspoint.com/python/list_remove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0" y="0"/>
            <a:ext cx="9144000" cy="1565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24"/>
          <p:cNvSpPr txBox="1">
            <a:spLocks noGrp="1"/>
          </p:cNvSpPr>
          <p:nvPr>
            <p:ph type="ctrTitle" idx="4294967295"/>
          </p:nvPr>
        </p:nvSpPr>
        <p:spPr>
          <a:xfrm>
            <a:off x="-36576" y="168675"/>
            <a:ext cx="9007500" cy="1228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Advanced</a:t>
            </a:r>
            <a:b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Advanced</a:t>
            </a:r>
            <a:r>
              <a:rPr lang="en-US" sz="2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Concepts using Python lists, tuples, sets &amp; dictionaries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14" name="Google Shape;214;p24"/>
          <p:cNvSpPr txBox="1">
            <a:spLocks noGrp="1"/>
          </p:cNvSpPr>
          <p:nvPr>
            <p:ph type="subTitle" idx="4294967295"/>
          </p:nvPr>
        </p:nvSpPr>
        <p:spPr>
          <a:xfrm>
            <a:off x="5717630" y="2874459"/>
            <a:ext cx="3253294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Presentation </a:t>
            </a:r>
            <a:r>
              <a:rPr lang="en" sz="1600" dirty="0" smtClean="0">
                <a:solidFill>
                  <a:schemeClr val="accent2"/>
                </a:solidFill>
              </a:rPr>
              <a:t>By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accent2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2"/>
                </a:solidFill>
              </a:rPr>
              <a:t>Mohammed </a:t>
            </a:r>
            <a:r>
              <a:rPr lang="en" sz="1800" b="1" dirty="0">
                <a:solidFill>
                  <a:schemeClr val="accent2"/>
                </a:solidFill>
              </a:rPr>
              <a:t>Tahir </a:t>
            </a:r>
            <a:r>
              <a:rPr lang="en" sz="1800" b="1" dirty="0" smtClean="0">
                <a:solidFill>
                  <a:schemeClr val="accent2"/>
                </a:solidFill>
              </a:rPr>
              <a:t>Mirji</a:t>
            </a: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accent2"/>
                </a:solidFill>
              </a:rPr>
              <a:t>	             MTech CS</a:t>
            </a:r>
            <a:endParaRPr b="1" dirty="0">
              <a:solidFill>
                <a:schemeClr val="accent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217" name="Google Shape;217;p24"/>
          <p:cNvSpPr txBox="1"/>
          <p:nvPr/>
        </p:nvSpPr>
        <p:spPr>
          <a:xfrm>
            <a:off x="2175725" y="-8572"/>
            <a:ext cx="4414200" cy="60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Module </a:t>
            </a:r>
            <a:r>
              <a:rPr lang="en" b="1" dirty="0" smtClean="0">
                <a:solidFill>
                  <a:schemeClr val="lt1"/>
                </a:solidFill>
              </a:rPr>
              <a:t>- 2</a:t>
            </a:r>
            <a:endParaRPr b="1" dirty="0">
              <a:solidFill>
                <a:schemeClr val="lt1"/>
              </a:solidFill>
            </a:endParaRPr>
          </a:p>
        </p:txBody>
      </p:sp>
      <p:pic>
        <p:nvPicPr>
          <p:cNvPr id="1026" name="Picture 2" descr="15 Examples to Master Python Lists vs Sets vs Tuples | by Soner Yıldırım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1263"/>
            <a:ext cx="54006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54884" y="1111483"/>
            <a:ext cx="6295724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1: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Using list comprehension to iterate through loop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List = [character for character in [1, 2, 3]]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Displaying list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print(List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4884" y="3431772"/>
            <a:ext cx="6295724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2: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list = 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range(11)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% 2 == 0]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print(list)</a:t>
            </a:r>
          </a:p>
        </p:txBody>
      </p:sp>
    </p:spTree>
    <p:extLst>
      <p:ext uri="{BB962C8B-B14F-4D97-AF65-F5344CB8AC3E}">
        <p14:creationId xmlns:p14="http://schemas.microsoft.com/office/powerpoint/2010/main" val="17279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25740" y="1166434"/>
            <a:ext cx="5344748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4: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Empty list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List = []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Traditional approach of iterating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character in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‘Get set go’: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(character)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Display list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print(List)</a:t>
            </a:r>
          </a:p>
        </p:txBody>
      </p:sp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778964" y="3652847"/>
            <a:ext cx="4722956" cy="1508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3: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matrix = [[j for j in range(3)] 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range(3)]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print(matrix)</a:t>
            </a:r>
          </a:p>
        </p:txBody>
      </p:sp>
    </p:spTree>
    <p:extLst>
      <p:ext uri="{BB962C8B-B14F-4D97-AF65-F5344CB8AC3E}">
        <p14:creationId xmlns:p14="http://schemas.microsoft.com/office/powerpoint/2010/main" val="7321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25740" y="1166434"/>
            <a:ext cx="6755220" cy="34470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5: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matrix = []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range(3):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# Append an empty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sublist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inside the list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([])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 j in range(5):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matrix[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].append(j)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print(matrix)</a:t>
            </a:r>
          </a:p>
        </p:txBody>
      </p:sp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7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14676" y="1110057"/>
            <a:ext cx="77019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without list comprehension:</a:t>
            </a:r>
          </a:p>
          <a:p>
            <a:endParaRPr lang="en-US" b="1" dirty="0" smtClean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"banana"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"cherry"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"kiwi"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"mango"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fruits: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x: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newlist.append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676" y="3477050"/>
            <a:ext cx="7701900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with list comprehension: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= ["apple", "banana", "cherry", "kiwi", "mango"]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[x for x in fruits if "a" in x]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3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566928" y="368134"/>
            <a:ext cx="8538556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Understanding of tuples and differences with python list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566928" y="1166434"/>
            <a:ext cx="7989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</a:t>
            </a:r>
            <a:r>
              <a:rPr lang="en-US" sz="1800" b="1" dirty="0">
                <a:solidFill>
                  <a:schemeClr val="accent1"/>
                </a:solidFill>
              </a:rPr>
              <a:t>Tuple</a:t>
            </a:r>
            <a:r>
              <a:rPr lang="en-US" sz="1800" dirty="0"/>
              <a:t> is also a sequence data type that can contain elements of different data types, but these are immutable in nature. In other words, a tuple is a collection of Python objects separated by commas. The tuple is faster than the list because of static in nature. 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86384" y="3128509"/>
            <a:ext cx="6876288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# Creating a Tuple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# with Mixed Datatype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Tuple1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'Welcome'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‘Students’)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566928" y="368134"/>
            <a:ext cx="8538556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Understanding of tuples and differences with python list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76338"/>
              </p:ext>
            </p:extLst>
          </p:nvPr>
        </p:nvGraphicFramePr>
        <p:xfrm>
          <a:off x="1178960" y="1148333"/>
          <a:ext cx="7294479" cy="34183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0000">
                  <a:extLst>
                    <a:ext uri="{9D8B030D-6E8A-4147-A177-3AD203B41FA5}">
                      <a16:colId xmlns:a16="http://schemas.microsoft.com/office/drawing/2014/main" val="3796393645"/>
                    </a:ext>
                  </a:extLst>
                </a:gridCol>
                <a:gridCol w="3533298">
                  <a:extLst>
                    <a:ext uri="{9D8B030D-6E8A-4147-A177-3AD203B41FA5}">
                      <a16:colId xmlns:a16="http://schemas.microsoft.com/office/drawing/2014/main" val="1919481843"/>
                    </a:ext>
                  </a:extLst>
                </a:gridCol>
                <a:gridCol w="3101181">
                  <a:extLst>
                    <a:ext uri="{9D8B030D-6E8A-4147-A177-3AD203B41FA5}">
                      <a16:colId xmlns:a16="http://schemas.microsoft.com/office/drawing/2014/main" val="2521735877"/>
                    </a:ext>
                  </a:extLst>
                </a:gridCol>
              </a:tblGrid>
              <a:tr h="32160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</a:rPr>
                        <a:t>SR.NO.</a:t>
                      </a:r>
                    </a:p>
                  </a:txBody>
                  <a:tcPr marL="75850" marR="75850" marT="75850" marB="758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LIST</a:t>
                      </a:r>
                    </a:p>
                  </a:txBody>
                  <a:tcPr marL="75850" marR="75850" marT="75850" marB="758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TUPLE</a:t>
                      </a:r>
                    </a:p>
                  </a:txBody>
                  <a:tcPr marL="75850" marR="75850" marT="75850" marB="7585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793517"/>
                  </a:ext>
                </a:extLst>
              </a:tr>
              <a:tr h="3640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Lists are mutable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Tuples are immutable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3854319041"/>
                  </a:ext>
                </a:extLst>
              </a:tr>
              <a:tr h="5157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>
                          <a:effectLst/>
                        </a:rPr>
                        <a:t>The implication of iterations is Time-consuming</a:t>
                      </a:r>
                      <a:endParaRPr lang="en-US" sz="1000" b="0" dirty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The implication of iterations is comparatively Faster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2828040267"/>
                  </a:ext>
                </a:extLst>
              </a:tr>
              <a:tr h="66748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1000" b="0" dirty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>
                          <a:effectLst/>
                        </a:rPr>
                        <a:t>The list is better for performing operations, such as insertion and deletion.</a:t>
                      </a:r>
                      <a:endParaRPr lang="en-US" sz="1000" b="0" dirty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Tuple data type is appropriate for accessing the elements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2984464806"/>
                  </a:ext>
                </a:extLst>
              </a:tr>
              <a:tr h="5157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Lists consume more memory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Tuple consumes less memory as compared to the list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1561892628"/>
                  </a:ext>
                </a:extLst>
              </a:tr>
              <a:tr h="5157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Lists have several built-in methods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Tuple does not have many built-in methods.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2592432784"/>
                  </a:ext>
                </a:extLst>
              </a:tr>
              <a:tr h="5157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The unexpected changes and errors are more likely to occur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>
                          <a:effectLst/>
                        </a:rPr>
                        <a:t>In tuple, it is hard to take place.</a:t>
                      </a:r>
                      <a:endParaRPr lang="en-US" sz="1000" b="0" dirty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171784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6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566928" y="368134"/>
            <a:ext cx="8538556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Understanding of tuples and differences with python list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04286" y="1457071"/>
            <a:ext cx="3931920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# Creating a Tuple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# with repetition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Tuple1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'Geeks'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,)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36813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Deep dive into sets, dictionaries and work with 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685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168835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smtClean="0">
                <a:solidFill>
                  <a:srgbClr val="2C363A"/>
                </a:solidFill>
              </a:rPr>
              <a:t>Assignments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84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306184" y="619039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 smtClean="0">
                <a:solidFill>
                  <a:srgbClr val="2C363A"/>
                </a:solidFill>
              </a:rPr>
              <a:t>Code for the presentation can be found here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50452" y="2015526"/>
            <a:ext cx="79063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Refer Readme.md of </a:t>
            </a:r>
            <a:r>
              <a:rPr lang="en-US" sz="2000" b="1" dirty="0" err="1" smtClean="0"/>
              <a:t>github</a:t>
            </a:r>
            <a:r>
              <a:rPr lang="en-US" sz="2000" b="1" dirty="0" smtClean="0"/>
              <a:t> repository for list of assignments: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https</a:t>
            </a:r>
            <a:r>
              <a:rPr lang="en-US" sz="2400" b="1" dirty="0"/>
              <a:t>://github.com/tahirmirji/ai_with_python_keonics</a:t>
            </a:r>
          </a:p>
        </p:txBody>
      </p:sp>
    </p:spTree>
    <p:extLst>
      <p:ext uri="{BB962C8B-B14F-4D97-AF65-F5344CB8AC3E}">
        <p14:creationId xmlns:p14="http://schemas.microsoft.com/office/powerpoint/2010/main" val="33193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223" name="Google Shape;223;p25"/>
          <p:cNvSpPr txBox="1"/>
          <p:nvPr/>
        </p:nvSpPr>
        <p:spPr>
          <a:xfrm>
            <a:off x="938000" y="1014892"/>
            <a:ext cx="5956576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Working with python lists and built-in functions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Construct list in a natural way with list comprehensions.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Understanding of tuples and differences with python list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Deep dive into sets, dictionaries and work with 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Assignments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Code Examples Github Link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endParaRPr lang="en-US" b="1" dirty="0" smtClean="0">
              <a:solidFill>
                <a:srgbClr val="2C363A"/>
              </a:solidFill>
            </a:endParaRP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endParaRPr lang="en-US" b="1" dirty="0" smtClean="0">
              <a:solidFill>
                <a:srgbClr val="2C363A"/>
              </a:solidFill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1131475" y="0"/>
            <a:ext cx="7974000" cy="7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6" name="Oval 5"/>
          <p:cNvSpPr/>
          <p:nvPr/>
        </p:nvSpPr>
        <p:spPr>
          <a:xfrm>
            <a:off x="837282" y="-1156694"/>
            <a:ext cx="7590621" cy="7590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943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36813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Working with python lists and built-in functions</a:t>
            </a:r>
            <a:br>
              <a:rPr lang="en-US" sz="2400" dirty="0">
                <a:solidFill>
                  <a:srgbClr val="2C363A"/>
                </a:solidFill>
              </a:rPr>
            </a:b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275284"/>
              </p:ext>
            </p:extLst>
          </p:nvPr>
        </p:nvGraphicFramePr>
        <p:xfrm>
          <a:off x="1145540" y="1042033"/>
          <a:ext cx="6535420" cy="274764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719723">
                  <a:extLst>
                    <a:ext uri="{9D8B030D-6E8A-4147-A177-3AD203B41FA5}">
                      <a16:colId xmlns:a16="http://schemas.microsoft.com/office/drawing/2014/main" val="4198756785"/>
                    </a:ext>
                  </a:extLst>
                </a:gridCol>
                <a:gridCol w="5815697">
                  <a:extLst>
                    <a:ext uri="{9D8B030D-6E8A-4147-A177-3AD203B41FA5}">
                      <a16:colId xmlns:a16="http://schemas.microsoft.com/office/drawing/2014/main" val="874392842"/>
                    </a:ext>
                  </a:extLst>
                </a:gridCol>
              </a:tblGrid>
              <a:tr h="46302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Sr.No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Function with Description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276128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  <a:hlinkClick r:id="rId3"/>
                        </a:rPr>
                        <a:t>cmp(list1, list2)</a:t>
                      </a:r>
                      <a:r>
                        <a:rPr lang="en-US">
                          <a:effectLst/>
                        </a:rPr>
                        <a:t>Compares elements of both lists.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905335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 err="1">
                          <a:effectLst/>
                          <a:hlinkClick r:id="rId4"/>
                        </a:rPr>
                        <a:t>len</a:t>
                      </a:r>
                      <a:r>
                        <a:rPr lang="en-US" u="none" strike="noStrike" dirty="0">
                          <a:effectLst/>
                          <a:hlinkClick r:id="rId4"/>
                        </a:rPr>
                        <a:t>(list)</a:t>
                      </a:r>
                      <a:r>
                        <a:rPr lang="en-US" dirty="0">
                          <a:effectLst/>
                        </a:rPr>
                        <a:t>Gives the total length of the </a:t>
                      </a:r>
                      <a:r>
                        <a:rPr lang="en-US" dirty="0" err="1">
                          <a:effectLst/>
                        </a:rPr>
                        <a:t>list.p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382106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  <a:hlinkClick r:id="rId5"/>
                        </a:rPr>
                        <a:t>max(list)</a:t>
                      </a:r>
                      <a:r>
                        <a:rPr lang="en-US">
                          <a:effectLst/>
                        </a:rPr>
                        <a:t>Returns item from the list with max value.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540883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  <a:hlinkClick r:id="rId6"/>
                        </a:rPr>
                        <a:t>min(list)</a:t>
                      </a:r>
                      <a:r>
                        <a:rPr lang="en-US">
                          <a:effectLst/>
                        </a:rPr>
                        <a:t>Returns item from the list with min value.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586094"/>
                  </a:ext>
                </a:extLst>
              </a:tr>
              <a:tr h="43254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effectLst/>
                          <a:hlinkClick r:id="rId7"/>
                        </a:rPr>
                        <a:t>list(</a:t>
                      </a:r>
                      <a:r>
                        <a:rPr lang="en-US" u="none" strike="noStrike" dirty="0" err="1">
                          <a:effectLst/>
                          <a:hlinkClick r:id="rId7"/>
                        </a:rPr>
                        <a:t>seq</a:t>
                      </a:r>
                      <a:r>
                        <a:rPr lang="en-US" u="none" strike="noStrike" dirty="0">
                          <a:effectLst/>
                          <a:hlinkClick r:id="rId7"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Converts a tuple into list.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7487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53147" y="4001914"/>
            <a:ext cx="1586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Let’s code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36813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Working with python lists and </a:t>
            </a:r>
            <a:r>
              <a:rPr lang="en-US" sz="2400" dirty="0" smtClean="0">
                <a:solidFill>
                  <a:srgbClr val="2C363A"/>
                </a:solidFill>
              </a:rPr>
              <a:t>its methods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1216"/>
              </p:ext>
            </p:extLst>
          </p:nvPr>
        </p:nvGraphicFramePr>
        <p:xfrm>
          <a:off x="980948" y="877013"/>
          <a:ext cx="7411244" cy="418876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16174">
                  <a:extLst>
                    <a:ext uri="{9D8B030D-6E8A-4147-A177-3AD203B41FA5}">
                      <a16:colId xmlns:a16="http://schemas.microsoft.com/office/drawing/2014/main" val="4198756785"/>
                    </a:ext>
                  </a:extLst>
                </a:gridCol>
                <a:gridCol w="6595070">
                  <a:extLst>
                    <a:ext uri="{9D8B030D-6E8A-4147-A177-3AD203B41FA5}">
                      <a16:colId xmlns:a16="http://schemas.microsoft.com/office/drawing/2014/main" val="874392842"/>
                    </a:ext>
                  </a:extLst>
                </a:gridCol>
              </a:tblGrid>
              <a:tr h="43313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Sr.No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Methods </a:t>
                      </a:r>
                      <a:r>
                        <a:rPr lang="en-US" dirty="0">
                          <a:effectLst/>
                        </a:rPr>
                        <a:t>with Description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276128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list.append(obj)</a:t>
                      </a:r>
                      <a:r>
                        <a:rPr lang="en-US">
                          <a:effectLst/>
                        </a:rPr>
                        <a:t>Appends object obj to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905335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list.count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Returns count of how many times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occurs in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382106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list.extend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seq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Appends the contents of </a:t>
                      </a:r>
                      <a:r>
                        <a:rPr lang="en-US" dirty="0" err="1">
                          <a:effectLst/>
                        </a:rPr>
                        <a:t>seq</a:t>
                      </a:r>
                      <a:r>
                        <a:rPr lang="en-US" dirty="0">
                          <a:effectLst/>
                        </a:rPr>
                        <a:t> to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540883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list.index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Returns the lowest index in list that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appears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586094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list.insert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(index, 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Inserts object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into list at offset index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748705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list.pop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=list[-1])</a:t>
                      </a:r>
                      <a:r>
                        <a:rPr lang="en-US" dirty="0">
                          <a:effectLst/>
                        </a:rPr>
                        <a:t>Removes and returns last object or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from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728020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>
                          <a:solidFill>
                            <a:srgbClr val="313131"/>
                          </a:solidFill>
                          <a:effectLst/>
                          <a:hlinkClick r:id="rId9"/>
                        </a:rPr>
                        <a:t>list.remove(obj)</a:t>
                      </a:r>
                      <a:r>
                        <a:rPr lang="en-US">
                          <a:effectLst/>
                        </a:rPr>
                        <a:t>Removes object obj from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255868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10"/>
                        </a:rPr>
                        <a:t>list.reverse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10"/>
                        </a:rPr>
                        <a:t>()</a:t>
                      </a:r>
                      <a:r>
                        <a:rPr lang="en-US" dirty="0">
                          <a:effectLst/>
                        </a:rPr>
                        <a:t>Reverses objects of list in place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517468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11"/>
                        </a:rPr>
                        <a:t>list.sort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11"/>
                        </a:rPr>
                        <a:t>([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11"/>
                        </a:rPr>
                        <a:t>func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11"/>
                        </a:rPr>
                        <a:t>])</a:t>
                      </a:r>
                      <a:r>
                        <a:rPr lang="en-US" dirty="0">
                          <a:effectLst/>
                        </a:rPr>
                        <a:t>Sorts objects of list, use compare </a:t>
                      </a:r>
                      <a:r>
                        <a:rPr lang="en-US" dirty="0" err="1">
                          <a:effectLst/>
                        </a:rPr>
                        <a:t>func</a:t>
                      </a:r>
                      <a:r>
                        <a:rPr lang="en-US" dirty="0">
                          <a:effectLst/>
                        </a:rPr>
                        <a:t> if given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2526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53147" y="4001914"/>
            <a:ext cx="1586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Let’s code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39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16338" y="4167473"/>
            <a:ext cx="73949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</a:rPr>
              <a:t>List </a:t>
            </a:r>
            <a:r>
              <a:rPr lang="en-US" sz="1600" b="1" dirty="0" smtClean="0">
                <a:latin typeface="Segoe UI" panose="020B0502040204020203" pitchFamily="34" charset="0"/>
              </a:rPr>
              <a:t>Comprehension</a:t>
            </a:r>
          </a:p>
          <a:p>
            <a:r>
              <a:rPr lang="en-US" sz="1600" dirty="0">
                <a:latin typeface="Segoe UI" panose="020B0502040204020203" pitchFamily="34" charset="0"/>
              </a:rPr>
              <a:t>List comprehension offers a shorter syntax when you want to create a new list based on the values of an existing list</a:t>
            </a:r>
            <a:r>
              <a:rPr lang="en-US" sz="1600" dirty="0" smtClean="0">
                <a:latin typeface="Segoe UI" panose="020B0502040204020203" pitchFamily="34" charset="0"/>
              </a:rPr>
              <a:t>.</a:t>
            </a:r>
            <a:endParaRPr lang="en-US" sz="1600" dirty="0">
              <a:latin typeface="Segoe UI" panose="020B0502040204020203" pitchFamily="34" charset="0"/>
            </a:endParaRPr>
          </a:p>
        </p:txBody>
      </p:sp>
      <p:pic>
        <p:nvPicPr>
          <p:cNvPr id="3075" name="Picture 3" descr="List Comprehension in Python Explained for Beginne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1" r="3669" b="11854"/>
          <a:stretch/>
        </p:blipFill>
        <p:spPr bwMode="auto">
          <a:xfrm>
            <a:off x="1146507" y="1020130"/>
            <a:ext cx="6734636" cy="300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7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290" name="Picture 2" descr="Python 2.0 list comprehensions - Sample examples - DevInline - Tech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434"/>
            <a:ext cx="8944596" cy="329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9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802346" y="1203816"/>
            <a:ext cx="7459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Based on a list of fruits, you want a new list, containing only the fruits with the letter "a" in the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Without list comprehension you will have to write a for statement with a conditional test inside: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412" y="3207964"/>
            <a:ext cx="8049372" cy="115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Segoe UI" panose="020B0502040204020203" pitchFamily="34" charset="0"/>
              </a:rPr>
              <a:t>A Python list comprehension consists of brackets containing the expression, which is executed for each element along with the for loop to iterate over each element in the Python list. </a:t>
            </a:r>
          </a:p>
        </p:txBody>
      </p:sp>
    </p:spTree>
    <p:extLst>
      <p:ext uri="{BB962C8B-B14F-4D97-AF65-F5344CB8AC3E}">
        <p14:creationId xmlns:p14="http://schemas.microsoft.com/office/powerpoint/2010/main" val="28278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36982" y="1166434"/>
            <a:ext cx="825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Consolas" panose="020B0609020204030204" pitchFamily="49" charset="0"/>
              </a:rPr>
              <a:t>Syntax: 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newlist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 [</a:t>
            </a:r>
            <a:r>
              <a:rPr lang="en-US" sz="1800" i="1" dirty="0">
                <a:latin typeface="Consolas" panose="020B0609020204030204" pitchFamily="49" charset="0"/>
              </a:rPr>
              <a:t>expression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i="1" dirty="0">
                <a:latin typeface="Consolas" panose="020B0609020204030204" pitchFamily="49" charset="0"/>
              </a:rPr>
              <a:t>item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i="1" dirty="0" err="1">
                <a:latin typeface="Consolas" panose="020B0609020204030204" pitchFamily="49" charset="0"/>
              </a:rPr>
              <a:t>iterable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i="1" dirty="0">
                <a:latin typeface="Consolas" panose="020B0609020204030204" pitchFamily="49" charset="0"/>
              </a:rPr>
              <a:t>condition</a:t>
            </a:r>
            <a:r>
              <a:rPr lang="en-US" sz="1800" dirty="0"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latin typeface="Consolas" panose="020B0609020204030204" pitchFamily="49" charset="0"/>
              </a:rPr>
              <a:t>]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36982" y="1945830"/>
            <a:ext cx="82506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The return value is a new list, leaving the old list unchanged.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The condition is like a filter that only accepts the items that valuate to True.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The </a:t>
            </a:r>
            <a:r>
              <a:rPr lang="en-US" sz="1800" b="1" dirty="0" err="1" smtClean="0">
                <a:latin typeface="+mn-lt"/>
              </a:rPr>
              <a:t>iterable</a:t>
            </a:r>
            <a:r>
              <a:rPr lang="en-US" sz="1800" b="1" dirty="0" smtClean="0">
                <a:latin typeface="+mn-lt"/>
              </a:rPr>
              <a:t> can be any </a:t>
            </a:r>
            <a:r>
              <a:rPr lang="en-US" sz="1800" b="1" dirty="0" err="1" smtClean="0">
                <a:latin typeface="+mn-lt"/>
              </a:rPr>
              <a:t>iterable</a:t>
            </a:r>
            <a:r>
              <a:rPr lang="en-US" sz="1800" b="1" dirty="0" smtClean="0">
                <a:latin typeface="+mn-lt"/>
              </a:rPr>
              <a:t> object, like a list, tuple, set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The expression is the current item in the iteration, but it is also the outcome, which you can manipulate before it ends up like a list item in the new list.</a:t>
            </a:r>
            <a:endParaRPr 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10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54884" y="1111483"/>
            <a:ext cx="825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Code Examples:</a:t>
            </a:r>
          </a:p>
          <a:p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b="1" dirty="0"/>
              <a:t>Condition</a:t>
            </a:r>
          </a:p>
          <a:p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[x for x in fruits if x != "apple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endParaRPr lang="en-US" sz="1800" dirty="0" smtClean="0"/>
          </a:p>
          <a:p>
            <a:r>
              <a:rPr lang="en-US" sz="1800" b="1" dirty="0" err="1" smtClean="0"/>
              <a:t>Iterable</a:t>
            </a:r>
            <a:endParaRPr lang="en-US" sz="1800" b="1" dirty="0" smtClean="0"/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[x for x in range(10)]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[x for x in range(10) if x &lt; 5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en-US" sz="1800" dirty="0"/>
          </a:p>
          <a:p>
            <a:r>
              <a:rPr lang="en-US" sz="1800" b="1" dirty="0" smtClean="0"/>
              <a:t>Expression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x.upper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for x in fruits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['hello' for x in fruits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[x if x != "banana" else "orange" for x in fruits]</a:t>
            </a:r>
          </a:p>
        </p:txBody>
      </p:sp>
    </p:spTree>
    <p:extLst>
      <p:ext uri="{BB962C8B-B14F-4D97-AF65-F5344CB8AC3E}">
        <p14:creationId xmlns:p14="http://schemas.microsoft.com/office/powerpoint/2010/main" val="14366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899</Words>
  <Application>Microsoft Office PowerPoint</Application>
  <PresentationFormat>On-screen Show (16:9)</PresentationFormat>
  <Paragraphs>184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Segoe UI</vt:lpstr>
      <vt:lpstr>Wingdings</vt:lpstr>
      <vt:lpstr>Montserrat</vt:lpstr>
      <vt:lpstr>Lato</vt:lpstr>
      <vt:lpstr>Sarala</vt:lpstr>
      <vt:lpstr>Work Sans ExtraBold</vt:lpstr>
      <vt:lpstr>Consolas</vt:lpstr>
      <vt:lpstr>Arial</vt:lpstr>
      <vt:lpstr>Microsoft YaHei</vt:lpstr>
      <vt:lpstr>Final Project Proposal by Slidesgo</vt:lpstr>
      <vt:lpstr>Python Advanced Advanced Concepts using Python lists, tuples, sets &amp; dictionaries</vt:lpstr>
      <vt:lpstr>PowerPoint Presentation</vt:lpstr>
      <vt:lpstr>Working with python lists and built-in functions </vt:lpstr>
      <vt:lpstr>Working with python lists and its methods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Understanding of tuples and differences with python list</vt:lpstr>
      <vt:lpstr>Understanding of tuples and differences with python list</vt:lpstr>
      <vt:lpstr>Understanding of tuples and differences with python list</vt:lpstr>
      <vt:lpstr>Deep dive into sets, dictionaries and work with </vt:lpstr>
      <vt:lpstr>Assignments</vt:lpstr>
      <vt:lpstr>Code for the presentation can be found here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CLIENT-SIDE PROGRAMMING</dc:title>
  <dc:creator>Dell</dc:creator>
  <cp:lastModifiedBy>Dell</cp:lastModifiedBy>
  <cp:revision>260</cp:revision>
  <dcterms:modified xsi:type="dcterms:W3CDTF">2022-08-17T12:21:21Z</dcterms:modified>
</cp:coreProperties>
</file>