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4">
  <p:sldMasterIdLst>
    <p:sldMasterId id="2147483670" r:id="rId1"/>
  </p:sldMasterIdLst>
  <p:notesMasterIdLst>
    <p:notesMasterId r:id="rId79"/>
  </p:notesMasterIdLst>
  <p:sldIdLst>
    <p:sldId id="256" r:id="rId2"/>
    <p:sldId id="257" r:id="rId3"/>
    <p:sldId id="258" r:id="rId4"/>
    <p:sldId id="336" r:id="rId5"/>
    <p:sldId id="345" r:id="rId6"/>
    <p:sldId id="346" r:id="rId7"/>
    <p:sldId id="347" r:id="rId8"/>
    <p:sldId id="348" r:id="rId9"/>
    <p:sldId id="349" r:id="rId10"/>
    <p:sldId id="350" r:id="rId11"/>
    <p:sldId id="329" r:id="rId12"/>
    <p:sldId id="351" r:id="rId13"/>
    <p:sldId id="352" r:id="rId14"/>
    <p:sldId id="354" r:id="rId15"/>
    <p:sldId id="353" r:id="rId16"/>
    <p:sldId id="355" r:id="rId17"/>
    <p:sldId id="356" r:id="rId18"/>
    <p:sldId id="357" r:id="rId19"/>
    <p:sldId id="358" r:id="rId20"/>
    <p:sldId id="359" r:id="rId21"/>
    <p:sldId id="361" r:id="rId22"/>
    <p:sldId id="365" r:id="rId23"/>
    <p:sldId id="362" r:id="rId24"/>
    <p:sldId id="344" r:id="rId25"/>
    <p:sldId id="383" r:id="rId26"/>
    <p:sldId id="363" r:id="rId27"/>
    <p:sldId id="382" r:id="rId28"/>
    <p:sldId id="380" r:id="rId29"/>
    <p:sldId id="364" r:id="rId30"/>
    <p:sldId id="374" r:id="rId31"/>
    <p:sldId id="375" r:id="rId32"/>
    <p:sldId id="376" r:id="rId33"/>
    <p:sldId id="377" r:id="rId34"/>
    <p:sldId id="378" r:id="rId35"/>
    <p:sldId id="379" r:id="rId36"/>
    <p:sldId id="343" r:id="rId37"/>
    <p:sldId id="393" r:id="rId38"/>
    <p:sldId id="394" r:id="rId39"/>
    <p:sldId id="395" r:id="rId40"/>
    <p:sldId id="396" r:id="rId41"/>
    <p:sldId id="397" r:id="rId42"/>
    <p:sldId id="338" r:id="rId43"/>
    <p:sldId id="366" r:id="rId44"/>
    <p:sldId id="368" r:id="rId45"/>
    <p:sldId id="369" r:id="rId46"/>
    <p:sldId id="381" r:id="rId47"/>
    <p:sldId id="370" r:id="rId48"/>
    <p:sldId id="372" r:id="rId49"/>
    <p:sldId id="384" r:id="rId50"/>
    <p:sldId id="385" r:id="rId51"/>
    <p:sldId id="386" r:id="rId52"/>
    <p:sldId id="388" r:id="rId53"/>
    <p:sldId id="389" r:id="rId54"/>
    <p:sldId id="387" r:id="rId55"/>
    <p:sldId id="390" r:id="rId56"/>
    <p:sldId id="391" r:id="rId57"/>
    <p:sldId id="392" r:id="rId58"/>
    <p:sldId id="339" r:id="rId59"/>
    <p:sldId id="373" r:id="rId60"/>
    <p:sldId id="398" r:id="rId61"/>
    <p:sldId id="399" r:id="rId62"/>
    <p:sldId id="400" r:id="rId63"/>
    <p:sldId id="401" r:id="rId64"/>
    <p:sldId id="402" r:id="rId65"/>
    <p:sldId id="403" r:id="rId66"/>
    <p:sldId id="404" r:id="rId67"/>
    <p:sldId id="405" r:id="rId68"/>
    <p:sldId id="406" r:id="rId69"/>
    <p:sldId id="340" r:id="rId70"/>
    <p:sldId id="407" r:id="rId71"/>
    <p:sldId id="408" r:id="rId72"/>
    <p:sldId id="341" r:id="rId73"/>
    <p:sldId id="409" r:id="rId74"/>
    <p:sldId id="410" r:id="rId75"/>
    <p:sldId id="271" r:id="rId76"/>
    <p:sldId id="327" r:id="rId77"/>
    <p:sldId id="308" r:id="rId78"/>
  </p:sldIdLst>
  <p:sldSz cx="9144000" cy="5143500" type="screen16x9"/>
  <p:notesSz cx="6858000" cy="9144000"/>
  <p:embeddedFontLst>
    <p:embeddedFont>
      <p:font typeface="Montserrat" panose="00000500000000000000" pitchFamily="50" charset="0"/>
      <p:regular r:id="rId80"/>
      <p:bold r:id="rId81"/>
      <p:italic r:id="rId82"/>
      <p:boldItalic r:id="rId83"/>
    </p:embeddedFont>
    <p:embeddedFont>
      <p:font typeface="Sarala" panose="020B0604020202020204" charset="0"/>
      <p:regular r:id="rId84"/>
      <p:bold r:id="rId85"/>
    </p:embeddedFont>
    <p:embeddedFont>
      <p:font typeface="Microsoft YaHei" panose="020B0503020204020204" pitchFamily="34" charset="-122"/>
      <p:regular r:id="rId86"/>
      <p:bold r:id="rId8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31" d="100"/>
          <a:sy n="31" d="100"/>
        </p:scale>
        <p:origin x="66" y="10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5.fntdata"/><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87"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3.fntdata"/><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 Id="rId86"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540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326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806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93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432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970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348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596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773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02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9f5cdb342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9f5cdb342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495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980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47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2337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6531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95950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7598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497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0590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021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38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887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6314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1110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23534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31442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86741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829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2595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639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5382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91980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1722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715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3102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6843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0170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2229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5851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6197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041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3359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45782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1634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92912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8767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31544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8942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5817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3021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0824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9654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5298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4697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0473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7449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9923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7637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838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1715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9260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38489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97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9400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86827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4219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5874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19083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63127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3614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951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9307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5976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35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 name="Google Shape;12;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5200"/>
              <a:buFont typeface="Sarala"/>
              <a:buNone/>
              <a:defRPr sz="52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4" name="Google Shape;14;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46840" y="1774892"/>
            <a:ext cx="6619800" cy="144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1900825" y="3105792"/>
            <a:ext cx="6619800" cy="3753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74" name="Google Shape;74;p11"/>
          <p:cNvSpPr/>
          <p:nvPr/>
        </p:nvSpPr>
        <p:spPr>
          <a:xfrm>
            <a:off x="4572000" y="-10600"/>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4572000" y="4415325"/>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6853800" y="4807300"/>
            <a:ext cx="22902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80"/>
        <p:cNvGrpSpPr/>
        <p:nvPr/>
      </p:nvGrpSpPr>
      <p:grpSpPr>
        <a:xfrm>
          <a:off x="0" y="0"/>
          <a:ext cx="0" cy="0"/>
          <a:chOff x="0" y="0"/>
          <a:chExt cx="0" cy="0"/>
        </a:xfrm>
      </p:grpSpPr>
      <p:sp>
        <p:nvSpPr>
          <p:cNvPr id="81" name="Google Shape;81;p13"/>
          <p:cNvSpPr/>
          <p:nvPr/>
        </p:nvSpPr>
        <p:spPr>
          <a:xfrm>
            <a:off x="0" y="1756525"/>
            <a:ext cx="9144000" cy="337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txBox="1">
            <a:spLocks noGrp="1"/>
          </p:cNvSpPr>
          <p:nvPr>
            <p:ph type="title"/>
          </p:nvPr>
        </p:nvSpPr>
        <p:spPr>
          <a:xfrm>
            <a:off x="661250" y="2573524"/>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3" name="Google Shape;83;p13"/>
          <p:cNvSpPr txBox="1">
            <a:spLocks noGrp="1"/>
          </p:cNvSpPr>
          <p:nvPr>
            <p:ph type="subTitle" idx="1"/>
          </p:nvPr>
        </p:nvSpPr>
        <p:spPr>
          <a:xfrm>
            <a:off x="661250" y="2897968"/>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13"/>
          <p:cNvSpPr txBox="1">
            <a:spLocks noGrp="1"/>
          </p:cNvSpPr>
          <p:nvPr>
            <p:ph type="title" idx="2" hasCustomPrompt="1"/>
          </p:nvPr>
        </p:nvSpPr>
        <p:spPr>
          <a:xfrm>
            <a:off x="970850" y="2239374"/>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85" name="Google Shape;85;p13"/>
          <p:cNvSpPr txBox="1">
            <a:spLocks noGrp="1"/>
          </p:cNvSpPr>
          <p:nvPr>
            <p:ph type="title" idx="3"/>
          </p:nvPr>
        </p:nvSpPr>
        <p:spPr>
          <a:xfrm>
            <a:off x="3371700" y="2573524"/>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6" name="Google Shape;86;p13"/>
          <p:cNvSpPr txBox="1">
            <a:spLocks noGrp="1"/>
          </p:cNvSpPr>
          <p:nvPr>
            <p:ph type="subTitle" idx="4"/>
          </p:nvPr>
        </p:nvSpPr>
        <p:spPr>
          <a:xfrm>
            <a:off x="3371700" y="2897968"/>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7" name="Google Shape;87;p13"/>
          <p:cNvSpPr txBox="1">
            <a:spLocks noGrp="1"/>
          </p:cNvSpPr>
          <p:nvPr>
            <p:ph type="title" idx="5" hasCustomPrompt="1"/>
          </p:nvPr>
        </p:nvSpPr>
        <p:spPr>
          <a:xfrm>
            <a:off x="3681300" y="2239374"/>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88" name="Google Shape;88;p13"/>
          <p:cNvSpPr txBox="1">
            <a:spLocks noGrp="1"/>
          </p:cNvSpPr>
          <p:nvPr>
            <p:ph type="title" idx="6"/>
          </p:nvPr>
        </p:nvSpPr>
        <p:spPr>
          <a:xfrm>
            <a:off x="6082150" y="2573524"/>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9" name="Google Shape;89;p13"/>
          <p:cNvSpPr txBox="1">
            <a:spLocks noGrp="1"/>
          </p:cNvSpPr>
          <p:nvPr>
            <p:ph type="subTitle" idx="7"/>
          </p:nvPr>
        </p:nvSpPr>
        <p:spPr>
          <a:xfrm>
            <a:off x="6082150" y="2897968"/>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13"/>
          <p:cNvSpPr txBox="1">
            <a:spLocks noGrp="1"/>
          </p:cNvSpPr>
          <p:nvPr>
            <p:ph type="title" idx="8" hasCustomPrompt="1"/>
          </p:nvPr>
        </p:nvSpPr>
        <p:spPr>
          <a:xfrm>
            <a:off x="6391750" y="2239374"/>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91" name="Google Shape;91;p13"/>
          <p:cNvSpPr txBox="1">
            <a:spLocks noGrp="1"/>
          </p:cNvSpPr>
          <p:nvPr>
            <p:ph type="title" idx="9"/>
          </p:nvPr>
        </p:nvSpPr>
        <p:spPr>
          <a:xfrm>
            <a:off x="661250" y="3836962"/>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2" name="Google Shape;92;p13"/>
          <p:cNvSpPr txBox="1">
            <a:spLocks noGrp="1"/>
          </p:cNvSpPr>
          <p:nvPr>
            <p:ph type="subTitle" idx="13"/>
          </p:nvPr>
        </p:nvSpPr>
        <p:spPr>
          <a:xfrm>
            <a:off x="661250" y="4161414"/>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3" name="Google Shape;93;p13"/>
          <p:cNvSpPr txBox="1">
            <a:spLocks noGrp="1"/>
          </p:cNvSpPr>
          <p:nvPr>
            <p:ph type="title" idx="14" hasCustomPrompt="1"/>
          </p:nvPr>
        </p:nvSpPr>
        <p:spPr>
          <a:xfrm>
            <a:off x="970850" y="3502812"/>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94" name="Google Shape;94;p13"/>
          <p:cNvSpPr txBox="1">
            <a:spLocks noGrp="1"/>
          </p:cNvSpPr>
          <p:nvPr>
            <p:ph type="title" idx="15"/>
          </p:nvPr>
        </p:nvSpPr>
        <p:spPr>
          <a:xfrm>
            <a:off x="3371700" y="3836962"/>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5" name="Google Shape;95;p13"/>
          <p:cNvSpPr txBox="1">
            <a:spLocks noGrp="1"/>
          </p:cNvSpPr>
          <p:nvPr>
            <p:ph type="subTitle" idx="16"/>
          </p:nvPr>
        </p:nvSpPr>
        <p:spPr>
          <a:xfrm>
            <a:off x="3371700" y="4161414"/>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6" name="Google Shape;96;p13"/>
          <p:cNvSpPr txBox="1">
            <a:spLocks noGrp="1"/>
          </p:cNvSpPr>
          <p:nvPr>
            <p:ph type="title" idx="17" hasCustomPrompt="1"/>
          </p:nvPr>
        </p:nvSpPr>
        <p:spPr>
          <a:xfrm>
            <a:off x="3681300" y="3502812"/>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97" name="Google Shape;97;p13"/>
          <p:cNvSpPr txBox="1">
            <a:spLocks noGrp="1"/>
          </p:cNvSpPr>
          <p:nvPr>
            <p:ph type="title" idx="18"/>
          </p:nvPr>
        </p:nvSpPr>
        <p:spPr>
          <a:xfrm>
            <a:off x="6082150" y="3836962"/>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8" name="Google Shape;98;p13"/>
          <p:cNvSpPr txBox="1">
            <a:spLocks noGrp="1"/>
          </p:cNvSpPr>
          <p:nvPr>
            <p:ph type="subTitle" idx="19"/>
          </p:nvPr>
        </p:nvSpPr>
        <p:spPr>
          <a:xfrm>
            <a:off x="6082150" y="4161414"/>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9" name="Google Shape;99;p13"/>
          <p:cNvSpPr txBox="1">
            <a:spLocks noGrp="1"/>
          </p:cNvSpPr>
          <p:nvPr>
            <p:ph type="title" idx="20" hasCustomPrompt="1"/>
          </p:nvPr>
        </p:nvSpPr>
        <p:spPr>
          <a:xfrm>
            <a:off x="6391750" y="3502812"/>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100" name="Google Shape;100;p13"/>
          <p:cNvSpPr txBox="1">
            <a:spLocks noGrp="1"/>
          </p:cNvSpPr>
          <p:nvPr>
            <p:ph type="title" idx="21"/>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01" name="Google Shape;101;p13"/>
          <p:cNvSpPr/>
          <p:nvPr/>
        </p:nvSpPr>
        <p:spPr>
          <a:xfrm>
            <a:off x="8784650" y="0"/>
            <a:ext cx="3591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0" y="1603600"/>
            <a:ext cx="7131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8136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4"/>
          <p:cNvSpPr txBox="1">
            <a:spLocks noGrp="1"/>
          </p:cNvSpPr>
          <p:nvPr>
            <p:ph type="subTitle" idx="1"/>
          </p:nvPr>
        </p:nvSpPr>
        <p:spPr>
          <a:xfrm>
            <a:off x="8136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14"/>
          <p:cNvSpPr txBox="1">
            <a:spLocks noGrp="1"/>
          </p:cNvSpPr>
          <p:nvPr>
            <p:ph type="title" idx="2"/>
          </p:nvPr>
        </p:nvSpPr>
        <p:spPr>
          <a:xfrm>
            <a:off x="337170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4"/>
          <p:cNvSpPr txBox="1">
            <a:spLocks noGrp="1"/>
          </p:cNvSpPr>
          <p:nvPr>
            <p:ph type="subTitle" idx="3"/>
          </p:nvPr>
        </p:nvSpPr>
        <p:spPr>
          <a:xfrm>
            <a:off x="337170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4"/>
          <p:cNvSpPr txBox="1">
            <a:spLocks noGrp="1"/>
          </p:cNvSpPr>
          <p:nvPr>
            <p:ph type="title" idx="4"/>
          </p:nvPr>
        </p:nvSpPr>
        <p:spPr>
          <a:xfrm>
            <a:off x="59297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4"/>
          <p:cNvSpPr txBox="1">
            <a:spLocks noGrp="1"/>
          </p:cNvSpPr>
          <p:nvPr>
            <p:ph type="subTitle" idx="5"/>
          </p:nvPr>
        </p:nvSpPr>
        <p:spPr>
          <a:xfrm>
            <a:off x="59297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4"/>
          <p:cNvSpPr/>
          <p:nvPr/>
        </p:nvSpPr>
        <p:spPr>
          <a:xfrm>
            <a:off x="0" y="4419900"/>
            <a:ext cx="91440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idx="6"/>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4"/>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15"/>
        <p:cNvGrpSpPr/>
        <p:nvPr/>
      </p:nvGrpSpPr>
      <p:grpSpPr>
        <a:xfrm>
          <a:off x="0" y="0"/>
          <a:ext cx="0" cy="0"/>
          <a:chOff x="0" y="0"/>
          <a:chExt cx="0" cy="0"/>
        </a:xfrm>
      </p:grpSpPr>
      <p:sp>
        <p:nvSpPr>
          <p:cNvPr id="116" name="Google Shape;116;p15"/>
          <p:cNvSpPr/>
          <p:nvPr/>
        </p:nvSpPr>
        <p:spPr>
          <a:xfrm>
            <a:off x="712175" y="3051975"/>
            <a:ext cx="7730400" cy="3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5300" y="0"/>
            <a:ext cx="91440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300" y="4416875"/>
            <a:ext cx="9144000" cy="76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title"/>
          </p:nvPr>
        </p:nvSpPr>
        <p:spPr>
          <a:xfrm>
            <a:off x="3277050" y="30074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0" name="Google Shape;120;p15"/>
          <p:cNvSpPr txBox="1">
            <a:spLocks noGrp="1"/>
          </p:cNvSpPr>
          <p:nvPr>
            <p:ph type="subTitle" idx="1"/>
          </p:nvPr>
        </p:nvSpPr>
        <p:spPr>
          <a:xfrm>
            <a:off x="1551975" y="16884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1" name="Google Shape;121;p15"/>
          <p:cNvSpPr/>
          <p:nvPr/>
        </p:nvSpPr>
        <p:spPr>
          <a:xfrm>
            <a:off x="7592175" y="4775700"/>
            <a:ext cx="1557000" cy="36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5300" y="541150"/>
            <a:ext cx="7068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of text 1">
  <p:cSld name="TITLE_ONLY_1">
    <p:spTree>
      <p:nvGrpSpPr>
        <p:cNvPr id="1" name="Shape 124"/>
        <p:cNvGrpSpPr/>
        <p:nvPr/>
      </p:nvGrpSpPr>
      <p:grpSpPr>
        <a:xfrm>
          <a:off x="0" y="0"/>
          <a:ext cx="0" cy="0"/>
          <a:chOff x="0" y="0"/>
          <a:chExt cx="0" cy="0"/>
        </a:xfrm>
      </p:grpSpPr>
      <p:sp>
        <p:nvSpPr>
          <p:cNvPr id="125" name="Google Shape;125;p16"/>
          <p:cNvSpPr/>
          <p:nvPr/>
        </p:nvSpPr>
        <p:spPr>
          <a:xfrm>
            <a:off x="4470525" y="3701400"/>
            <a:ext cx="46734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5111875"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5462775" y="1331400"/>
            <a:ext cx="23208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28" name="Google Shape;128;p16"/>
          <p:cNvSpPr txBox="1">
            <a:spLocks noGrp="1"/>
          </p:cNvSpPr>
          <p:nvPr>
            <p:ph type="subTitle" idx="1"/>
          </p:nvPr>
        </p:nvSpPr>
        <p:spPr>
          <a:xfrm>
            <a:off x="5449675" y="2549700"/>
            <a:ext cx="234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6"/>
          <p:cNvSpPr/>
          <p:nvPr/>
        </p:nvSpPr>
        <p:spPr>
          <a:xfrm>
            <a:off x="0"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0"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of text 2">
  <p:cSld name="TITLE_ONLY_1_1">
    <p:spTree>
      <p:nvGrpSpPr>
        <p:cNvPr id="1" name="Shape 132"/>
        <p:cNvGrpSpPr/>
        <p:nvPr/>
      </p:nvGrpSpPr>
      <p:grpSpPr>
        <a:xfrm>
          <a:off x="0" y="0"/>
          <a:ext cx="0" cy="0"/>
          <a:chOff x="0" y="0"/>
          <a:chExt cx="0" cy="0"/>
        </a:xfrm>
      </p:grpSpPr>
      <p:sp>
        <p:nvSpPr>
          <p:cNvPr id="133" name="Google Shape;133;p17"/>
          <p:cNvSpPr/>
          <p:nvPr/>
        </p:nvSpPr>
        <p:spPr>
          <a:xfrm flipH="1">
            <a:off x="0" y="3701400"/>
            <a:ext cx="45186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50"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flipH="1">
            <a:off x="8430825"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flipH="1">
            <a:off x="7652025"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title"/>
          </p:nvPr>
        </p:nvSpPr>
        <p:spPr>
          <a:xfrm>
            <a:off x="1312150" y="1331500"/>
            <a:ext cx="24174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38" name="Google Shape;138;p17"/>
          <p:cNvSpPr txBox="1">
            <a:spLocks noGrp="1"/>
          </p:cNvSpPr>
          <p:nvPr>
            <p:ph type="subTitle" idx="1"/>
          </p:nvPr>
        </p:nvSpPr>
        <p:spPr>
          <a:xfrm>
            <a:off x="1332300" y="2549613"/>
            <a:ext cx="237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40"/>
        <p:cNvGrpSpPr/>
        <p:nvPr/>
      </p:nvGrpSpPr>
      <p:grpSpPr>
        <a:xfrm>
          <a:off x="0" y="0"/>
          <a:ext cx="0" cy="0"/>
          <a:chOff x="0" y="0"/>
          <a:chExt cx="0" cy="0"/>
        </a:xfrm>
      </p:grpSpPr>
      <p:sp>
        <p:nvSpPr>
          <p:cNvPr id="141" name="Google Shape;141;p18"/>
          <p:cNvSpPr/>
          <p:nvPr/>
        </p:nvSpPr>
        <p:spPr>
          <a:xfrm>
            <a:off x="712550"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5289448"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a:spLocks noGrp="1"/>
          </p:cNvSpPr>
          <p:nvPr>
            <p:ph type="title"/>
          </p:nvPr>
        </p:nvSpPr>
        <p:spPr>
          <a:xfrm>
            <a:off x="1082306"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18"/>
          <p:cNvSpPr txBox="1">
            <a:spLocks noGrp="1"/>
          </p:cNvSpPr>
          <p:nvPr>
            <p:ph type="subTitle" idx="1"/>
          </p:nvPr>
        </p:nvSpPr>
        <p:spPr>
          <a:xfrm>
            <a:off x="1082306"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5" name="Google Shape;145;p18"/>
          <p:cNvSpPr txBox="1">
            <a:spLocks noGrp="1"/>
          </p:cNvSpPr>
          <p:nvPr>
            <p:ph type="title" idx="2"/>
          </p:nvPr>
        </p:nvSpPr>
        <p:spPr>
          <a:xfrm>
            <a:off x="5653500"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18"/>
          <p:cNvSpPr txBox="1">
            <a:spLocks noGrp="1"/>
          </p:cNvSpPr>
          <p:nvPr>
            <p:ph type="subTitle" idx="3"/>
          </p:nvPr>
        </p:nvSpPr>
        <p:spPr>
          <a:xfrm>
            <a:off x="5653500"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7" name="Google Shape;147;p18"/>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48" name="Google Shape;148;p18"/>
          <p:cNvSpPr/>
          <p:nvPr/>
        </p:nvSpPr>
        <p:spPr>
          <a:xfrm>
            <a:off x="0" y="4772325"/>
            <a:ext cx="9144000" cy="3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flipH="1">
            <a:off x="8433163" y="0"/>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3088" y="0"/>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Four Columns ">
  <p:cSld name="SECTION_TITLE_AND_DESCRIPTION_1_1_3">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923550" y="21040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4" name="Google Shape;154;p19"/>
          <p:cNvSpPr txBox="1">
            <a:spLocks noGrp="1"/>
          </p:cNvSpPr>
          <p:nvPr>
            <p:ph type="subTitle" idx="1"/>
          </p:nvPr>
        </p:nvSpPr>
        <p:spPr>
          <a:xfrm>
            <a:off x="923550" y="24751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9"/>
          <p:cNvSpPr txBox="1">
            <a:spLocks noGrp="1"/>
          </p:cNvSpPr>
          <p:nvPr>
            <p:ph type="title" idx="2"/>
          </p:nvPr>
        </p:nvSpPr>
        <p:spPr>
          <a:xfrm>
            <a:off x="923550" y="35063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6" name="Google Shape;156;p19"/>
          <p:cNvSpPr txBox="1">
            <a:spLocks noGrp="1"/>
          </p:cNvSpPr>
          <p:nvPr>
            <p:ph type="subTitle" idx="3"/>
          </p:nvPr>
        </p:nvSpPr>
        <p:spPr>
          <a:xfrm>
            <a:off x="923550" y="38774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19"/>
          <p:cNvSpPr txBox="1">
            <a:spLocks noGrp="1"/>
          </p:cNvSpPr>
          <p:nvPr>
            <p:ph type="title" idx="4"/>
          </p:nvPr>
        </p:nvSpPr>
        <p:spPr>
          <a:xfrm>
            <a:off x="6029625" y="21040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8" name="Google Shape;158;p19"/>
          <p:cNvSpPr txBox="1">
            <a:spLocks noGrp="1"/>
          </p:cNvSpPr>
          <p:nvPr>
            <p:ph type="subTitle" idx="5"/>
          </p:nvPr>
        </p:nvSpPr>
        <p:spPr>
          <a:xfrm>
            <a:off x="6029625" y="24751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9"/>
          <p:cNvSpPr txBox="1">
            <a:spLocks noGrp="1"/>
          </p:cNvSpPr>
          <p:nvPr>
            <p:ph type="title" idx="6"/>
          </p:nvPr>
        </p:nvSpPr>
        <p:spPr>
          <a:xfrm>
            <a:off x="6029625" y="35063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0" name="Google Shape;160;p19"/>
          <p:cNvSpPr txBox="1">
            <a:spLocks noGrp="1"/>
          </p:cNvSpPr>
          <p:nvPr>
            <p:ph type="subTitle" idx="7"/>
          </p:nvPr>
        </p:nvSpPr>
        <p:spPr>
          <a:xfrm>
            <a:off x="6029625" y="38774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9"/>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2" name="Google Shape;162;p19"/>
          <p:cNvSpPr/>
          <p:nvPr/>
        </p:nvSpPr>
        <p:spPr>
          <a:xfrm>
            <a:off x="5575" y="-5125"/>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8435675" y="719350"/>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5575" y="4783500"/>
            <a:ext cx="707700" cy="36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1">
  <p:cSld name="SECTION_TITLE_AND_DESCRIPTION_1_1_4">
    <p:spTree>
      <p:nvGrpSpPr>
        <p:cNvPr id="1" name="Shape 166"/>
        <p:cNvGrpSpPr/>
        <p:nvPr/>
      </p:nvGrpSpPr>
      <p:grpSpPr>
        <a:xfrm>
          <a:off x="0" y="0"/>
          <a:ext cx="0" cy="0"/>
          <a:chOff x="0" y="0"/>
          <a:chExt cx="0" cy="0"/>
        </a:xfrm>
      </p:grpSpPr>
      <p:sp>
        <p:nvSpPr>
          <p:cNvPr id="167" name="Google Shape;167;p20"/>
          <p:cNvSpPr/>
          <p:nvPr/>
        </p:nvSpPr>
        <p:spPr>
          <a:xfrm>
            <a:off x="0" y="4776850"/>
            <a:ext cx="91440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9" name="Google Shape;16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4573925" y="350"/>
            <a:ext cx="457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4836250" y="2931900"/>
            <a:ext cx="4035300" cy="66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3200"/>
              <a:buNone/>
              <a:defRPr sz="4300">
                <a:solidFill>
                  <a:schemeClr val="lt1"/>
                </a:solidFill>
              </a:defRPr>
            </a:lvl1pPr>
            <a:lvl2pPr lvl="1" algn="ctr" rtl="0">
              <a:lnSpc>
                <a:spcPct val="80000"/>
              </a:lnSpc>
              <a:spcBef>
                <a:spcPts val="0"/>
              </a:spcBef>
              <a:spcAft>
                <a:spcPts val="0"/>
              </a:spcAft>
              <a:buSzPts val="3600"/>
              <a:buNone/>
              <a:defRPr sz="3600"/>
            </a:lvl2pPr>
            <a:lvl3pPr lvl="2" algn="ctr" rtl="0">
              <a:lnSpc>
                <a:spcPct val="80000"/>
              </a:lnSpc>
              <a:spcBef>
                <a:spcPts val="0"/>
              </a:spcBef>
              <a:spcAft>
                <a:spcPts val="0"/>
              </a:spcAft>
              <a:buSzPts val="3600"/>
              <a:buNone/>
              <a:defRPr sz="3600"/>
            </a:lvl3pPr>
            <a:lvl4pPr lvl="3" algn="ctr" rtl="0">
              <a:lnSpc>
                <a:spcPct val="80000"/>
              </a:lnSpc>
              <a:spcBef>
                <a:spcPts val="0"/>
              </a:spcBef>
              <a:spcAft>
                <a:spcPts val="0"/>
              </a:spcAft>
              <a:buSzPts val="3600"/>
              <a:buNone/>
              <a:defRPr sz="3600"/>
            </a:lvl4pPr>
            <a:lvl5pPr lvl="4" algn="ctr" rtl="0">
              <a:lnSpc>
                <a:spcPct val="80000"/>
              </a:lnSpc>
              <a:spcBef>
                <a:spcPts val="0"/>
              </a:spcBef>
              <a:spcAft>
                <a:spcPts val="0"/>
              </a:spcAft>
              <a:buSzPts val="3600"/>
              <a:buNone/>
              <a:defRPr sz="3600"/>
            </a:lvl5pPr>
            <a:lvl6pPr lvl="5" algn="ctr" rtl="0">
              <a:lnSpc>
                <a:spcPct val="80000"/>
              </a:lnSpc>
              <a:spcBef>
                <a:spcPts val="0"/>
              </a:spcBef>
              <a:spcAft>
                <a:spcPts val="0"/>
              </a:spcAft>
              <a:buSzPts val="3600"/>
              <a:buNone/>
              <a:defRPr sz="3600"/>
            </a:lvl6pPr>
            <a:lvl7pPr lvl="6" algn="ctr" rtl="0">
              <a:lnSpc>
                <a:spcPct val="80000"/>
              </a:lnSpc>
              <a:spcBef>
                <a:spcPts val="0"/>
              </a:spcBef>
              <a:spcAft>
                <a:spcPts val="0"/>
              </a:spcAft>
              <a:buSzPts val="3600"/>
              <a:buNone/>
              <a:defRPr sz="3600"/>
            </a:lvl7pPr>
            <a:lvl8pPr lvl="7" algn="ctr" rtl="0">
              <a:lnSpc>
                <a:spcPct val="80000"/>
              </a:lnSpc>
              <a:spcBef>
                <a:spcPts val="0"/>
              </a:spcBef>
              <a:spcAft>
                <a:spcPts val="0"/>
              </a:spcAft>
              <a:buSzPts val="3600"/>
              <a:buNone/>
              <a:defRPr sz="3600"/>
            </a:lvl8pPr>
            <a:lvl9pPr lvl="8" algn="ctr" rtl="0">
              <a:lnSpc>
                <a:spcPct val="80000"/>
              </a:lnSpc>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86125" y="956698"/>
            <a:ext cx="2135400" cy="19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2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2" name="Google Shape;22;p3"/>
          <p:cNvSpPr txBox="1">
            <a:spLocks noGrp="1"/>
          </p:cNvSpPr>
          <p:nvPr>
            <p:ph type="subTitle" idx="1"/>
          </p:nvPr>
        </p:nvSpPr>
        <p:spPr>
          <a:xfrm>
            <a:off x="5277425" y="3594000"/>
            <a:ext cx="31527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3"/>
          <p:cNvSpPr/>
          <p:nvPr/>
        </p:nvSpPr>
        <p:spPr>
          <a:xfrm>
            <a:off x="-10850" y="-5125"/>
            <a:ext cx="7242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853800" y="4776850"/>
            <a:ext cx="2300400" cy="363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0850" y="4776850"/>
            <a:ext cx="724200" cy="36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ly Title 2">
  <p:cSld name="SECTION_TITLE_AND_DESCRIPTION_1_1_4_2">
    <p:spTree>
      <p:nvGrpSpPr>
        <p:cNvPr id="1" name="Shape 170"/>
        <p:cNvGrpSpPr/>
        <p:nvPr/>
      </p:nvGrpSpPr>
      <p:grpSpPr>
        <a:xfrm>
          <a:off x="0" y="0"/>
          <a:ext cx="0" cy="0"/>
          <a:chOff x="0" y="0"/>
          <a:chExt cx="0" cy="0"/>
        </a:xfrm>
      </p:grpSpPr>
      <p:sp>
        <p:nvSpPr>
          <p:cNvPr id="171" name="Google Shape;171;p21"/>
          <p:cNvSpPr/>
          <p:nvPr/>
        </p:nvSpPr>
        <p:spPr>
          <a:xfrm>
            <a:off x="0" y="719350"/>
            <a:ext cx="713100" cy="441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8430775" y="2571750"/>
            <a:ext cx="713100" cy="25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8430775" y="-1600"/>
            <a:ext cx="713100" cy="72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75" name="Google Shape;17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
    <p:spTree>
      <p:nvGrpSpPr>
        <p:cNvPr id="1" name="Shape 176"/>
        <p:cNvGrpSpPr/>
        <p:nvPr/>
      </p:nvGrpSpPr>
      <p:grpSpPr>
        <a:xfrm>
          <a:off x="0" y="0"/>
          <a:ext cx="0" cy="0"/>
          <a:chOff x="0" y="0"/>
          <a:chExt cx="0" cy="0"/>
        </a:xfrm>
      </p:grpSpPr>
      <p:sp>
        <p:nvSpPr>
          <p:cNvPr id="177" name="Google Shape;177;p22"/>
          <p:cNvSpPr/>
          <p:nvPr/>
        </p:nvSpPr>
        <p:spPr>
          <a:xfrm>
            <a:off x="5300" y="2162570"/>
            <a:ext cx="9133500" cy="44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5300" y="3502195"/>
            <a:ext cx="9133500" cy="44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5300" y="0"/>
            <a:ext cx="9133500" cy="175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a:spLocks noGrp="1"/>
          </p:cNvSpPr>
          <p:nvPr>
            <p:ph type="title"/>
          </p:nvPr>
        </p:nvSpPr>
        <p:spPr>
          <a:xfrm>
            <a:off x="9863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1" name="Google Shape;181;p22"/>
          <p:cNvSpPr txBox="1">
            <a:spLocks noGrp="1"/>
          </p:cNvSpPr>
          <p:nvPr>
            <p:ph type="subTitle" idx="1"/>
          </p:nvPr>
        </p:nvSpPr>
        <p:spPr>
          <a:xfrm>
            <a:off x="8136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22"/>
          <p:cNvSpPr txBox="1">
            <a:spLocks noGrp="1"/>
          </p:cNvSpPr>
          <p:nvPr>
            <p:ph type="title" idx="2"/>
          </p:nvPr>
        </p:nvSpPr>
        <p:spPr>
          <a:xfrm>
            <a:off x="354435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3" name="Google Shape;183;p22"/>
          <p:cNvSpPr txBox="1">
            <a:spLocks noGrp="1"/>
          </p:cNvSpPr>
          <p:nvPr>
            <p:ph type="subTitle" idx="3"/>
          </p:nvPr>
        </p:nvSpPr>
        <p:spPr>
          <a:xfrm>
            <a:off x="337170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22"/>
          <p:cNvSpPr txBox="1">
            <a:spLocks noGrp="1"/>
          </p:cNvSpPr>
          <p:nvPr>
            <p:ph type="title" idx="4"/>
          </p:nvPr>
        </p:nvSpPr>
        <p:spPr>
          <a:xfrm>
            <a:off x="61024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5" name="Google Shape;185;p22"/>
          <p:cNvSpPr txBox="1">
            <a:spLocks noGrp="1"/>
          </p:cNvSpPr>
          <p:nvPr>
            <p:ph type="subTitle" idx="5"/>
          </p:nvPr>
        </p:nvSpPr>
        <p:spPr>
          <a:xfrm>
            <a:off x="59297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22"/>
          <p:cNvSpPr txBox="1">
            <a:spLocks noGrp="1"/>
          </p:cNvSpPr>
          <p:nvPr>
            <p:ph type="title" idx="6"/>
          </p:nvPr>
        </p:nvSpPr>
        <p:spPr>
          <a:xfrm>
            <a:off x="9863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7" name="Google Shape;187;p22"/>
          <p:cNvSpPr txBox="1">
            <a:spLocks noGrp="1"/>
          </p:cNvSpPr>
          <p:nvPr>
            <p:ph type="subTitle" idx="7"/>
          </p:nvPr>
        </p:nvSpPr>
        <p:spPr>
          <a:xfrm>
            <a:off x="8136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22"/>
          <p:cNvSpPr txBox="1">
            <a:spLocks noGrp="1"/>
          </p:cNvSpPr>
          <p:nvPr>
            <p:ph type="title" idx="8"/>
          </p:nvPr>
        </p:nvSpPr>
        <p:spPr>
          <a:xfrm>
            <a:off x="354435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22"/>
          <p:cNvSpPr txBox="1">
            <a:spLocks noGrp="1"/>
          </p:cNvSpPr>
          <p:nvPr>
            <p:ph type="subTitle" idx="9"/>
          </p:nvPr>
        </p:nvSpPr>
        <p:spPr>
          <a:xfrm>
            <a:off x="337170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0" name="Google Shape;190;p22"/>
          <p:cNvSpPr txBox="1">
            <a:spLocks noGrp="1"/>
          </p:cNvSpPr>
          <p:nvPr>
            <p:ph type="title" idx="13"/>
          </p:nvPr>
        </p:nvSpPr>
        <p:spPr>
          <a:xfrm>
            <a:off x="61024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1" name="Google Shape;191;p22"/>
          <p:cNvSpPr txBox="1">
            <a:spLocks noGrp="1"/>
          </p:cNvSpPr>
          <p:nvPr>
            <p:ph type="subTitle" idx="14"/>
          </p:nvPr>
        </p:nvSpPr>
        <p:spPr>
          <a:xfrm>
            <a:off x="59297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93" name="Google Shape;193;p22"/>
          <p:cNvSpPr/>
          <p:nvPr/>
        </p:nvSpPr>
        <p:spPr>
          <a:xfrm>
            <a:off x="7926175" y="0"/>
            <a:ext cx="12177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0" y="1028700"/>
            <a:ext cx="7131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196"/>
        <p:cNvGrpSpPr/>
        <p:nvPr/>
      </p:nvGrpSpPr>
      <p:grpSpPr>
        <a:xfrm>
          <a:off x="0" y="0"/>
          <a:ext cx="0" cy="0"/>
          <a:chOff x="0" y="0"/>
          <a:chExt cx="0" cy="0"/>
        </a:xfrm>
      </p:grpSpPr>
      <p:sp>
        <p:nvSpPr>
          <p:cNvPr id="197" name="Google Shape;197;p23"/>
          <p:cNvSpPr/>
          <p:nvPr/>
        </p:nvSpPr>
        <p:spPr>
          <a:xfrm>
            <a:off x="0" y="0"/>
            <a:ext cx="388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txBox="1">
            <a:spLocks noGrp="1"/>
          </p:cNvSpPr>
          <p:nvPr>
            <p:ph type="ctrTitle"/>
          </p:nvPr>
        </p:nvSpPr>
        <p:spPr>
          <a:xfrm>
            <a:off x="592425" y="594400"/>
            <a:ext cx="2691300" cy="1393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Font typeface="Work Sans ExtraBold"/>
              <a:buNone/>
              <a:defRPr sz="50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99" name="Google Shape;199;p23"/>
          <p:cNvSpPr txBox="1">
            <a:spLocks noGrp="1"/>
          </p:cNvSpPr>
          <p:nvPr>
            <p:ph type="subTitle" idx="1"/>
          </p:nvPr>
        </p:nvSpPr>
        <p:spPr>
          <a:xfrm>
            <a:off x="592423" y="1908225"/>
            <a:ext cx="2691300" cy="10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00" name="Google Shape;200;p23"/>
          <p:cNvSpPr txBox="1"/>
          <p:nvPr/>
        </p:nvSpPr>
        <p:spPr>
          <a:xfrm>
            <a:off x="602175" y="3532850"/>
            <a:ext cx="2691300" cy="667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dk1"/>
                </a:solidFill>
                <a:latin typeface="Montserrat"/>
                <a:ea typeface="Montserrat"/>
                <a:cs typeface="Montserrat"/>
                <a:sym typeface="Montserrat"/>
              </a:rPr>
              <a:t>CREDITS: This presentation template was created by </a:t>
            </a:r>
            <a:r>
              <a:rPr lang="en" sz="9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900">
                <a:solidFill>
                  <a:schemeClr val="dk1"/>
                </a:solidFill>
                <a:latin typeface="Montserrat"/>
                <a:ea typeface="Montserrat"/>
                <a:cs typeface="Montserrat"/>
                <a:sym typeface="Montserrat"/>
              </a:rPr>
              <a:t>, including icons by </a:t>
            </a:r>
            <a:r>
              <a:rPr lang="en" sz="9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900">
                <a:solidFill>
                  <a:schemeClr val="dk1"/>
                </a:solidFill>
                <a:latin typeface="Montserrat"/>
                <a:ea typeface="Montserrat"/>
                <a:cs typeface="Montserrat"/>
                <a:sym typeface="Montserrat"/>
              </a:rPr>
              <a:t>, infographics &amp; images by </a:t>
            </a:r>
            <a:r>
              <a:rPr lang="en" sz="9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900">
                <a:solidFill>
                  <a:schemeClr val="dk1"/>
                </a:solidFill>
                <a:latin typeface="Montserrat"/>
                <a:ea typeface="Montserrat"/>
                <a:cs typeface="Montserrat"/>
                <a:sym typeface="Montserrat"/>
              </a:rPr>
              <a:t> and illustrations by </a:t>
            </a:r>
            <a:r>
              <a:rPr lang="en" sz="900" b="1">
                <a:solidFill>
                  <a:schemeClr val="dk1"/>
                </a:solidFill>
                <a:uFill>
                  <a:noFill/>
                </a:uFill>
                <a:latin typeface="Montserrat"/>
                <a:ea typeface="Montserrat"/>
                <a:cs typeface="Montserrat"/>
                <a:sym typeface="Montserra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Stories</a:t>
            </a:r>
            <a:endParaRPr sz="900">
              <a:solidFill>
                <a:schemeClr val="dk1"/>
              </a:solidFill>
              <a:latin typeface="Montserrat"/>
              <a:ea typeface="Montserrat"/>
              <a:cs typeface="Montserrat"/>
              <a:sym typeface="Montserrat"/>
            </a:endParaRPr>
          </a:p>
          <a:p>
            <a:pPr marL="0" lvl="0" indent="0" algn="ctr" rtl="0">
              <a:lnSpc>
                <a:spcPct val="100000"/>
              </a:lnSpc>
              <a:spcBef>
                <a:spcPts val="300"/>
              </a:spcBef>
              <a:spcAft>
                <a:spcPts val="0"/>
              </a:spcAft>
              <a:buNone/>
            </a:pPr>
            <a:r>
              <a:rPr lang="en" sz="850">
                <a:solidFill>
                  <a:schemeClr val="dk1"/>
                </a:solidFill>
                <a:latin typeface="Montserrat"/>
                <a:ea typeface="Montserrat"/>
                <a:cs typeface="Montserrat"/>
                <a:sym typeface="Montserrat"/>
              </a:rPr>
              <a:t>. </a:t>
            </a:r>
            <a:endParaRPr sz="850">
              <a:solidFill>
                <a:schemeClr val="dk1"/>
              </a:solidFill>
              <a:latin typeface="Montserrat"/>
              <a:ea typeface="Montserrat"/>
              <a:cs typeface="Montserrat"/>
              <a:sym typeface="Montserrat"/>
            </a:endParaRPr>
          </a:p>
          <a:p>
            <a:pPr marL="0" lvl="0" indent="0" algn="ctr" rtl="0">
              <a:lnSpc>
                <a:spcPct val="115000"/>
              </a:lnSpc>
              <a:spcBef>
                <a:spcPts val="300"/>
              </a:spcBef>
              <a:spcAft>
                <a:spcPts val="0"/>
              </a:spcAft>
              <a:buNone/>
            </a:pP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endParaRPr sz="900">
              <a:solidFill>
                <a:schemeClr val="dk1"/>
              </a:solidFill>
              <a:latin typeface="Montserrat"/>
              <a:ea typeface="Montserrat"/>
              <a:cs typeface="Montserrat"/>
              <a:sym typeface="Montserrat"/>
            </a:endParaRPr>
          </a:p>
        </p:txBody>
      </p:sp>
      <p:grpSp>
        <p:nvGrpSpPr>
          <p:cNvPr id="201" name="Google Shape;201;p23"/>
          <p:cNvGrpSpPr/>
          <p:nvPr/>
        </p:nvGrpSpPr>
        <p:grpSpPr>
          <a:xfrm>
            <a:off x="0" y="0"/>
            <a:ext cx="9143975" cy="5143500"/>
            <a:chOff x="0" y="0"/>
            <a:chExt cx="9143975" cy="5143500"/>
          </a:xfrm>
        </p:grpSpPr>
        <p:sp>
          <p:nvSpPr>
            <p:cNvPr id="202" name="Google Shape;202;p23"/>
            <p:cNvSpPr/>
            <p:nvPr/>
          </p:nvSpPr>
          <p:spPr>
            <a:xfrm>
              <a:off x="3538075" y="0"/>
              <a:ext cx="33159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0" y="4787100"/>
              <a:ext cx="7131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7791875" y="4787100"/>
              <a:ext cx="1352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3887725" y="1075800"/>
              <a:ext cx="22932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611275" y="1423030"/>
            <a:ext cx="7921500" cy="316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Font typeface="Lato"/>
              <a:buChar char="●"/>
              <a:defRPr sz="1100"/>
            </a:lvl1pPr>
            <a:lvl2pPr marL="914400" lvl="1" indent="-317500" rtl="0">
              <a:spcBef>
                <a:spcPts val="1600"/>
              </a:spcBef>
              <a:spcAft>
                <a:spcPts val="0"/>
              </a:spcAft>
              <a:buClr>
                <a:srgbClr val="555555"/>
              </a:buClr>
              <a:buSzPts val="1400"/>
              <a:buFont typeface="Lato"/>
              <a:buChar char="○"/>
              <a:defRPr sz="1200"/>
            </a:lvl2pPr>
            <a:lvl3pPr marL="1371600" lvl="2" indent="-317500" rtl="0">
              <a:spcBef>
                <a:spcPts val="1600"/>
              </a:spcBef>
              <a:spcAft>
                <a:spcPts val="0"/>
              </a:spcAft>
              <a:buClr>
                <a:srgbClr val="555555"/>
              </a:buClr>
              <a:buSzPts val="1400"/>
              <a:buFont typeface="Lato"/>
              <a:buChar char="■"/>
              <a:defRPr sz="1200"/>
            </a:lvl3pPr>
            <a:lvl4pPr marL="1828800" lvl="3" indent="-317500" rtl="0">
              <a:spcBef>
                <a:spcPts val="1600"/>
              </a:spcBef>
              <a:spcAft>
                <a:spcPts val="0"/>
              </a:spcAft>
              <a:buClr>
                <a:srgbClr val="555555"/>
              </a:buClr>
              <a:buSzPts val="1400"/>
              <a:buFont typeface="Lato"/>
              <a:buChar char="●"/>
              <a:defRPr sz="1200"/>
            </a:lvl4pPr>
            <a:lvl5pPr marL="2286000" lvl="4" indent="-317500" rtl="0">
              <a:spcBef>
                <a:spcPts val="1600"/>
              </a:spcBef>
              <a:spcAft>
                <a:spcPts val="0"/>
              </a:spcAft>
              <a:buClr>
                <a:srgbClr val="555555"/>
              </a:buClr>
              <a:buSzPts val="1400"/>
              <a:buFont typeface="Lato"/>
              <a:buChar char="○"/>
              <a:defRPr sz="1200"/>
            </a:lvl5pPr>
            <a:lvl6pPr marL="2743200" lvl="5" indent="-317500" rtl="0">
              <a:spcBef>
                <a:spcPts val="1600"/>
              </a:spcBef>
              <a:spcAft>
                <a:spcPts val="0"/>
              </a:spcAft>
              <a:buClr>
                <a:srgbClr val="555555"/>
              </a:buClr>
              <a:buSzPts val="1400"/>
              <a:buFont typeface="Lato"/>
              <a:buChar char="■"/>
              <a:defRPr sz="1200"/>
            </a:lvl6pPr>
            <a:lvl7pPr marL="3200400" lvl="6" indent="-317500" rtl="0">
              <a:spcBef>
                <a:spcPts val="1600"/>
              </a:spcBef>
              <a:spcAft>
                <a:spcPts val="0"/>
              </a:spcAft>
              <a:buClr>
                <a:srgbClr val="555555"/>
              </a:buClr>
              <a:buSzPts val="1400"/>
              <a:buFont typeface="Lato"/>
              <a:buChar char="●"/>
              <a:defRPr sz="1200"/>
            </a:lvl7pPr>
            <a:lvl8pPr marL="3657600" lvl="7" indent="-317500" rtl="0">
              <a:spcBef>
                <a:spcPts val="1600"/>
              </a:spcBef>
              <a:spcAft>
                <a:spcPts val="0"/>
              </a:spcAft>
              <a:buClr>
                <a:srgbClr val="555555"/>
              </a:buClr>
              <a:buSzPts val="1400"/>
              <a:buFont typeface="Lato"/>
              <a:buChar char="○"/>
              <a:defRPr sz="1200"/>
            </a:lvl8pPr>
            <a:lvl9pPr marL="4114800" lvl="8" indent="-317500" rtl="0">
              <a:spcBef>
                <a:spcPts val="1600"/>
              </a:spcBef>
              <a:spcAft>
                <a:spcPts val="1600"/>
              </a:spcAft>
              <a:buClr>
                <a:srgbClr val="555555"/>
              </a:buClr>
              <a:buSzPts val="1400"/>
              <a:buFont typeface="Lato"/>
              <a:buChar char="■"/>
              <a:defRPr sz="1200"/>
            </a:lvl9pPr>
          </a:lstStyle>
          <a:p>
            <a:endParaRPr/>
          </a:p>
        </p:txBody>
      </p:sp>
      <p:sp>
        <p:nvSpPr>
          <p:cNvPr id="29" name="Google Shape;29;p4"/>
          <p:cNvSpPr/>
          <p:nvPr/>
        </p:nvSpPr>
        <p:spPr>
          <a:xfrm>
            <a:off x="0" y="0"/>
            <a:ext cx="713100" cy="72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4807300"/>
            <a:ext cx="91440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2" name="Google Shape;32;p4"/>
          <p:cNvSpPr/>
          <p:nvPr/>
        </p:nvSpPr>
        <p:spPr>
          <a:xfrm>
            <a:off x="8430900" y="71935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2293394"/>
            <a:ext cx="3365400" cy="230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007458"/>
            <a:ext cx="3365400" cy="253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3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8430750" y="4419900"/>
            <a:ext cx="7131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43" name="Google Shape;43;p6"/>
          <p:cNvSpPr/>
          <p:nvPr/>
        </p:nvSpPr>
        <p:spPr>
          <a:xfrm>
            <a:off x="5575" y="4771375"/>
            <a:ext cx="91440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5575" y="-5125"/>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435650" y="-5125"/>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7"/>
        <p:cNvGrpSpPr/>
        <p:nvPr/>
      </p:nvGrpSpPr>
      <p:grpSpPr>
        <a:xfrm>
          <a:off x="0" y="0"/>
          <a:ext cx="0" cy="0"/>
          <a:chOff x="0" y="0"/>
          <a:chExt cx="0" cy="0"/>
        </a:xfrm>
      </p:grpSpPr>
      <p:sp>
        <p:nvSpPr>
          <p:cNvPr id="48" name="Google Shape;48;p7"/>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txBox="1">
            <a:spLocks noGrp="1"/>
          </p:cNvSpPr>
          <p:nvPr>
            <p:ph type="title"/>
          </p:nvPr>
        </p:nvSpPr>
        <p:spPr>
          <a:xfrm>
            <a:off x="609947" y="564207"/>
            <a:ext cx="24600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 name="Google Shape;50;p7"/>
          <p:cNvSpPr txBox="1">
            <a:spLocks noGrp="1"/>
          </p:cNvSpPr>
          <p:nvPr>
            <p:ph type="subTitle" idx="1"/>
          </p:nvPr>
        </p:nvSpPr>
        <p:spPr>
          <a:xfrm>
            <a:off x="609958" y="1659000"/>
            <a:ext cx="2290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51" name="Google Shape;51;p7"/>
          <p:cNvSpPr/>
          <p:nvPr/>
        </p:nvSpPr>
        <p:spPr>
          <a:xfrm>
            <a:off x="713225" y="4776850"/>
            <a:ext cx="6140700" cy="3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050475"/>
            <a:ext cx="7131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5354250" y="533873"/>
            <a:ext cx="2999100" cy="22131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3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8"/>
          <p:cNvSpPr/>
          <p:nvPr/>
        </p:nvSpPr>
        <p:spPr>
          <a:xfrm>
            <a:off x="0" y="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6853800" y="3696300"/>
            <a:ext cx="22902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67" name="Google Shape;67;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1"/>
                </a:solidFill>
                <a:latin typeface="Montserrat"/>
                <a:ea typeface="Montserrat"/>
                <a:cs typeface="Montserrat"/>
                <a:sym typeface="Montserrat"/>
              </a:defRPr>
            </a:lvl1pPr>
            <a:lvl2pPr lvl="1" algn="r" rtl="0">
              <a:buNone/>
              <a:defRPr sz="1300">
                <a:solidFill>
                  <a:schemeClr val="dk1"/>
                </a:solidFill>
                <a:latin typeface="Montserrat"/>
                <a:ea typeface="Montserrat"/>
                <a:cs typeface="Montserrat"/>
                <a:sym typeface="Montserrat"/>
              </a:defRPr>
            </a:lvl2pPr>
            <a:lvl3pPr lvl="2" algn="r" rtl="0">
              <a:buNone/>
              <a:defRPr sz="1300">
                <a:solidFill>
                  <a:schemeClr val="dk1"/>
                </a:solidFill>
                <a:latin typeface="Montserrat"/>
                <a:ea typeface="Montserrat"/>
                <a:cs typeface="Montserrat"/>
                <a:sym typeface="Montserrat"/>
              </a:defRPr>
            </a:lvl3pPr>
            <a:lvl4pPr lvl="3" algn="r" rtl="0">
              <a:buNone/>
              <a:defRPr sz="1300">
                <a:solidFill>
                  <a:schemeClr val="dk1"/>
                </a:solidFill>
                <a:latin typeface="Montserrat"/>
                <a:ea typeface="Montserrat"/>
                <a:cs typeface="Montserrat"/>
                <a:sym typeface="Montserrat"/>
              </a:defRPr>
            </a:lvl4pPr>
            <a:lvl5pPr lvl="4" algn="r" rtl="0">
              <a:buNone/>
              <a:defRPr sz="1300">
                <a:solidFill>
                  <a:schemeClr val="dk1"/>
                </a:solidFill>
                <a:latin typeface="Montserrat"/>
                <a:ea typeface="Montserrat"/>
                <a:cs typeface="Montserrat"/>
                <a:sym typeface="Montserrat"/>
              </a:defRPr>
            </a:lvl5pPr>
            <a:lvl6pPr lvl="5" algn="r" rtl="0">
              <a:buNone/>
              <a:defRPr sz="1300">
                <a:solidFill>
                  <a:schemeClr val="dk1"/>
                </a:solidFill>
                <a:latin typeface="Montserrat"/>
                <a:ea typeface="Montserrat"/>
                <a:cs typeface="Montserrat"/>
                <a:sym typeface="Montserrat"/>
              </a:defRPr>
            </a:lvl6pPr>
            <a:lvl7pPr lvl="6" algn="r" rtl="0">
              <a:buNone/>
              <a:defRPr sz="1300">
                <a:solidFill>
                  <a:schemeClr val="dk1"/>
                </a:solidFill>
                <a:latin typeface="Montserrat"/>
                <a:ea typeface="Montserrat"/>
                <a:cs typeface="Montserrat"/>
                <a:sym typeface="Montserrat"/>
              </a:defRPr>
            </a:lvl7pPr>
            <a:lvl8pPr lvl="7" algn="r" rtl="0">
              <a:buNone/>
              <a:defRPr sz="1300">
                <a:solidFill>
                  <a:schemeClr val="dk1"/>
                </a:solidFill>
                <a:latin typeface="Montserrat"/>
                <a:ea typeface="Montserrat"/>
                <a:cs typeface="Montserrat"/>
                <a:sym typeface="Montserrat"/>
              </a:defRPr>
            </a:lvl8pPr>
            <a:lvl9pPr lvl="8" algn="r" rtl="0">
              <a:buNone/>
              <a:defRPr sz="1300">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4"/>
          <p:cNvSpPr/>
          <p:nvPr/>
        </p:nvSpPr>
        <p:spPr>
          <a:xfrm>
            <a:off x="0" y="0"/>
            <a:ext cx="9144000" cy="15654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txBox="1">
            <a:spLocks noGrp="1"/>
          </p:cNvSpPr>
          <p:nvPr>
            <p:ph type="ctrTitle" idx="4294967295"/>
          </p:nvPr>
        </p:nvSpPr>
        <p:spPr>
          <a:xfrm>
            <a:off x="-36576" y="168675"/>
            <a:ext cx="9007500" cy="1228050"/>
          </a:xfrm>
          <a:prstGeom prst="rect">
            <a:avLst/>
          </a:prstGeom>
        </p:spPr>
        <p:txBody>
          <a:bodyPr spcFirstLastPara="1" wrap="square" lIns="91425" tIns="91425" rIns="91425" bIns="91425" anchor="t" anchorCtr="0">
            <a:noAutofit/>
          </a:bodyPr>
          <a:lstStyle/>
          <a:p>
            <a:pPr lvl="0" algn="ctr">
              <a:lnSpc>
                <a:spcPct val="150000"/>
              </a:lnSpc>
            </a:pPr>
            <a:r>
              <a:rPr lang="en-US" sz="2400" dirty="0" smtClean="0">
                <a:solidFill>
                  <a:schemeClr val="lt1"/>
                </a:solidFill>
                <a:latin typeface="Arial"/>
                <a:ea typeface="Arial"/>
                <a:cs typeface="Arial"/>
                <a:sym typeface="Arial"/>
              </a:rPr>
              <a:t>Python Advanced</a:t>
            </a:r>
            <a:br>
              <a:rPr lang="en-US" sz="2400" dirty="0" smtClean="0">
                <a:solidFill>
                  <a:schemeClr val="lt1"/>
                </a:solidFill>
                <a:latin typeface="Arial"/>
                <a:ea typeface="Arial"/>
                <a:cs typeface="Arial"/>
                <a:sym typeface="Arial"/>
              </a:rPr>
            </a:br>
            <a:r>
              <a:rPr lang="en-US" sz="2000" dirty="0" smtClean="0">
                <a:solidFill>
                  <a:schemeClr val="lt1"/>
                </a:solidFill>
                <a:latin typeface="Arial"/>
                <a:ea typeface="Arial"/>
                <a:cs typeface="Arial"/>
                <a:sym typeface="Arial"/>
              </a:rPr>
              <a:t>Python Scripting</a:t>
            </a:r>
            <a:endParaRPr sz="2000" dirty="0">
              <a:solidFill>
                <a:schemeClr val="lt1"/>
              </a:solidFill>
            </a:endParaRPr>
          </a:p>
        </p:txBody>
      </p:sp>
      <p:sp>
        <p:nvSpPr>
          <p:cNvPr id="214" name="Google Shape;214;p24"/>
          <p:cNvSpPr txBox="1">
            <a:spLocks noGrp="1"/>
          </p:cNvSpPr>
          <p:nvPr>
            <p:ph type="subTitle" idx="4294967295"/>
          </p:nvPr>
        </p:nvSpPr>
        <p:spPr>
          <a:xfrm>
            <a:off x="5852190" y="2679387"/>
            <a:ext cx="3253294" cy="1389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dirty="0">
                <a:solidFill>
                  <a:schemeClr val="accent2"/>
                </a:solidFill>
              </a:rPr>
              <a:t>Presentation </a:t>
            </a:r>
            <a:r>
              <a:rPr lang="en" sz="1600" dirty="0" smtClean="0">
                <a:solidFill>
                  <a:schemeClr val="accent2"/>
                </a:solidFill>
              </a:rPr>
              <a:t>By</a:t>
            </a:r>
          </a:p>
          <a:p>
            <a:pPr marL="0" lvl="0" indent="0" rtl="0">
              <a:lnSpc>
                <a:spcPct val="100000"/>
              </a:lnSpc>
              <a:spcBef>
                <a:spcPts val="0"/>
              </a:spcBef>
              <a:spcAft>
                <a:spcPts val="0"/>
              </a:spcAft>
              <a:buNone/>
            </a:pPr>
            <a:endParaRPr lang="en" sz="1600" dirty="0">
              <a:solidFill>
                <a:schemeClr val="accent2"/>
              </a:solidFill>
            </a:endParaRPr>
          </a:p>
          <a:p>
            <a:pPr marL="0" lvl="0" indent="0" rtl="0">
              <a:lnSpc>
                <a:spcPct val="100000"/>
              </a:lnSpc>
              <a:spcBef>
                <a:spcPts val="0"/>
              </a:spcBef>
              <a:spcAft>
                <a:spcPts val="0"/>
              </a:spcAft>
              <a:buNone/>
            </a:pPr>
            <a:r>
              <a:rPr lang="en" sz="1800" b="1" dirty="0" smtClean="0">
                <a:solidFill>
                  <a:schemeClr val="accent2"/>
                </a:solidFill>
              </a:rPr>
              <a:t>Mohammed </a:t>
            </a:r>
            <a:r>
              <a:rPr lang="en" sz="1800" b="1" dirty="0">
                <a:solidFill>
                  <a:schemeClr val="accent2"/>
                </a:solidFill>
              </a:rPr>
              <a:t>Tahir </a:t>
            </a:r>
            <a:r>
              <a:rPr lang="en" sz="1800" b="1" dirty="0" smtClean="0">
                <a:solidFill>
                  <a:schemeClr val="accent2"/>
                </a:solidFill>
              </a:rPr>
              <a:t>Mirji</a:t>
            </a:r>
          </a:p>
          <a:p>
            <a:pPr marL="0" lvl="0" indent="0" algn="ctr" rtl="0">
              <a:lnSpc>
                <a:spcPct val="100000"/>
              </a:lnSpc>
              <a:spcBef>
                <a:spcPts val="1600"/>
              </a:spcBef>
              <a:spcAft>
                <a:spcPts val="0"/>
              </a:spcAft>
              <a:buClr>
                <a:schemeClr val="dk1"/>
              </a:buClr>
              <a:buSzPts val="1100"/>
              <a:buFont typeface="Arial"/>
              <a:buNone/>
            </a:pPr>
            <a:r>
              <a:rPr lang="en" b="1" dirty="0" smtClean="0">
                <a:solidFill>
                  <a:schemeClr val="accent2"/>
                </a:solidFill>
              </a:rPr>
              <a:t>	             MTech CS</a:t>
            </a:r>
            <a:endParaRPr b="1" dirty="0">
              <a:solidFill>
                <a:schemeClr val="accent2"/>
              </a:solidFill>
            </a:endParaRPr>
          </a:p>
          <a:p>
            <a:pPr marL="0" lvl="0" indent="0" algn="ctr" rtl="0">
              <a:lnSpc>
                <a:spcPct val="100000"/>
              </a:lnSpc>
              <a:spcBef>
                <a:spcPts val="0"/>
              </a:spcBef>
              <a:spcAft>
                <a:spcPts val="0"/>
              </a:spcAft>
              <a:buClr>
                <a:schemeClr val="dk1"/>
              </a:buClr>
              <a:buSzPts val="1100"/>
              <a:buFont typeface="Arial"/>
              <a:buNone/>
            </a:pPr>
            <a:endParaRPr sz="1200" dirty="0"/>
          </a:p>
          <a:p>
            <a:pPr marL="0" lvl="0" indent="0" algn="l" rtl="0">
              <a:spcBef>
                <a:spcPts val="0"/>
              </a:spcBef>
              <a:spcAft>
                <a:spcPts val="1600"/>
              </a:spcAft>
              <a:buNone/>
            </a:pPr>
            <a:endParaRPr dirty="0">
              <a:solidFill>
                <a:schemeClr val="accent2"/>
              </a:solidFill>
            </a:endParaRPr>
          </a:p>
        </p:txBody>
      </p:sp>
      <p:sp>
        <p:nvSpPr>
          <p:cNvPr id="216" name="Google Shape;21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217" name="Google Shape;217;p24"/>
          <p:cNvSpPr txBox="1"/>
          <p:nvPr/>
        </p:nvSpPr>
        <p:spPr>
          <a:xfrm>
            <a:off x="2175725" y="-8572"/>
            <a:ext cx="4414200" cy="6052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 b="1" dirty="0">
                <a:solidFill>
                  <a:schemeClr val="lt1"/>
                </a:solidFill>
              </a:rPr>
              <a:t>Module </a:t>
            </a:r>
            <a:r>
              <a:rPr lang="en" b="1" dirty="0" smtClean="0">
                <a:solidFill>
                  <a:schemeClr val="lt1"/>
                </a:solidFill>
              </a:rPr>
              <a:t>- 2</a:t>
            </a:r>
            <a:endParaRPr b="1" dirty="0">
              <a:solidFill>
                <a:schemeClr val="lt1"/>
              </a:solidFill>
            </a:endParaRPr>
          </a:p>
        </p:txBody>
      </p:sp>
      <p:pic>
        <p:nvPicPr>
          <p:cNvPr id="8194" name="Picture 2" descr="How to Run Your Python Scripts – Real Python"/>
          <p:cNvPicPr>
            <a:picLocks noChangeAspect="1" noChangeArrowheads="1"/>
          </p:cNvPicPr>
          <p:nvPr/>
        </p:nvPicPr>
        <p:blipFill rotWithShape="1">
          <a:blip r:embed="rId3">
            <a:extLst>
              <a:ext uri="{28A0092B-C50C-407E-A947-70E740481C1C}">
                <a14:useLocalDpi xmlns:a14="http://schemas.microsoft.com/office/drawing/2010/main" val="0"/>
              </a:ext>
            </a:extLst>
          </a:blip>
          <a:srcRect b="16080"/>
          <a:stretch/>
        </p:blipFill>
        <p:spPr bwMode="auto">
          <a:xfrm>
            <a:off x="0" y="1573972"/>
            <a:ext cx="5756286" cy="31758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6966"/>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graphicFrame>
        <p:nvGraphicFramePr>
          <p:cNvPr id="2" name="Table 1"/>
          <p:cNvGraphicFramePr>
            <a:graphicFrameLocks noGrp="1"/>
          </p:cNvGraphicFramePr>
          <p:nvPr>
            <p:extLst>
              <p:ext uri="{D42A27DB-BD31-4B8C-83A1-F6EECF244321}">
                <p14:modId xmlns:p14="http://schemas.microsoft.com/office/powerpoint/2010/main" val="1517686676"/>
              </p:ext>
            </p:extLst>
          </p:nvPr>
        </p:nvGraphicFramePr>
        <p:xfrm>
          <a:off x="219455" y="806735"/>
          <a:ext cx="8886029" cy="4317200"/>
        </p:xfrm>
        <a:graphic>
          <a:graphicData uri="http://schemas.openxmlformats.org/drawingml/2006/table">
            <a:tbl>
              <a:tblPr>
                <a:tableStyleId>{5940675A-B579-460E-94D1-54222C63F5DA}</a:tableStyleId>
              </a:tblPr>
              <a:tblGrid>
                <a:gridCol w="705888">
                  <a:extLst>
                    <a:ext uri="{9D8B030D-6E8A-4147-A177-3AD203B41FA5}">
                      <a16:colId xmlns:a16="http://schemas.microsoft.com/office/drawing/2014/main" val="3443994796"/>
                    </a:ext>
                  </a:extLst>
                </a:gridCol>
                <a:gridCol w="4441507">
                  <a:extLst>
                    <a:ext uri="{9D8B030D-6E8A-4147-A177-3AD203B41FA5}">
                      <a16:colId xmlns:a16="http://schemas.microsoft.com/office/drawing/2014/main" val="986020255"/>
                    </a:ext>
                  </a:extLst>
                </a:gridCol>
                <a:gridCol w="3738634">
                  <a:extLst>
                    <a:ext uri="{9D8B030D-6E8A-4147-A177-3AD203B41FA5}">
                      <a16:colId xmlns:a16="http://schemas.microsoft.com/office/drawing/2014/main" val="3475687622"/>
                    </a:ext>
                  </a:extLst>
                </a:gridCol>
              </a:tblGrid>
              <a:tr h="445604">
                <a:tc>
                  <a:txBody>
                    <a:bodyPr/>
                    <a:lstStyle/>
                    <a:p>
                      <a:pPr algn="ctr" fontAlgn="base"/>
                      <a:r>
                        <a:rPr lang="en-US" sz="1800" b="1" dirty="0" smtClean="0">
                          <a:solidFill>
                            <a:schemeClr val="bg1"/>
                          </a:solidFill>
                          <a:effectLst/>
                        </a:rPr>
                        <a:t>SN</a:t>
                      </a:r>
                      <a:endParaRPr lang="en-US" sz="1800" b="1" dirty="0">
                        <a:solidFill>
                          <a:schemeClr val="bg1"/>
                        </a:solidFill>
                        <a:effectLst/>
                      </a:endParaRPr>
                    </a:p>
                  </a:txBody>
                  <a:tcPr marL="92834" marR="92834" marT="129968" marB="129968" anchor="ctr">
                    <a:solidFill>
                      <a:schemeClr val="bg2"/>
                    </a:solidFill>
                  </a:tcPr>
                </a:tc>
                <a:tc>
                  <a:txBody>
                    <a:bodyPr/>
                    <a:lstStyle/>
                    <a:p>
                      <a:pPr marL="0" marR="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800" b="1" dirty="0" smtClean="0">
                          <a:solidFill>
                            <a:schemeClr val="bg1"/>
                          </a:solidFill>
                          <a:effectLst/>
                        </a:rPr>
                        <a:t>input()</a:t>
                      </a:r>
                    </a:p>
                  </a:txBody>
                  <a:tcPr marL="92834" marR="92834" marT="129968" marB="129968"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smtClean="0">
                          <a:solidFill>
                            <a:schemeClr val="bg1"/>
                          </a:solidFill>
                          <a:effectLst/>
                        </a:rPr>
                        <a:t> </a:t>
                      </a:r>
                      <a:r>
                        <a:rPr lang="en-US" sz="1800" b="1" dirty="0" err="1" smtClean="0">
                          <a:solidFill>
                            <a:schemeClr val="bg1"/>
                          </a:solidFill>
                          <a:effectLst/>
                        </a:rPr>
                        <a:t>raw_input</a:t>
                      </a:r>
                      <a:r>
                        <a:rPr lang="en-US" sz="1800" b="1" dirty="0" smtClean="0">
                          <a:solidFill>
                            <a:schemeClr val="bg1"/>
                          </a:solidFill>
                          <a:effectLst/>
                        </a:rPr>
                        <a:t>() </a:t>
                      </a:r>
                    </a:p>
                  </a:txBody>
                  <a:tcPr marL="89121" marR="89121" marT="44560" marB="44560">
                    <a:solidFill>
                      <a:schemeClr val="bg2"/>
                    </a:solidFill>
                  </a:tcPr>
                </a:tc>
                <a:extLst>
                  <a:ext uri="{0D108BD9-81ED-4DB2-BD59-A6C34878D82A}">
                    <a16:rowId xmlns:a16="http://schemas.microsoft.com/office/drawing/2014/main" val="2491614105"/>
                  </a:ext>
                </a:extLst>
              </a:tr>
              <a:tr h="631273">
                <a:tc>
                  <a:txBody>
                    <a:bodyPr/>
                    <a:lstStyle/>
                    <a:p>
                      <a:pPr algn="l" fontAlgn="base"/>
                      <a:r>
                        <a:rPr lang="en-US" sz="1800" dirty="0">
                          <a:effectLst/>
                        </a:rPr>
                        <a:t>1.</a:t>
                      </a:r>
                      <a:endParaRPr lang="en-US" sz="1800" b="0" dirty="0">
                        <a:effectLst/>
                      </a:endParaRPr>
                    </a:p>
                  </a:txBody>
                  <a:tcPr marL="92834" marR="92834" marT="129968" marB="129968" anchor="ctr"/>
                </a:tc>
                <a:tc>
                  <a:txBody>
                    <a:bodyPr/>
                    <a:lstStyle/>
                    <a:p>
                      <a:pPr algn="l" fontAlgn="base"/>
                      <a:r>
                        <a:rPr lang="en-US" sz="1800" dirty="0">
                          <a:effectLst/>
                        </a:rPr>
                        <a:t>input() function take the user </a:t>
                      </a:r>
                      <a:r>
                        <a:rPr lang="en-US" sz="1800" dirty="0" smtClean="0">
                          <a:effectLst/>
                        </a:rPr>
                        <a:t>input and give pre processing option.</a:t>
                      </a:r>
                      <a:endParaRPr lang="en-US" sz="1800" b="0" dirty="0">
                        <a:effectLst/>
                      </a:endParaRPr>
                    </a:p>
                  </a:txBody>
                  <a:tcPr marL="92834" marR="92834" marT="129968" marB="129968" anchor="ctr"/>
                </a:tc>
                <a:tc>
                  <a:txBody>
                    <a:bodyPr/>
                    <a:lstStyle/>
                    <a:p>
                      <a:pPr algn="l" fontAlgn="base"/>
                      <a:r>
                        <a:rPr lang="en-US" sz="1800" dirty="0" err="1">
                          <a:effectLst/>
                        </a:rPr>
                        <a:t>raw_input</a:t>
                      </a:r>
                      <a:r>
                        <a:rPr lang="en-US" sz="1800" dirty="0">
                          <a:effectLst/>
                        </a:rPr>
                        <a:t>() function takes the input from the </a:t>
                      </a:r>
                      <a:r>
                        <a:rPr lang="en-US" sz="1800" dirty="0" smtClean="0">
                          <a:effectLst/>
                        </a:rPr>
                        <a:t>user and deliver as it is to destination variable.</a:t>
                      </a:r>
                      <a:endParaRPr lang="en-US" sz="1800" b="0" dirty="0">
                        <a:effectLst/>
                      </a:endParaRPr>
                    </a:p>
                  </a:txBody>
                  <a:tcPr marL="92834" marR="92834" marT="129968" marB="129968" anchor="ctr"/>
                </a:tc>
                <a:extLst>
                  <a:ext uri="{0D108BD9-81ED-4DB2-BD59-A6C34878D82A}">
                    <a16:rowId xmlns:a16="http://schemas.microsoft.com/office/drawing/2014/main" val="1152880155"/>
                  </a:ext>
                </a:extLst>
              </a:tr>
              <a:tr h="631273">
                <a:tc>
                  <a:txBody>
                    <a:bodyPr/>
                    <a:lstStyle/>
                    <a:p>
                      <a:pPr algn="l" fontAlgn="base"/>
                      <a:r>
                        <a:rPr lang="en-US" sz="1800">
                          <a:effectLst/>
                        </a:rPr>
                        <a:t>2.</a:t>
                      </a:r>
                      <a:endParaRPr lang="en-US" sz="1800" b="0">
                        <a:effectLst/>
                      </a:endParaRPr>
                    </a:p>
                  </a:txBody>
                  <a:tcPr marL="92834" marR="92834" marT="129968" marB="129968" anchor="ctr"/>
                </a:tc>
                <a:tc>
                  <a:txBody>
                    <a:bodyPr/>
                    <a:lstStyle/>
                    <a:p>
                      <a:pPr algn="l" fontAlgn="base"/>
                      <a:r>
                        <a:rPr lang="en-US" sz="1800" dirty="0">
                          <a:effectLst/>
                        </a:rPr>
                        <a:t>Its syntax is -:</a:t>
                      </a:r>
                    </a:p>
                    <a:p>
                      <a:pPr algn="l" fontAlgn="base"/>
                      <a:r>
                        <a:rPr lang="en-US" sz="1800" dirty="0">
                          <a:effectLst/>
                        </a:rPr>
                        <a:t>input(prompt)</a:t>
                      </a:r>
                      <a:endParaRPr lang="en-US" sz="1800" b="0" dirty="0">
                        <a:effectLst/>
                      </a:endParaRPr>
                    </a:p>
                  </a:txBody>
                  <a:tcPr marL="92834" marR="92834" marT="129968" marB="129968" anchor="ctr"/>
                </a:tc>
                <a:tc>
                  <a:txBody>
                    <a:bodyPr/>
                    <a:lstStyle/>
                    <a:p>
                      <a:pPr algn="l" fontAlgn="base"/>
                      <a:r>
                        <a:rPr lang="en-US" sz="1800">
                          <a:effectLst/>
                        </a:rPr>
                        <a:t>Its syntax is -:</a:t>
                      </a:r>
                    </a:p>
                    <a:p>
                      <a:pPr algn="l" fontAlgn="base"/>
                      <a:r>
                        <a:rPr lang="en-US" sz="1800">
                          <a:effectLst/>
                        </a:rPr>
                        <a:t>raw_input(input)</a:t>
                      </a:r>
                      <a:endParaRPr lang="en-US" sz="1800" b="0">
                        <a:effectLst/>
                      </a:endParaRPr>
                    </a:p>
                  </a:txBody>
                  <a:tcPr marL="92834" marR="92834" marT="129968" marB="129968" anchor="ctr"/>
                </a:tc>
                <a:extLst>
                  <a:ext uri="{0D108BD9-81ED-4DB2-BD59-A6C34878D82A}">
                    <a16:rowId xmlns:a16="http://schemas.microsoft.com/office/drawing/2014/main" val="313227506"/>
                  </a:ext>
                </a:extLst>
              </a:tr>
              <a:tr h="445604">
                <a:tc>
                  <a:txBody>
                    <a:bodyPr/>
                    <a:lstStyle/>
                    <a:p>
                      <a:pPr algn="l" fontAlgn="base"/>
                      <a:r>
                        <a:rPr lang="en-US" sz="1800" dirty="0" smtClean="0">
                          <a:effectLst/>
                        </a:rPr>
                        <a:t>3.</a:t>
                      </a:r>
                      <a:endParaRPr lang="en-US" sz="1800" b="0" dirty="0">
                        <a:effectLst/>
                      </a:endParaRPr>
                    </a:p>
                  </a:txBody>
                  <a:tcPr marL="92834" marR="92834" marT="129968" marB="129968" anchor="ctr"/>
                </a:tc>
                <a:tc>
                  <a:txBody>
                    <a:bodyPr/>
                    <a:lstStyle/>
                    <a:p>
                      <a:pPr algn="l" fontAlgn="base"/>
                      <a:r>
                        <a:rPr lang="en-US" sz="1800" dirty="0">
                          <a:effectLst/>
                        </a:rPr>
                        <a:t>It return the input that it </a:t>
                      </a:r>
                      <a:r>
                        <a:rPr lang="en-US" sz="1800" dirty="0" smtClean="0">
                          <a:effectLst/>
                        </a:rPr>
                        <a:t>takes as</a:t>
                      </a:r>
                      <a:r>
                        <a:rPr lang="en-US" sz="1800" baseline="0" dirty="0" smtClean="0">
                          <a:effectLst/>
                        </a:rPr>
                        <a:t> string but allows pre processing</a:t>
                      </a:r>
                      <a:r>
                        <a:rPr lang="en-US" sz="1800" dirty="0" smtClean="0">
                          <a:effectLst/>
                        </a:rPr>
                        <a:t>.</a:t>
                      </a:r>
                      <a:endParaRPr lang="en-US" sz="1800" b="0" dirty="0">
                        <a:effectLst/>
                      </a:endParaRPr>
                    </a:p>
                  </a:txBody>
                  <a:tcPr marL="92834" marR="92834" marT="129968" marB="129968" anchor="ctr"/>
                </a:tc>
                <a:tc>
                  <a:txBody>
                    <a:bodyPr/>
                    <a:lstStyle/>
                    <a:p>
                      <a:pPr algn="l" fontAlgn="base"/>
                      <a:r>
                        <a:rPr lang="en-US" sz="1800" dirty="0">
                          <a:effectLst/>
                        </a:rPr>
                        <a:t>Its return type is of </a:t>
                      </a:r>
                      <a:r>
                        <a:rPr lang="en-US" sz="1800" dirty="0" smtClean="0">
                          <a:effectLst/>
                        </a:rPr>
                        <a:t>string with raw</a:t>
                      </a:r>
                      <a:r>
                        <a:rPr lang="en-US" sz="1800" baseline="0" dirty="0" smtClean="0">
                          <a:effectLst/>
                        </a:rPr>
                        <a:t> format</a:t>
                      </a:r>
                      <a:r>
                        <a:rPr lang="en-US" sz="1800" dirty="0" smtClean="0">
                          <a:effectLst/>
                        </a:rPr>
                        <a:t>.</a:t>
                      </a:r>
                      <a:endParaRPr lang="en-US" sz="1800" b="0" dirty="0">
                        <a:effectLst/>
                      </a:endParaRPr>
                    </a:p>
                  </a:txBody>
                  <a:tcPr marL="92834" marR="92834" marT="129968" marB="129968" anchor="ctr"/>
                </a:tc>
                <a:extLst>
                  <a:ext uri="{0D108BD9-81ED-4DB2-BD59-A6C34878D82A}">
                    <a16:rowId xmlns:a16="http://schemas.microsoft.com/office/drawing/2014/main" val="1989579334"/>
                  </a:ext>
                </a:extLst>
              </a:tr>
              <a:tr h="631273">
                <a:tc>
                  <a:txBody>
                    <a:bodyPr/>
                    <a:lstStyle/>
                    <a:p>
                      <a:pPr algn="l" fontAlgn="base"/>
                      <a:r>
                        <a:rPr lang="en-US" sz="1800" dirty="0" smtClean="0">
                          <a:effectLst/>
                        </a:rPr>
                        <a:t>4.</a:t>
                      </a:r>
                      <a:endParaRPr lang="en-US" sz="1800" b="0" dirty="0">
                        <a:effectLst/>
                      </a:endParaRPr>
                    </a:p>
                  </a:txBody>
                  <a:tcPr marL="92834" marR="92834" marT="129968" marB="129968" anchor="ctr"/>
                </a:tc>
                <a:tc>
                  <a:txBody>
                    <a:bodyPr/>
                    <a:lstStyle/>
                    <a:p>
                      <a:pPr algn="l" fontAlgn="base"/>
                      <a:r>
                        <a:rPr lang="en-US" sz="1800" dirty="0">
                          <a:effectLst/>
                        </a:rPr>
                        <a:t>It converts the input into a string by removing the trailing newline</a:t>
                      </a:r>
                      <a:endParaRPr lang="en-US" sz="1800" b="0" dirty="0">
                        <a:effectLst/>
                      </a:endParaRPr>
                    </a:p>
                  </a:txBody>
                  <a:tcPr marL="92834" marR="92834" marT="129968" marB="129968" anchor="ctr"/>
                </a:tc>
                <a:tc>
                  <a:txBody>
                    <a:bodyPr/>
                    <a:lstStyle/>
                    <a:p>
                      <a:pPr algn="l" fontAlgn="base"/>
                      <a:r>
                        <a:rPr lang="en-US" sz="1800" dirty="0">
                          <a:effectLst/>
                        </a:rPr>
                        <a:t>It is only introduced in python 2.0 </a:t>
                      </a:r>
                      <a:r>
                        <a:rPr lang="en-US" sz="1800" dirty="0" smtClean="0">
                          <a:effectLst/>
                        </a:rPr>
                        <a:t>version and doesn’t remove special</a:t>
                      </a:r>
                      <a:r>
                        <a:rPr lang="en-US" sz="1800" baseline="0" dirty="0" smtClean="0">
                          <a:effectLst/>
                        </a:rPr>
                        <a:t> chars</a:t>
                      </a:r>
                      <a:endParaRPr lang="en-US" sz="1800" b="0" dirty="0">
                        <a:effectLst/>
                      </a:endParaRPr>
                    </a:p>
                  </a:txBody>
                  <a:tcPr marL="92834" marR="92834" marT="129968" marB="129968" anchor="ctr"/>
                </a:tc>
                <a:extLst>
                  <a:ext uri="{0D108BD9-81ED-4DB2-BD59-A6C34878D82A}">
                    <a16:rowId xmlns:a16="http://schemas.microsoft.com/office/drawing/2014/main" val="594138748"/>
                  </a:ext>
                </a:extLst>
              </a:tr>
            </a:tbl>
          </a:graphicData>
        </a:graphic>
      </p:graphicFrame>
    </p:spTree>
    <p:extLst>
      <p:ext uri="{BB962C8B-B14F-4D97-AF65-F5344CB8AC3E}">
        <p14:creationId xmlns:p14="http://schemas.microsoft.com/office/powerpoint/2010/main" val="4175254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a:t>
            </a:r>
            <a:r>
              <a:rPr lang="en-US" sz="2400" dirty="0">
                <a:solidFill>
                  <a:srgbClr val="2C363A"/>
                </a:solidFill>
              </a:rPr>
              <a:t> and </a:t>
            </a:r>
            <a:r>
              <a:rPr lang="en-US" sz="2400" dirty="0">
                <a:solidFill>
                  <a:schemeClr val="accent1"/>
                </a:solidFill>
              </a:rPr>
              <a:t>write</a:t>
            </a:r>
            <a:r>
              <a:rPr lang="en-US" sz="2400" dirty="0">
                <a:solidFill>
                  <a:srgbClr val="2C363A"/>
                </a:solidFill>
              </a:rPr>
              <a:t> files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Rectangle 2"/>
          <p:cNvSpPr/>
          <p:nvPr/>
        </p:nvSpPr>
        <p:spPr>
          <a:xfrm>
            <a:off x="640080" y="1166434"/>
            <a:ext cx="7916704" cy="3416320"/>
          </a:xfrm>
          <a:prstGeom prst="rect">
            <a:avLst/>
          </a:prstGeom>
        </p:spPr>
        <p:txBody>
          <a:bodyPr wrap="square">
            <a:spAutoFit/>
          </a:bodyPr>
          <a:lstStyle/>
          <a:p>
            <a:pPr algn="just">
              <a:lnSpc>
                <a:spcPct val="150000"/>
              </a:lnSpc>
            </a:pPr>
            <a:r>
              <a:rPr lang="en-US" sz="1800" dirty="0"/>
              <a:t>Python provides inbuilt functions for creating, writing, and reading files. There are two types of files that can be handled in python, normal text files and binary files (written in binary language, 0s, and 1s</a:t>
            </a:r>
            <a:r>
              <a:rPr lang="en-US" sz="1800" dirty="0" smtClean="0"/>
              <a:t>)</a:t>
            </a:r>
          </a:p>
          <a:p>
            <a:pPr algn="just">
              <a:lnSpc>
                <a:spcPct val="150000"/>
              </a:lnSpc>
            </a:pPr>
            <a:r>
              <a:rPr lang="en-US" sz="1800" b="1" dirty="0"/>
              <a:t>Text files: </a:t>
            </a:r>
            <a:r>
              <a:rPr lang="en-US" sz="1800" dirty="0"/>
              <a:t>In this type of file, Each line of text is terminated with a special character called EOL (End of Line), which is the new line character (‘\n’) in python by default.</a:t>
            </a:r>
          </a:p>
          <a:p>
            <a:pPr algn="just">
              <a:lnSpc>
                <a:spcPct val="150000"/>
              </a:lnSpc>
            </a:pPr>
            <a:r>
              <a:rPr lang="en-US" sz="1800" b="1" dirty="0"/>
              <a:t>Binary files: </a:t>
            </a:r>
            <a:r>
              <a:rPr lang="en-US" sz="1800" dirty="0"/>
              <a:t>In this type of file, there is no terminator for a line, and the data is stored after converting it into machine-understandable binary language.</a:t>
            </a:r>
          </a:p>
        </p:txBody>
      </p:sp>
    </p:spTree>
    <p:extLst>
      <p:ext uri="{BB962C8B-B14F-4D97-AF65-F5344CB8AC3E}">
        <p14:creationId xmlns:p14="http://schemas.microsoft.com/office/powerpoint/2010/main" val="3732778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File Access Modes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Rectangle 2"/>
          <p:cNvSpPr/>
          <p:nvPr/>
        </p:nvSpPr>
        <p:spPr>
          <a:xfrm>
            <a:off x="640080" y="1166434"/>
            <a:ext cx="7916704" cy="2534027"/>
          </a:xfrm>
          <a:prstGeom prst="rect">
            <a:avLst/>
          </a:prstGeom>
        </p:spPr>
        <p:txBody>
          <a:bodyPr wrap="square">
            <a:spAutoFit/>
          </a:bodyPr>
          <a:lstStyle/>
          <a:p>
            <a:pPr algn="just">
              <a:lnSpc>
                <a:spcPct val="150000"/>
              </a:lnSpc>
            </a:pPr>
            <a:r>
              <a:rPr lang="en-US" sz="1800" dirty="0"/>
              <a:t>Access modes govern the type of operations possible in the opened file. It refers to how the file will be used once its opened. These modes also define the location of the File Handle in the file. File handle is like a cursor, which defines from where the data has to be read or written in the file. There are 6 access modes in python</a:t>
            </a:r>
            <a:r>
              <a:rPr lang="en-US" sz="1800" dirty="0" smtClean="0"/>
              <a:t>.</a:t>
            </a:r>
          </a:p>
          <a:p>
            <a:pPr algn="just">
              <a:lnSpc>
                <a:spcPct val="150000"/>
              </a:lnSpc>
            </a:pPr>
            <a:endParaRPr lang="en-US" sz="1800" dirty="0"/>
          </a:p>
        </p:txBody>
      </p:sp>
    </p:spTree>
    <p:extLst>
      <p:ext uri="{BB962C8B-B14F-4D97-AF65-F5344CB8AC3E}">
        <p14:creationId xmlns:p14="http://schemas.microsoft.com/office/powerpoint/2010/main" val="3109441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File Access Modes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Rectangle 2"/>
          <p:cNvSpPr/>
          <p:nvPr/>
        </p:nvSpPr>
        <p:spPr>
          <a:xfrm>
            <a:off x="640080" y="1166434"/>
            <a:ext cx="7916704" cy="2534027"/>
          </a:xfrm>
          <a:prstGeom prst="rect">
            <a:avLst/>
          </a:prstGeom>
        </p:spPr>
        <p:txBody>
          <a:bodyPr wrap="square">
            <a:spAutoFit/>
          </a:bodyPr>
          <a:lstStyle/>
          <a:p>
            <a:pPr algn="just">
              <a:lnSpc>
                <a:spcPct val="150000"/>
              </a:lnSpc>
            </a:pPr>
            <a:r>
              <a:rPr lang="en-US" sz="1800" dirty="0"/>
              <a:t>Read Only (‘r’) : Open text file for reading. The handle is positioned at the beginning of the file. If the file does not exists, raises the I/O error. This is also the default mode in which a file is opened.</a:t>
            </a:r>
          </a:p>
          <a:p>
            <a:pPr algn="just">
              <a:lnSpc>
                <a:spcPct val="150000"/>
              </a:lnSpc>
            </a:pPr>
            <a:r>
              <a:rPr lang="en-US" sz="1800" dirty="0"/>
              <a:t>Read and Write (‘r+’): Open the file for reading and writing. The handle is positioned at the beginning of the file. Raises I/O error if the file does not exist</a:t>
            </a:r>
            <a:r>
              <a:rPr lang="en-US" sz="1800" dirty="0" smtClean="0"/>
              <a:t>.</a:t>
            </a:r>
            <a:endParaRPr lang="en-US" sz="1800" dirty="0"/>
          </a:p>
        </p:txBody>
      </p:sp>
    </p:spTree>
    <p:extLst>
      <p:ext uri="{BB962C8B-B14F-4D97-AF65-F5344CB8AC3E}">
        <p14:creationId xmlns:p14="http://schemas.microsoft.com/office/powerpoint/2010/main" val="2044254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File Access Modes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Rectangle 2"/>
          <p:cNvSpPr/>
          <p:nvPr/>
        </p:nvSpPr>
        <p:spPr>
          <a:xfrm>
            <a:off x="640080" y="1166434"/>
            <a:ext cx="7916704" cy="2585323"/>
          </a:xfrm>
          <a:prstGeom prst="rect">
            <a:avLst/>
          </a:prstGeom>
        </p:spPr>
        <p:txBody>
          <a:bodyPr wrap="square">
            <a:spAutoFit/>
          </a:bodyPr>
          <a:lstStyle/>
          <a:p>
            <a:pPr algn="just">
              <a:lnSpc>
                <a:spcPct val="150000"/>
              </a:lnSpc>
            </a:pPr>
            <a:r>
              <a:rPr lang="en-US" sz="1800" dirty="0" smtClean="0"/>
              <a:t>Write </a:t>
            </a:r>
            <a:r>
              <a:rPr lang="en-US" sz="1800" dirty="0"/>
              <a:t>Only (‘w’) : Open the file for writing. For the existing files, the data is truncated and over-written. The handle is positioned at the beginning of the file. Creates the file if the file does not exist.</a:t>
            </a:r>
          </a:p>
          <a:p>
            <a:pPr algn="just">
              <a:lnSpc>
                <a:spcPct val="150000"/>
              </a:lnSpc>
            </a:pPr>
            <a:r>
              <a:rPr lang="en-US" sz="1800" dirty="0"/>
              <a:t>Write and Read (‘w+’) : Open the file for reading and writing. For an existing file, data is truncated and over-written. The handle is positioned at the beginning of the file.</a:t>
            </a:r>
          </a:p>
        </p:txBody>
      </p:sp>
    </p:spTree>
    <p:extLst>
      <p:ext uri="{BB962C8B-B14F-4D97-AF65-F5344CB8AC3E}">
        <p14:creationId xmlns:p14="http://schemas.microsoft.com/office/powerpoint/2010/main" val="3473235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a:t>
            </a:r>
            <a:r>
              <a:rPr lang="en-US" sz="2400" dirty="0">
                <a:solidFill>
                  <a:srgbClr val="2C363A"/>
                </a:solidFill>
              </a:rPr>
              <a:t> and </a:t>
            </a:r>
            <a:r>
              <a:rPr lang="en-US" sz="2400" dirty="0">
                <a:solidFill>
                  <a:schemeClr val="accent1"/>
                </a:solidFill>
              </a:rPr>
              <a:t>write</a:t>
            </a:r>
            <a:r>
              <a:rPr lang="en-US" sz="2400" dirty="0">
                <a:solidFill>
                  <a:srgbClr val="2C363A"/>
                </a:solidFill>
              </a:rPr>
              <a:t> files - File Access Modes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3" name="Rectangle 2"/>
          <p:cNvSpPr/>
          <p:nvPr/>
        </p:nvSpPr>
        <p:spPr>
          <a:xfrm>
            <a:off x="640080" y="1166434"/>
            <a:ext cx="7916704" cy="2585323"/>
          </a:xfrm>
          <a:prstGeom prst="rect">
            <a:avLst/>
          </a:prstGeom>
        </p:spPr>
        <p:txBody>
          <a:bodyPr wrap="square">
            <a:spAutoFit/>
          </a:bodyPr>
          <a:lstStyle/>
          <a:p>
            <a:pPr algn="just">
              <a:lnSpc>
                <a:spcPct val="150000"/>
              </a:lnSpc>
            </a:pPr>
            <a:r>
              <a:rPr lang="en-US" sz="1800" dirty="0" smtClean="0"/>
              <a:t>Append </a:t>
            </a:r>
            <a:r>
              <a:rPr lang="en-US" sz="1800" dirty="0"/>
              <a:t>Only (‘a’): Open the file for writing. The file is created if it does not exist. The handle is positioned at the end of the file. The data being written will be inserted at the end, after the existing data.</a:t>
            </a:r>
          </a:p>
          <a:p>
            <a:pPr algn="just">
              <a:lnSpc>
                <a:spcPct val="150000"/>
              </a:lnSpc>
            </a:pPr>
            <a:r>
              <a:rPr lang="en-US" sz="1800" dirty="0"/>
              <a:t>Append and Read (‘a+’) : Open the file for reading and writing. The file is created if it does not exist. The handle is positioned at the end of the file. The data being written will be inserted at the end, after the existing data.</a:t>
            </a:r>
          </a:p>
        </p:txBody>
      </p:sp>
    </p:spTree>
    <p:extLst>
      <p:ext uri="{BB962C8B-B14F-4D97-AF65-F5344CB8AC3E}">
        <p14:creationId xmlns:p14="http://schemas.microsoft.com/office/powerpoint/2010/main" val="3808492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a:t>
            </a:r>
            <a:r>
              <a:rPr lang="en-US" sz="2400" dirty="0">
                <a:solidFill>
                  <a:srgbClr val="2C363A"/>
                </a:solidFill>
              </a:rPr>
              <a:t> and </a:t>
            </a:r>
            <a:r>
              <a:rPr lang="en-US" sz="2400" dirty="0">
                <a:solidFill>
                  <a:schemeClr val="accent1"/>
                </a:solidFill>
              </a:rPr>
              <a:t>write</a:t>
            </a:r>
            <a:r>
              <a:rPr lang="en-US" sz="2400" dirty="0">
                <a:solidFill>
                  <a:srgbClr val="2C363A"/>
                </a:solidFill>
              </a:rPr>
              <a:t> files - Opening a 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3" name="Rectangle 2"/>
          <p:cNvSpPr/>
          <p:nvPr/>
        </p:nvSpPr>
        <p:spPr>
          <a:xfrm>
            <a:off x="640080" y="1166434"/>
            <a:ext cx="7916704" cy="3831818"/>
          </a:xfrm>
          <a:prstGeom prst="rect">
            <a:avLst/>
          </a:prstGeom>
        </p:spPr>
        <p:txBody>
          <a:bodyPr wrap="square">
            <a:spAutoFit/>
          </a:bodyPr>
          <a:lstStyle/>
          <a:p>
            <a:pPr algn="just">
              <a:lnSpc>
                <a:spcPct val="150000"/>
              </a:lnSpc>
            </a:pPr>
            <a:r>
              <a:rPr lang="en-US" sz="1800" dirty="0"/>
              <a:t>It is done using the open() function. No module is required to be imported for this function</a:t>
            </a:r>
            <a:r>
              <a:rPr lang="en-US" sz="1800" dirty="0" smtClean="0"/>
              <a:t>.</a:t>
            </a:r>
          </a:p>
          <a:p>
            <a:pPr algn="just">
              <a:lnSpc>
                <a:spcPct val="150000"/>
              </a:lnSpc>
            </a:pPr>
            <a:r>
              <a:rPr lang="en-US" sz="1800" dirty="0" err="1"/>
              <a:t>File_object</a:t>
            </a:r>
            <a:r>
              <a:rPr lang="en-US" sz="1800" dirty="0"/>
              <a:t> = open(r"File_Name","</a:t>
            </a:r>
            <a:r>
              <a:rPr lang="en-US" sz="1800" dirty="0" err="1"/>
              <a:t>Access_Mode</a:t>
            </a:r>
            <a:r>
              <a:rPr lang="en-US" sz="1800" dirty="0" smtClean="0"/>
              <a:t>")</a:t>
            </a:r>
          </a:p>
          <a:p>
            <a:pPr algn="just">
              <a:lnSpc>
                <a:spcPct val="150000"/>
              </a:lnSpc>
            </a:pPr>
            <a:r>
              <a:rPr lang="en-US" sz="1800" dirty="0"/>
              <a:t>The file should exist in the same directory as the python program file else, the full address of the file should be written in place of the filename. </a:t>
            </a:r>
            <a:endParaRPr lang="en-US" sz="1800" dirty="0" smtClean="0"/>
          </a:p>
          <a:p>
            <a:pPr algn="just">
              <a:lnSpc>
                <a:spcPct val="150000"/>
              </a:lnSpc>
            </a:pPr>
            <a:r>
              <a:rPr lang="en-US" sz="1800" dirty="0"/>
              <a:t>The r makes the string raw, that is, it tells that the string is without any special characters.</a:t>
            </a:r>
            <a:endParaRPr lang="en-US" sz="1800" dirty="0" smtClean="0"/>
          </a:p>
          <a:p>
            <a:pPr algn="just">
              <a:lnSpc>
                <a:spcPct val="150000"/>
              </a:lnSpc>
            </a:pPr>
            <a:r>
              <a:rPr lang="en-US" sz="1800" b="1" dirty="0"/>
              <a:t>Note</a:t>
            </a:r>
            <a:r>
              <a:rPr lang="en-US" sz="1800" dirty="0"/>
              <a:t>: The r is placed before the filename to prevent the characters in the filename string to be treated as special characters.</a:t>
            </a:r>
          </a:p>
        </p:txBody>
      </p:sp>
    </p:spTree>
    <p:extLst>
      <p:ext uri="{BB962C8B-B14F-4D97-AF65-F5344CB8AC3E}">
        <p14:creationId xmlns:p14="http://schemas.microsoft.com/office/powerpoint/2010/main" val="1011627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a:t>
            </a:r>
            <a:r>
              <a:rPr lang="en-US" sz="2400" dirty="0">
                <a:solidFill>
                  <a:srgbClr val="2C363A"/>
                </a:solidFill>
              </a:rPr>
              <a:t> and </a:t>
            </a:r>
            <a:r>
              <a:rPr lang="en-US" sz="2400" dirty="0">
                <a:solidFill>
                  <a:schemeClr val="accent1"/>
                </a:solidFill>
              </a:rPr>
              <a:t>write</a:t>
            </a:r>
            <a:r>
              <a:rPr lang="en-US" sz="2400" dirty="0">
                <a:solidFill>
                  <a:srgbClr val="2C363A"/>
                </a:solidFill>
              </a:rPr>
              <a:t> files - Opening a 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3" name="Rectangle 2"/>
          <p:cNvSpPr/>
          <p:nvPr/>
        </p:nvSpPr>
        <p:spPr>
          <a:xfrm>
            <a:off x="640080" y="1166434"/>
            <a:ext cx="7916704" cy="341632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a:t>file1 is created as an object for MyFile1 and file2 as object for MyFile2</a:t>
            </a:r>
          </a:p>
          <a:p>
            <a:pPr algn="just">
              <a:lnSpc>
                <a:spcPct val="150000"/>
              </a:lnSpc>
            </a:pPr>
            <a:r>
              <a:rPr lang="en-US" sz="1800" dirty="0" smtClean="0"/>
              <a:t># </a:t>
            </a:r>
            <a:r>
              <a:rPr lang="en-US" sz="1800" dirty="0"/>
              <a:t>Open function to open the file "MyFile1.txt" </a:t>
            </a:r>
          </a:p>
          <a:p>
            <a:pPr algn="just">
              <a:lnSpc>
                <a:spcPct val="150000"/>
              </a:lnSpc>
            </a:pPr>
            <a:r>
              <a:rPr lang="en-US" sz="1800" dirty="0"/>
              <a:t># (same directory) in append mode and</a:t>
            </a:r>
          </a:p>
          <a:p>
            <a:pPr algn="just">
              <a:lnSpc>
                <a:spcPct val="150000"/>
              </a:lnSpc>
            </a:pPr>
            <a:r>
              <a:rPr lang="en-US" sz="1800" dirty="0"/>
              <a:t>file1 = open("</a:t>
            </a:r>
            <a:r>
              <a:rPr lang="en-US" sz="1800" dirty="0" err="1"/>
              <a:t>MyFile.txt","a</a:t>
            </a:r>
            <a:r>
              <a:rPr lang="en-US" sz="1800" dirty="0"/>
              <a:t>")</a:t>
            </a:r>
          </a:p>
          <a:p>
            <a:pPr algn="just">
              <a:lnSpc>
                <a:spcPct val="150000"/>
              </a:lnSpc>
            </a:pPr>
            <a:r>
              <a:rPr lang="en-US" sz="1800" dirty="0"/>
              <a:t>  </a:t>
            </a:r>
          </a:p>
          <a:p>
            <a:pPr algn="just">
              <a:lnSpc>
                <a:spcPct val="150000"/>
              </a:lnSpc>
            </a:pPr>
            <a:r>
              <a:rPr lang="en-US" sz="1800" dirty="0"/>
              <a:t># store its reference in the variable file1 </a:t>
            </a:r>
          </a:p>
          <a:p>
            <a:pPr algn="just">
              <a:lnSpc>
                <a:spcPct val="150000"/>
              </a:lnSpc>
            </a:pPr>
            <a:r>
              <a:rPr lang="en-US" sz="1800" dirty="0"/>
              <a:t># and "MyFile2.txt" in D:\Text in file2</a:t>
            </a:r>
          </a:p>
          <a:p>
            <a:pPr algn="just">
              <a:lnSpc>
                <a:spcPct val="150000"/>
              </a:lnSpc>
            </a:pPr>
            <a:r>
              <a:rPr lang="en-US" sz="1800" dirty="0"/>
              <a:t>file2 = open(</a:t>
            </a:r>
            <a:r>
              <a:rPr lang="en-US" sz="1800" dirty="0" err="1"/>
              <a:t>r"D</a:t>
            </a:r>
            <a:r>
              <a:rPr lang="en-US" sz="1800" dirty="0"/>
              <a:t>:\Text\MyFile2.txt","w+")</a:t>
            </a:r>
          </a:p>
        </p:txBody>
      </p:sp>
    </p:spTree>
    <p:extLst>
      <p:ext uri="{BB962C8B-B14F-4D97-AF65-F5344CB8AC3E}">
        <p14:creationId xmlns:p14="http://schemas.microsoft.com/office/powerpoint/2010/main" val="207689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a:t>
            </a:r>
            <a:r>
              <a:rPr lang="en-US" sz="2400" dirty="0">
                <a:solidFill>
                  <a:srgbClr val="2C363A"/>
                </a:solidFill>
              </a:rPr>
              <a:t> and </a:t>
            </a:r>
            <a:r>
              <a:rPr lang="en-US" sz="2400" dirty="0">
                <a:solidFill>
                  <a:schemeClr val="accent1"/>
                </a:solidFill>
              </a:rPr>
              <a:t>write</a:t>
            </a:r>
            <a:r>
              <a:rPr lang="en-US" sz="2400" dirty="0">
                <a:solidFill>
                  <a:srgbClr val="2C363A"/>
                </a:solidFill>
              </a:rPr>
              <a:t> files - </a:t>
            </a:r>
            <a:r>
              <a:rPr lang="en-US" sz="2400" dirty="0" smtClean="0">
                <a:solidFill>
                  <a:srgbClr val="2C363A"/>
                </a:solidFill>
              </a:rPr>
              <a:t>closing </a:t>
            </a:r>
            <a:r>
              <a:rPr lang="en-US" sz="2400" dirty="0">
                <a:solidFill>
                  <a:srgbClr val="2C363A"/>
                </a:solidFill>
              </a:rPr>
              <a:t>a 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Rectangle 2"/>
          <p:cNvSpPr/>
          <p:nvPr/>
        </p:nvSpPr>
        <p:spPr>
          <a:xfrm>
            <a:off x="640080" y="1166434"/>
            <a:ext cx="7916704" cy="2169825"/>
          </a:xfrm>
          <a:prstGeom prst="rect">
            <a:avLst/>
          </a:prstGeom>
        </p:spPr>
        <p:txBody>
          <a:bodyPr wrap="square">
            <a:spAutoFit/>
          </a:bodyPr>
          <a:lstStyle/>
          <a:p>
            <a:pPr algn="just">
              <a:lnSpc>
                <a:spcPct val="150000"/>
              </a:lnSpc>
            </a:pPr>
            <a:r>
              <a:rPr lang="en-US" sz="1800" dirty="0"/>
              <a:t>close() function closes the file and frees the memory space acquired by that file. It is used at the time when the file is no longer needed or if it is to be opened in a different file mode. </a:t>
            </a:r>
            <a:endParaRPr lang="en-US" sz="1800" dirty="0" smtClean="0"/>
          </a:p>
          <a:p>
            <a:pPr algn="just">
              <a:lnSpc>
                <a:spcPct val="150000"/>
              </a:lnSpc>
            </a:pPr>
            <a:r>
              <a:rPr lang="en-US" sz="1800" dirty="0" err="1" smtClean="0"/>
              <a:t>File_object.close</a:t>
            </a:r>
            <a:r>
              <a:rPr lang="en-US" sz="1800" dirty="0"/>
              <a:t>() </a:t>
            </a:r>
            <a:endParaRPr lang="en-US" sz="1800" dirty="0" smtClean="0"/>
          </a:p>
          <a:p>
            <a:pPr algn="just">
              <a:lnSpc>
                <a:spcPct val="150000"/>
              </a:lnSpc>
            </a:pPr>
            <a:endParaRPr lang="en-US" sz="1800" dirty="0" smtClean="0"/>
          </a:p>
        </p:txBody>
      </p:sp>
      <p:sp>
        <p:nvSpPr>
          <p:cNvPr id="5" name="Rectangle 4"/>
          <p:cNvSpPr/>
          <p:nvPr/>
        </p:nvSpPr>
        <p:spPr>
          <a:xfrm>
            <a:off x="640080" y="3064620"/>
            <a:ext cx="4572000" cy="17030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pPr>
            <a:r>
              <a:rPr lang="en-US" sz="1800" dirty="0"/>
              <a:t># Opening and Closing a file "MyFile.txt"</a:t>
            </a:r>
          </a:p>
          <a:p>
            <a:pPr>
              <a:lnSpc>
                <a:spcPct val="150000"/>
              </a:lnSpc>
            </a:pPr>
            <a:r>
              <a:rPr lang="en-US" sz="1800" dirty="0"/>
              <a:t># for object name file1.</a:t>
            </a:r>
          </a:p>
          <a:p>
            <a:pPr>
              <a:lnSpc>
                <a:spcPct val="150000"/>
              </a:lnSpc>
            </a:pPr>
            <a:r>
              <a:rPr lang="en-US" sz="1800" dirty="0"/>
              <a:t>file1 = open("</a:t>
            </a:r>
            <a:r>
              <a:rPr lang="en-US" sz="1800" dirty="0" err="1"/>
              <a:t>MyFile.txt","a</a:t>
            </a:r>
            <a:r>
              <a:rPr lang="en-US" sz="1800" dirty="0"/>
              <a:t>")</a:t>
            </a:r>
          </a:p>
          <a:p>
            <a:pPr>
              <a:lnSpc>
                <a:spcPct val="150000"/>
              </a:lnSpc>
            </a:pPr>
            <a:r>
              <a:rPr lang="en-US" sz="1800" dirty="0"/>
              <a:t>file1.close()</a:t>
            </a:r>
          </a:p>
        </p:txBody>
      </p:sp>
    </p:spTree>
    <p:extLst>
      <p:ext uri="{BB962C8B-B14F-4D97-AF65-F5344CB8AC3E}">
        <p14:creationId xmlns:p14="http://schemas.microsoft.com/office/powerpoint/2010/main" val="3446604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a:t>
            </a:r>
            <a:r>
              <a:rPr lang="en-US" sz="2400" dirty="0">
                <a:solidFill>
                  <a:srgbClr val="2C363A"/>
                </a:solidFill>
              </a:rPr>
              <a:t> and </a:t>
            </a:r>
            <a:r>
              <a:rPr lang="en-US" sz="2400" dirty="0">
                <a:solidFill>
                  <a:schemeClr val="accent1"/>
                </a:solidFill>
              </a:rPr>
              <a:t>write</a:t>
            </a:r>
            <a:r>
              <a:rPr lang="en-US" sz="2400" dirty="0">
                <a:solidFill>
                  <a:srgbClr val="2C363A"/>
                </a:solidFill>
              </a:rPr>
              <a:t> files - Writing to a 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3" name="Rectangle 2"/>
          <p:cNvSpPr/>
          <p:nvPr/>
        </p:nvSpPr>
        <p:spPr>
          <a:xfrm>
            <a:off x="566928" y="855098"/>
            <a:ext cx="7989856" cy="2585323"/>
          </a:xfrm>
          <a:prstGeom prst="rect">
            <a:avLst/>
          </a:prstGeom>
        </p:spPr>
        <p:txBody>
          <a:bodyPr wrap="square">
            <a:spAutoFit/>
          </a:bodyPr>
          <a:lstStyle/>
          <a:p>
            <a:pPr algn="just">
              <a:lnSpc>
                <a:spcPct val="150000"/>
              </a:lnSpc>
            </a:pPr>
            <a:r>
              <a:rPr lang="en-US" sz="1800" dirty="0"/>
              <a:t>There are two ways to write in a file</a:t>
            </a:r>
            <a:r>
              <a:rPr lang="en-US" sz="1800" dirty="0" smtClean="0"/>
              <a:t>.</a:t>
            </a:r>
          </a:p>
          <a:p>
            <a:pPr algn="just">
              <a:lnSpc>
                <a:spcPct val="150000"/>
              </a:lnSpc>
            </a:pPr>
            <a:r>
              <a:rPr lang="en-US" sz="1800" dirty="0"/>
              <a:t>write() : Inserts the string str1 in a single line in the text file.</a:t>
            </a:r>
          </a:p>
          <a:p>
            <a:pPr algn="just">
              <a:lnSpc>
                <a:spcPct val="150000"/>
              </a:lnSpc>
            </a:pPr>
            <a:r>
              <a:rPr lang="en-US" sz="1800" dirty="0" err="1"/>
              <a:t>File_object.write</a:t>
            </a:r>
            <a:r>
              <a:rPr lang="en-US" sz="1800" dirty="0"/>
              <a:t>(str1</a:t>
            </a:r>
            <a:r>
              <a:rPr lang="en-US" sz="1800" dirty="0" smtClean="0"/>
              <a:t>)</a:t>
            </a:r>
          </a:p>
          <a:p>
            <a:pPr algn="just">
              <a:lnSpc>
                <a:spcPct val="150000"/>
              </a:lnSpc>
            </a:pPr>
            <a:r>
              <a:rPr lang="en-US" sz="1800" dirty="0" err="1"/>
              <a:t>writelines</a:t>
            </a:r>
            <a:r>
              <a:rPr lang="en-US" sz="1800" dirty="0"/>
              <a:t>() : For a list of string elements, each string is inserted in the text </a:t>
            </a:r>
            <a:r>
              <a:rPr lang="en-US" sz="1800" dirty="0" err="1"/>
              <a:t>file.Used</a:t>
            </a:r>
            <a:r>
              <a:rPr lang="en-US" sz="1800" dirty="0"/>
              <a:t> to insert multiple strings at a single time.</a:t>
            </a:r>
          </a:p>
          <a:p>
            <a:pPr algn="just">
              <a:lnSpc>
                <a:spcPct val="150000"/>
              </a:lnSpc>
            </a:pPr>
            <a:r>
              <a:rPr lang="en-US" sz="1800" dirty="0" err="1"/>
              <a:t>File_object.writelines</a:t>
            </a:r>
            <a:r>
              <a:rPr lang="en-US" sz="1800" dirty="0"/>
              <a:t>(L) for L = [str1, str2, str3] </a:t>
            </a:r>
            <a:endParaRPr lang="en-US" sz="1800" dirty="0" smtClean="0"/>
          </a:p>
        </p:txBody>
      </p:sp>
    </p:spTree>
    <p:extLst>
      <p:ext uri="{BB962C8B-B14F-4D97-AF65-F5344CB8AC3E}">
        <p14:creationId xmlns:p14="http://schemas.microsoft.com/office/powerpoint/2010/main" val="1116993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223" name="Google Shape;223;p25"/>
          <p:cNvSpPr txBox="1"/>
          <p:nvPr/>
        </p:nvSpPr>
        <p:spPr>
          <a:xfrm>
            <a:off x="987276" y="757714"/>
            <a:ext cx="5956576" cy="4385786"/>
          </a:xfrm>
          <a:prstGeom prst="rect">
            <a:avLst/>
          </a:prstGeom>
          <a:noFill/>
          <a:ln>
            <a:noFill/>
          </a:ln>
        </p:spPr>
        <p:txBody>
          <a:bodyPr spcFirstLastPara="1" wrap="square" lIns="91425" tIns="91425" rIns="91425" bIns="91425" anchor="t" anchorCtr="0">
            <a:spAutoFit/>
          </a:bodyPr>
          <a:lstStyle/>
          <a:p>
            <a:pPr marL="457200" lvl="0" indent="-317500">
              <a:lnSpc>
                <a:spcPct val="150000"/>
              </a:lnSpc>
              <a:buClr>
                <a:srgbClr val="2C363A"/>
              </a:buClr>
              <a:buSzPts val="1400"/>
              <a:buChar char="●"/>
            </a:pPr>
            <a:r>
              <a:rPr lang="en-US" b="1" dirty="0" smtClean="0">
                <a:solidFill>
                  <a:srgbClr val="2C363A"/>
                </a:solidFill>
              </a:rPr>
              <a:t>Write &amp; run scripts locally</a:t>
            </a:r>
          </a:p>
          <a:p>
            <a:pPr marL="457200" lvl="0" indent="-317500">
              <a:lnSpc>
                <a:spcPct val="150000"/>
              </a:lnSpc>
              <a:buClr>
                <a:srgbClr val="2C363A"/>
              </a:buClr>
              <a:buSzPts val="1400"/>
              <a:buChar char="●"/>
            </a:pPr>
            <a:r>
              <a:rPr lang="en-US" b="1" dirty="0" smtClean="0">
                <a:solidFill>
                  <a:srgbClr val="2C363A"/>
                </a:solidFill>
              </a:rPr>
              <a:t>Work with raw input from users</a:t>
            </a:r>
          </a:p>
          <a:p>
            <a:pPr marL="457200" lvl="0" indent="-317500">
              <a:lnSpc>
                <a:spcPct val="150000"/>
              </a:lnSpc>
              <a:buClr>
                <a:srgbClr val="2C363A"/>
              </a:buClr>
              <a:buSzPts val="1400"/>
              <a:buChar char="●"/>
            </a:pPr>
            <a:r>
              <a:rPr lang="en-US" b="1" dirty="0" smtClean="0">
                <a:solidFill>
                  <a:srgbClr val="2C363A"/>
                </a:solidFill>
              </a:rPr>
              <a:t>Read and write files</a:t>
            </a:r>
          </a:p>
          <a:p>
            <a:pPr marL="457200" lvl="0" indent="-317500">
              <a:lnSpc>
                <a:spcPct val="150000"/>
              </a:lnSpc>
              <a:buClr>
                <a:srgbClr val="2C363A"/>
              </a:buClr>
              <a:buSzPts val="1400"/>
              <a:buChar char="●"/>
            </a:pPr>
            <a:r>
              <a:rPr lang="en-US" b="1" dirty="0" smtClean="0">
                <a:solidFill>
                  <a:srgbClr val="2C363A"/>
                </a:solidFill>
              </a:rPr>
              <a:t>Handle File error</a:t>
            </a:r>
          </a:p>
          <a:p>
            <a:pPr marL="457200" lvl="0" indent="-317500">
              <a:lnSpc>
                <a:spcPct val="150000"/>
              </a:lnSpc>
              <a:buClr>
                <a:srgbClr val="2C363A"/>
              </a:buClr>
              <a:buSzPts val="1400"/>
              <a:buChar char="●"/>
            </a:pPr>
            <a:r>
              <a:rPr lang="en-US" b="1" dirty="0" smtClean="0">
                <a:solidFill>
                  <a:srgbClr val="2C363A"/>
                </a:solidFill>
              </a:rPr>
              <a:t>Import Local scripts</a:t>
            </a:r>
          </a:p>
          <a:p>
            <a:pPr marL="457200" lvl="0" indent="-317500">
              <a:lnSpc>
                <a:spcPct val="150000"/>
              </a:lnSpc>
              <a:buClr>
                <a:srgbClr val="2C363A"/>
              </a:buClr>
              <a:buSzPts val="1400"/>
              <a:buChar char="●"/>
            </a:pPr>
            <a:r>
              <a:rPr lang="en-US" b="1" dirty="0" smtClean="0">
                <a:solidFill>
                  <a:srgbClr val="2C363A"/>
                </a:solidFill>
              </a:rPr>
              <a:t>Reading and loading text, csv data files using python</a:t>
            </a:r>
          </a:p>
          <a:p>
            <a:pPr marL="457200" lvl="0" indent="-317500">
              <a:lnSpc>
                <a:spcPct val="150000"/>
              </a:lnSpc>
              <a:buClr>
                <a:srgbClr val="2C363A"/>
              </a:buClr>
              <a:buSzPts val="1400"/>
              <a:buChar char="●"/>
            </a:pPr>
            <a:r>
              <a:rPr lang="en-US" b="1" dirty="0" smtClean="0">
                <a:solidFill>
                  <a:srgbClr val="2C363A"/>
                </a:solidFill>
              </a:rPr>
              <a:t>Using Modules from standard library &amp; third party</a:t>
            </a:r>
          </a:p>
          <a:p>
            <a:pPr marL="457200" lvl="0" indent="-317500">
              <a:lnSpc>
                <a:spcPct val="150000"/>
              </a:lnSpc>
              <a:buClr>
                <a:srgbClr val="2C363A"/>
              </a:buClr>
              <a:buSzPts val="1400"/>
              <a:buChar char="●"/>
            </a:pPr>
            <a:r>
              <a:rPr lang="en-US" b="1" dirty="0" smtClean="0">
                <a:solidFill>
                  <a:srgbClr val="2C363A"/>
                </a:solidFill>
              </a:rPr>
              <a:t>Debugging python code</a:t>
            </a:r>
          </a:p>
          <a:p>
            <a:pPr marL="457200" lvl="0" indent="-317500">
              <a:lnSpc>
                <a:spcPct val="150000"/>
              </a:lnSpc>
              <a:buClr>
                <a:srgbClr val="2C363A"/>
              </a:buClr>
              <a:buSzPts val="1400"/>
              <a:buChar char="●"/>
            </a:pPr>
            <a:r>
              <a:rPr lang="en-US" b="1" dirty="0" smtClean="0">
                <a:solidFill>
                  <a:srgbClr val="2C363A"/>
                </a:solidFill>
              </a:rPr>
              <a:t>Understanding packaging of python code to EXE</a:t>
            </a:r>
          </a:p>
          <a:p>
            <a:pPr marL="457200" lvl="0" indent="-317500">
              <a:lnSpc>
                <a:spcPct val="150000"/>
              </a:lnSpc>
              <a:buClr>
                <a:srgbClr val="2C363A"/>
              </a:buClr>
              <a:buSzPts val="1400"/>
              <a:buChar char="●"/>
            </a:pPr>
            <a:r>
              <a:rPr lang="en-US" b="1" dirty="0" smtClean="0">
                <a:solidFill>
                  <a:srgbClr val="2C363A"/>
                </a:solidFill>
              </a:rPr>
              <a:t>Assignments</a:t>
            </a:r>
          </a:p>
          <a:p>
            <a:pPr marL="457200" lvl="0" indent="-317500">
              <a:lnSpc>
                <a:spcPct val="150000"/>
              </a:lnSpc>
              <a:buClr>
                <a:srgbClr val="2C363A"/>
              </a:buClr>
              <a:buSzPts val="1400"/>
              <a:buChar char="●"/>
            </a:pPr>
            <a:r>
              <a:rPr lang="en-US" b="1" dirty="0" smtClean="0">
                <a:solidFill>
                  <a:srgbClr val="2C363A"/>
                </a:solidFill>
              </a:rPr>
              <a:t>Code Examples Github Link</a:t>
            </a:r>
          </a:p>
          <a:p>
            <a:pPr marL="457200" lvl="0" indent="-317500">
              <a:lnSpc>
                <a:spcPct val="150000"/>
              </a:lnSpc>
              <a:buClr>
                <a:srgbClr val="2C363A"/>
              </a:buClr>
              <a:buSzPts val="1400"/>
              <a:buChar char="●"/>
            </a:pPr>
            <a:endParaRPr lang="en-US" b="1" dirty="0" smtClean="0">
              <a:solidFill>
                <a:srgbClr val="2C363A"/>
              </a:solidFill>
            </a:endParaRPr>
          </a:p>
          <a:p>
            <a:pPr marL="457200" lvl="0" indent="-317500">
              <a:lnSpc>
                <a:spcPct val="150000"/>
              </a:lnSpc>
              <a:buClr>
                <a:srgbClr val="2C363A"/>
              </a:buClr>
              <a:buSzPts val="1400"/>
              <a:buChar char="●"/>
            </a:pPr>
            <a:endParaRPr lang="en-US" b="1" dirty="0" smtClean="0">
              <a:solidFill>
                <a:srgbClr val="2C363A"/>
              </a:solidFill>
            </a:endParaRPr>
          </a:p>
        </p:txBody>
      </p:sp>
      <p:sp>
        <p:nvSpPr>
          <p:cNvPr id="224" name="Google Shape;224;p25"/>
          <p:cNvSpPr txBox="1"/>
          <p:nvPr/>
        </p:nvSpPr>
        <p:spPr>
          <a:xfrm>
            <a:off x="1131475" y="0"/>
            <a:ext cx="7974000" cy="73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icrosoft Yahei"/>
                <a:ea typeface="Microsoft Yahei"/>
                <a:cs typeface="Microsoft Yahei"/>
                <a:sym typeface="Microsoft Yahei"/>
              </a:rPr>
              <a:t>CONTENTS</a:t>
            </a: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smtClean="0">
                <a:solidFill>
                  <a:schemeClr val="accent1"/>
                </a:solidFill>
              </a:rPr>
              <a:t>Read</a:t>
            </a:r>
            <a:r>
              <a:rPr lang="en-US" sz="2400" dirty="0" smtClean="0">
                <a:solidFill>
                  <a:srgbClr val="2C363A"/>
                </a:solidFill>
              </a:rPr>
              <a:t> and </a:t>
            </a:r>
            <a:r>
              <a:rPr lang="en-US" sz="2400" dirty="0" smtClean="0">
                <a:solidFill>
                  <a:schemeClr val="accent1"/>
                </a:solidFill>
              </a:rPr>
              <a:t>write</a:t>
            </a:r>
            <a:r>
              <a:rPr lang="en-US" sz="2400" dirty="0" smtClean="0">
                <a:solidFill>
                  <a:srgbClr val="2C363A"/>
                </a:solidFill>
              </a:rPr>
              <a:t> </a:t>
            </a:r>
            <a:r>
              <a:rPr lang="en-US" sz="2400" dirty="0">
                <a:solidFill>
                  <a:srgbClr val="2C363A"/>
                </a:solidFill>
              </a:rPr>
              <a:t>files - Reading from a file</a:t>
            </a:r>
            <a:br>
              <a:rPr lang="en-US" sz="2400" dirty="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3" name="Rectangle 2"/>
          <p:cNvSpPr/>
          <p:nvPr/>
        </p:nvSpPr>
        <p:spPr>
          <a:xfrm>
            <a:off x="566928" y="855098"/>
            <a:ext cx="7989856" cy="3416320"/>
          </a:xfrm>
          <a:prstGeom prst="rect">
            <a:avLst/>
          </a:prstGeom>
        </p:spPr>
        <p:txBody>
          <a:bodyPr wrap="square">
            <a:spAutoFit/>
          </a:bodyPr>
          <a:lstStyle/>
          <a:p>
            <a:pPr algn="just">
              <a:lnSpc>
                <a:spcPct val="150000"/>
              </a:lnSpc>
            </a:pPr>
            <a:r>
              <a:rPr lang="en-US" sz="1800" dirty="0"/>
              <a:t>There are three ways to read data from a text file.</a:t>
            </a:r>
          </a:p>
          <a:p>
            <a:pPr algn="just">
              <a:lnSpc>
                <a:spcPct val="150000"/>
              </a:lnSpc>
            </a:pPr>
            <a:r>
              <a:rPr lang="en-US" sz="1800" dirty="0" smtClean="0"/>
              <a:t>read</a:t>
            </a:r>
            <a:r>
              <a:rPr lang="en-US" sz="1800" dirty="0"/>
              <a:t>() : Returns the read bytes in form of a string. Reads n bytes, if no n specified, reads the entire file.</a:t>
            </a:r>
          </a:p>
          <a:p>
            <a:pPr algn="just">
              <a:lnSpc>
                <a:spcPct val="150000"/>
              </a:lnSpc>
            </a:pPr>
            <a:r>
              <a:rPr lang="en-US" sz="1800" dirty="0" err="1"/>
              <a:t>File_object.read</a:t>
            </a:r>
            <a:r>
              <a:rPr lang="en-US" sz="1800" dirty="0"/>
              <a:t>([n])</a:t>
            </a:r>
          </a:p>
          <a:p>
            <a:pPr algn="just">
              <a:lnSpc>
                <a:spcPct val="150000"/>
              </a:lnSpc>
            </a:pPr>
            <a:r>
              <a:rPr lang="en-US" sz="1800" dirty="0" err="1"/>
              <a:t>readline</a:t>
            </a:r>
            <a:r>
              <a:rPr lang="en-US" sz="1800" dirty="0"/>
              <a:t>() : Reads a line of the file and returns in form of a </a:t>
            </a:r>
            <a:r>
              <a:rPr lang="en-US" sz="1800" dirty="0" err="1"/>
              <a:t>string.For</a:t>
            </a:r>
            <a:r>
              <a:rPr lang="en-US" sz="1800" dirty="0"/>
              <a:t> specified n, reads at most n bytes. However, does not reads more than one line, even if n exceeds the length of the line.</a:t>
            </a:r>
          </a:p>
          <a:p>
            <a:pPr algn="just">
              <a:lnSpc>
                <a:spcPct val="150000"/>
              </a:lnSpc>
            </a:pPr>
            <a:r>
              <a:rPr lang="en-US" sz="1800" dirty="0" err="1"/>
              <a:t>File_object.readline</a:t>
            </a:r>
            <a:r>
              <a:rPr lang="en-US" sz="1800" dirty="0"/>
              <a:t>([n])</a:t>
            </a:r>
            <a:endParaRPr lang="en-US" sz="1800" dirty="0" smtClean="0"/>
          </a:p>
        </p:txBody>
      </p:sp>
    </p:spTree>
    <p:extLst>
      <p:ext uri="{BB962C8B-B14F-4D97-AF65-F5344CB8AC3E}">
        <p14:creationId xmlns:p14="http://schemas.microsoft.com/office/powerpoint/2010/main" val="2888274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smtClean="0">
                <a:solidFill>
                  <a:schemeClr val="accent2"/>
                </a:solidFill>
              </a:rPr>
              <a:t>Read</a:t>
            </a:r>
            <a:r>
              <a:rPr lang="en-US" sz="2400" dirty="0" smtClean="0">
                <a:solidFill>
                  <a:srgbClr val="2C363A"/>
                </a:solidFill>
              </a:rPr>
              <a:t> and </a:t>
            </a:r>
            <a:r>
              <a:rPr lang="en-US" sz="2400" dirty="0" smtClean="0">
                <a:solidFill>
                  <a:schemeClr val="accent2"/>
                </a:solidFill>
              </a:rPr>
              <a:t>write</a:t>
            </a:r>
            <a:r>
              <a:rPr lang="en-US" sz="2400" dirty="0" smtClean="0">
                <a:solidFill>
                  <a:srgbClr val="2C363A"/>
                </a:solidFill>
              </a:rPr>
              <a:t> </a:t>
            </a:r>
            <a:r>
              <a:rPr lang="en-US" sz="2400" dirty="0">
                <a:solidFill>
                  <a:srgbClr val="2C363A"/>
                </a:solidFill>
              </a:rPr>
              <a:t>files - Reading from a file</a:t>
            </a:r>
            <a:br>
              <a:rPr lang="en-US" sz="2400" dirty="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3" name="Rectangle 2"/>
          <p:cNvSpPr/>
          <p:nvPr/>
        </p:nvSpPr>
        <p:spPr>
          <a:xfrm>
            <a:off x="566928" y="909962"/>
            <a:ext cx="7989856" cy="3416320"/>
          </a:xfrm>
          <a:prstGeom prst="rect">
            <a:avLst/>
          </a:prstGeom>
        </p:spPr>
        <p:txBody>
          <a:bodyPr wrap="square">
            <a:spAutoFit/>
          </a:bodyPr>
          <a:lstStyle/>
          <a:p>
            <a:pPr algn="just">
              <a:lnSpc>
                <a:spcPct val="150000"/>
              </a:lnSpc>
            </a:pPr>
            <a:r>
              <a:rPr lang="en-US" sz="1800" dirty="0" err="1"/>
              <a:t>readlines</a:t>
            </a:r>
            <a:r>
              <a:rPr lang="en-US" sz="1800" dirty="0"/>
              <a:t>() : Reads all the lines and return them as each line a string element in a list.</a:t>
            </a:r>
          </a:p>
          <a:p>
            <a:pPr algn="just">
              <a:lnSpc>
                <a:spcPct val="150000"/>
              </a:lnSpc>
            </a:pPr>
            <a:r>
              <a:rPr lang="en-US" sz="1800" dirty="0"/>
              <a:t>  </a:t>
            </a:r>
            <a:r>
              <a:rPr lang="en-US" sz="1800" dirty="0" err="1"/>
              <a:t>File_object.readlines</a:t>
            </a:r>
            <a:r>
              <a:rPr lang="en-US" sz="1800" dirty="0"/>
              <a:t>()</a:t>
            </a:r>
          </a:p>
          <a:p>
            <a:pPr algn="just">
              <a:lnSpc>
                <a:spcPct val="150000"/>
              </a:lnSpc>
            </a:pPr>
            <a:r>
              <a:rPr lang="en-US" sz="1800" dirty="0"/>
              <a:t>Note: ‘\n’ is treated as a special character of two bytes </a:t>
            </a:r>
            <a:endParaRPr lang="en-US" sz="1800" dirty="0" smtClean="0"/>
          </a:p>
          <a:p>
            <a:pPr algn="just">
              <a:lnSpc>
                <a:spcPct val="150000"/>
              </a:lnSpc>
            </a:pPr>
            <a:r>
              <a:rPr lang="en-US" sz="1800" b="1" dirty="0" smtClean="0"/>
              <a:t>Seek arguments:</a:t>
            </a:r>
          </a:p>
          <a:p>
            <a:pPr marL="342900" indent="-342900" algn="just">
              <a:lnSpc>
                <a:spcPct val="150000"/>
              </a:lnSpc>
              <a:buFont typeface="+mj-lt"/>
              <a:buAutoNum type="arabicPeriod"/>
            </a:pPr>
            <a:r>
              <a:rPr lang="en-US" sz="1800" dirty="0"/>
              <a:t>0: sets the reference point at the beginning of the file </a:t>
            </a:r>
          </a:p>
          <a:p>
            <a:pPr marL="342900" indent="-342900" algn="just">
              <a:lnSpc>
                <a:spcPct val="150000"/>
              </a:lnSpc>
              <a:buFont typeface="+mj-lt"/>
              <a:buAutoNum type="arabicPeriod"/>
            </a:pPr>
            <a:r>
              <a:rPr lang="en-US" sz="1800" dirty="0"/>
              <a:t>1: sets the reference point at the current file position </a:t>
            </a:r>
          </a:p>
          <a:p>
            <a:pPr marL="342900" indent="-342900" algn="just">
              <a:lnSpc>
                <a:spcPct val="150000"/>
              </a:lnSpc>
              <a:buFont typeface="+mj-lt"/>
              <a:buAutoNum type="arabicPeriod"/>
            </a:pPr>
            <a:r>
              <a:rPr lang="en-US" sz="1800" dirty="0"/>
              <a:t>2: sets the reference point at the end of the file </a:t>
            </a:r>
            <a:endParaRPr lang="en-US" sz="1800" dirty="0" smtClean="0"/>
          </a:p>
        </p:txBody>
      </p:sp>
    </p:spTree>
    <p:extLst>
      <p:ext uri="{BB962C8B-B14F-4D97-AF65-F5344CB8AC3E}">
        <p14:creationId xmlns:p14="http://schemas.microsoft.com/office/powerpoint/2010/main" val="2617106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tx1"/>
                </a:solidFill>
              </a:rPr>
              <a:t>Output</a:t>
            </a:r>
            <a:r>
              <a:rPr lang="en-US" sz="2400" dirty="0">
                <a:solidFill>
                  <a:schemeClr val="accent2"/>
                </a:solidFill>
              </a:rPr>
              <a:t> Formatting</a:t>
            </a:r>
            <a:r>
              <a:rPr lang="en-US" sz="2400" dirty="0" smtClean="0">
                <a:solidFill>
                  <a:srgbClr val="2C363A"/>
                </a:solidFill>
              </a:rPr>
              <a:t/>
            </a:r>
            <a:br>
              <a:rPr lang="en-US" sz="2400" dirty="0" smtClean="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3" name="Rectangle 2"/>
          <p:cNvSpPr/>
          <p:nvPr/>
        </p:nvSpPr>
        <p:spPr>
          <a:xfrm>
            <a:off x="566928" y="909962"/>
            <a:ext cx="7989856" cy="2169825"/>
          </a:xfrm>
          <a:prstGeom prst="rect">
            <a:avLst/>
          </a:prstGeom>
        </p:spPr>
        <p:txBody>
          <a:bodyPr wrap="square">
            <a:spAutoFit/>
          </a:bodyPr>
          <a:lstStyle/>
          <a:p>
            <a:pPr algn="just">
              <a:lnSpc>
                <a:spcPct val="150000"/>
              </a:lnSpc>
            </a:pPr>
            <a:r>
              <a:rPr lang="en-US" sz="1800" dirty="0"/>
              <a:t>Formatting output using String modulo operator</a:t>
            </a:r>
            <a:r>
              <a:rPr lang="en-US" sz="1800" dirty="0" smtClean="0"/>
              <a:t>(%)</a:t>
            </a:r>
          </a:p>
          <a:p>
            <a:pPr algn="just">
              <a:lnSpc>
                <a:spcPct val="150000"/>
              </a:lnSpc>
            </a:pPr>
            <a:r>
              <a:rPr lang="en-US" sz="1800" dirty="0"/>
              <a:t>The % operator can also be used for string formatting. To this purpose, the modulo operator % is overloaded by the string class to perform string formatting. Therefore, it is often called a string modulo (or sometimes even called modulus) operator. </a:t>
            </a:r>
            <a:endParaRPr lang="en-US" sz="1800" dirty="0" smtClean="0"/>
          </a:p>
        </p:txBody>
      </p:sp>
      <p:sp>
        <p:nvSpPr>
          <p:cNvPr id="4" name="Rectangle 3"/>
          <p:cNvSpPr/>
          <p:nvPr/>
        </p:nvSpPr>
        <p:spPr>
          <a:xfrm>
            <a:off x="3784622" y="2737574"/>
            <a:ext cx="4572000" cy="2354491"/>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just">
              <a:lnSpc>
                <a:spcPct val="150000"/>
              </a:lnSpc>
            </a:pPr>
            <a:r>
              <a:rPr lang="en-US" dirty="0"/>
              <a:t>print</a:t>
            </a:r>
            <a:r>
              <a:rPr lang="en-US" dirty="0" smtClean="0"/>
              <a:t>(“Value </a:t>
            </a:r>
            <a:r>
              <a:rPr lang="en-US" dirty="0"/>
              <a:t>: %2d, Portal : %5.2f" % (1, 05.333))</a:t>
            </a:r>
          </a:p>
          <a:p>
            <a:pPr algn="just">
              <a:lnSpc>
                <a:spcPct val="150000"/>
              </a:lnSpc>
            </a:pPr>
            <a:r>
              <a:rPr lang="en-US" dirty="0"/>
              <a:t> # print integer value</a:t>
            </a:r>
          </a:p>
          <a:p>
            <a:pPr algn="just">
              <a:lnSpc>
                <a:spcPct val="150000"/>
              </a:lnSpc>
            </a:pPr>
            <a:r>
              <a:rPr lang="en-US" dirty="0"/>
              <a:t>print("Total students : %3d, Boys : %2d" % (240, 120))</a:t>
            </a:r>
          </a:p>
          <a:p>
            <a:pPr algn="just">
              <a:lnSpc>
                <a:spcPct val="150000"/>
              </a:lnSpc>
            </a:pPr>
            <a:r>
              <a:rPr lang="en-US" dirty="0"/>
              <a:t> # print octal value</a:t>
            </a:r>
          </a:p>
          <a:p>
            <a:pPr algn="just">
              <a:lnSpc>
                <a:spcPct val="150000"/>
              </a:lnSpc>
            </a:pPr>
            <a:r>
              <a:rPr lang="en-US" dirty="0"/>
              <a:t>print("%7.3o" % (25))</a:t>
            </a:r>
          </a:p>
          <a:p>
            <a:pPr algn="just">
              <a:lnSpc>
                <a:spcPct val="150000"/>
              </a:lnSpc>
            </a:pPr>
            <a:r>
              <a:rPr lang="en-US" dirty="0"/>
              <a:t> # print exponential value</a:t>
            </a:r>
          </a:p>
          <a:p>
            <a:pPr algn="just">
              <a:lnSpc>
                <a:spcPct val="150000"/>
              </a:lnSpc>
            </a:pPr>
            <a:r>
              <a:rPr lang="en-US" dirty="0"/>
              <a:t>print("%10.3E" % (356.08977))</a:t>
            </a:r>
          </a:p>
        </p:txBody>
      </p:sp>
    </p:spTree>
    <p:extLst>
      <p:ext uri="{BB962C8B-B14F-4D97-AF65-F5344CB8AC3E}">
        <p14:creationId xmlns:p14="http://schemas.microsoft.com/office/powerpoint/2010/main" val="1133059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3"/>
            <a:ext cx="8014796" cy="1002333"/>
          </a:xfrm>
          <a:prstGeom prst="rect">
            <a:avLst/>
          </a:prstGeom>
        </p:spPr>
        <p:txBody>
          <a:bodyPr spcFirstLastPara="1" wrap="square" lIns="91425" tIns="91425" rIns="91425" bIns="91425" anchor="ctr" anchorCtr="0">
            <a:noAutofit/>
          </a:bodyPr>
          <a:lstStyle/>
          <a:p>
            <a:r>
              <a:rPr lang="en-US" sz="2400" dirty="0" smtClean="0">
                <a:solidFill>
                  <a:schemeClr val="accent2"/>
                </a:solidFill>
              </a:rPr>
              <a:t>WITH</a:t>
            </a:r>
            <a:r>
              <a:rPr lang="en-US" sz="2400" dirty="0" smtClean="0">
                <a:solidFill>
                  <a:srgbClr val="2C363A"/>
                </a:solidFill>
              </a:rPr>
              <a:t>  statement in file handling</a:t>
            </a:r>
            <a:r>
              <a:rPr lang="en-US" sz="2400" dirty="0">
                <a:solidFill>
                  <a:srgbClr val="2C363A"/>
                </a:solidFill>
              </a:rPr>
              <a:t/>
            </a:r>
            <a:br>
              <a:rPr lang="en-US" sz="2400" dirty="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3" name="Rectangle 2"/>
          <p:cNvSpPr/>
          <p:nvPr/>
        </p:nvSpPr>
        <p:spPr>
          <a:xfrm>
            <a:off x="854883" y="909962"/>
            <a:ext cx="7813127" cy="3780522"/>
          </a:xfrm>
          <a:prstGeom prst="rect">
            <a:avLst/>
          </a:prstGeom>
        </p:spPr>
        <p:txBody>
          <a:bodyPr wrap="square">
            <a:spAutoFit/>
          </a:bodyPr>
          <a:lstStyle/>
          <a:p>
            <a:pPr algn="just">
              <a:lnSpc>
                <a:spcPct val="150000"/>
              </a:lnSpc>
            </a:pPr>
            <a:r>
              <a:rPr lang="en-US" sz="1800" dirty="0"/>
              <a:t>with statement in Python is used in exception handling to make the code cleaner and much more readable. It simplifies the management of common resources like file streams. </a:t>
            </a:r>
            <a:endParaRPr lang="en-US" sz="1800" dirty="0" smtClean="0"/>
          </a:p>
          <a:p>
            <a:pPr algn="just">
              <a:lnSpc>
                <a:spcPct val="150000"/>
              </a:lnSpc>
            </a:pPr>
            <a:endParaRPr lang="en-US" sz="1800" dirty="0" smtClean="0"/>
          </a:p>
          <a:p>
            <a:pPr algn="just">
              <a:lnSpc>
                <a:spcPct val="150000"/>
              </a:lnSpc>
            </a:pPr>
            <a:r>
              <a:rPr lang="en-US" sz="1800" dirty="0" smtClean="0"/>
              <a:t># </a:t>
            </a:r>
            <a:r>
              <a:rPr lang="en-US" sz="1800" dirty="0"/>
              <a:t>1) without using with statement</a:t>
            </a:r>
          </a:p>
          <a:p>
            <a:pPr algn="just">
              <a:lnSpc>
                <a:spcPct val="150000"/>
              </a:lnSpc>
            </a:pPr>
            <a:r>
              <a:rPr lang="en-US" sz="1800" dirty="0"/>
              <a:t>file = open('</a:t>
            </a:r>
            <a:r>
              <a:rPr lang="en-US" sz="1800" dirty="0" err="1"/>
              <a:t>file_path</a:t>
            </a:r>
            <a:r>
              <a:rPr lang="en-US" sz="1800" dirty="0"/>
              <a:t>', 'w')</a:t>
            </a:r>
          </a:p>
          <a:p>
            <a:pPr algn="just">
              <a:lnSpc>
                <a:spcPct val="150000"/>
              </a:lnSpc>
            </a:pPr>
            <a:r>
              <a:rPr lang="en-US" sz="1800" dirty="0" err="1"/>
              <a:t>file.write</a:t>
            </a:r>
            <a:r>
              <a:rPr lang="en-US" sz="1800" dirty="0"/>
              <a:t>('hello world !')</a:t>
            </a:r>
          </a:p>
          <a:p>
            <a:pPr algn="just">
              <a:lnSpc>
                <a:spcPct val="150000"/>
              </a:lnSpc>
            </a:pPr>
            <a:r>
              <a:rPr lang="en-US" sz="1800" dirty="0" err="1"/>
              <a:t>file.close</a:t>
            </a:r>
            <a:r>
              <a:rPr lang="en-US" sz="1800" dirty="0"/>
              <a:t>()</a:t>
            </a:r>
          </a:p>
          <a:p>
            <a:pPr algn="just">
              <a:lnSpc>
                <a:spcPct val="150000"/>
              </a:lnSpc>
            </a:pPr>
            <a:r>
              <a:rPr lang="en-US" sz="1800" dirty="0"/>
              <a:t> </a:t>
            </a:r>
            <a:r>
              <a:rPr lang="en-US" sz="1800" dirty="0" smtClean="0"/>
              <a:t> </a:t>
            </a:r>
          </a:p>
        </p:txBody>
      </p:sp>
      <p:sp>
        <p:nvSpPr>
          <p:cNvPr id="8" name="Rectangle 7"/>
          <p:cNvSpPr/>
          <p:nvPr/>
        </p:nvSpPr>
        <p:spPr>
          <a:xfrm>
            <a:off x="5151120" y="2703670"/>
            <a:ext cx="4572000" cy="646331"/>
          </a:xfrm>
          <a:prstGeom prst="rect">
            <a:avLst/>
          </a:prstGeom>
        </p:spPr>
        <p:txBody>
          <a:bodyPr>
            <a:spAutoFit/>
          </a:bodyPr>
          <a:lstStyle/>
          <a:p>
            <a:r>
              <a:rPr lang="en-US" sz="1800" dirty="0"/>
              <a:t>with open("file.txt") as file: </a:t>
            </a:r>
          </a:p>
          <a:p>
            <a:r>
              <a:rPr lang="en-US" sz="1800" dirty="0"/>
              <a:t>    data = </a:t>
            </a:r>
            <a:r>
              <a:rPr lang="en-US" sz="1800" dirty="0" err="1"/>
              <a:t>file.read</a:t>
            </a:r>
            <a:r>
              <a:rPr lang="en-US" sz="1800" dirty="0"/>
              <a:t>()</a:t>
            </a:r>
          </a:p>
        </p:txBody>
      </p:sp>
    </p:spTree>
    <p:extLst>
      <p:ext uri="{BB962C8B-B14F-4D97-AF65-F5344CB8AC3E}">
        <p14:creationId xmlns:p14="http://schemas.microsoft.com/office/powerpoint/2010/main" val="2980293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39705" y="137535"/>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Handle File </a:t>
            </a:r>
            <a:r>
              <a:rPr lang="en-US" sz="2400" dirty="0" smtClean="0">
                <a:solidFill>
                  <a:schemeClr val="accent2"/>
                </a:solidFill>
              </a:rPr>
              <a:t>errors</a:t>
            </a:r>
            <a:endParaRPr lang="en-US"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2" name="Rectangle 1"/>
          <p:cNvSpPr/>
          <p:nvPr/>
        </p:nvSpPr>
        <p:spPr>
          <a:xfrm>
            <a:off x="310896" y="1066225"/>
            <a:ext cx="8543605" cy="2585323"/>
          </a:xfrm>
          <a:prstGeom prst="rect">
            <a:avLst/>
          </a:prstGeom>
        </p:spPr>
        <p:txBody>
          <a:bodyPr wrap="square">
            <a:spAutoFit/>
          </a:bodyPr>
          <a:lstStyle/>
          <a:p>
            <a:pPr marL="285750" indent="-285750" algn="just">
              <a:buFont typeface="Arial" panose="020B0604020202020204" pitchFamily="34" charset="0"/>
              <a:buChar char="•"/>
            </a:pPr>
            <a:r>
              <a:rPr lang="en-US" sz="1800" dirty="0"/>
              <a:t>Error in Python can be of two types i.e. Syntax errors and Exceptions. Errors are the problems in a program due to which the program will stop the execution. </a:t>
            </a:r>
            <a:endParaRPr lang="en-US" sz="1800" dirty="0" smtClean="0"/>
          </a:p>
          <a:p>
            <a:pPr marL="285750" indent="-285750" algn="just">
              <a:buFont typeface="Arial" panose="020B0604020202020204" pitchFamily="34" charset="0"/>
              <a:buChar char="•"/>
            </a:pPr>
            <a:endParaRPr lang="en-US" sz="1800" dirty="0" smtClean="0"/>
          </a:p>
          <a:p>
            <a:pPr marL="285750" indent="-285750" algn="just">
              <a:buFont typeface="Arial" panose="020B0604020202020204" pitchFamily="34" charset="0"/>
              <a:buChar char="•"/>
            </a:pPr>
            <a:r>
              <a:rPr lang="en-US" sz="1800" dirty="0"/>
              <a:t>On the other hand, exceptions are raised when some internal events occur which changes the normal flow of the program. Handling Exceptions with Try/Except/Finally </a:t>
            </a:r>
            <a:endParaRPr lang="en-US" sz="1800" dirty="0" smtClean="0"/>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We can handle errors by the Try/Except/Finally method. we write unsafe code in the try, fall back code in except and final code in finally block</a:t>
            </a:r>
            <a:r>
              <a:rPr lang="en-US" sz="1800" dirty="0" smtClean="0"/>
              <a:t>.</a:t>
            </a:r>
            <a:endParaRPr lang="en-US" dirty="0"/>
          </a:p>
        </p:txBody>
      </p:sp>
    </p:spTree>
    <p:extLst>
      <p:ext uri="{BB962C8B-B14F-4D97-AF65-F5344CB8AC3E}">
        <p14:creationId xmlns:p14="http://schemas.microsoft.com/office/powerpoint/2010/main" val="2853959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39705" y="137535"/>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Handle File </a:t>
            </a:r>
            <a:r>
              <a:rPr lang="en-US" sz="2400" dirty="0" smtClean="0">
                <a:solidFill>
                  <a:schemeClr val="accent2"/>
                </a:solidFill>
              </a:rPr>
              <a:t>errors</a:t>
            </a:r>
            <a:endParaRPr lang="en-US"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2" name="Rectangle 1"/>
          <p:cNvSpPr/>
          <p:nvPr/>
        </p:nvSpPr>
        <p:spPr>
          <a:xfrm>
            <a:off x="561880" y="969329"/>
            <a:ext cx="8292622" cy="4247317"/>
          </a:xfrm>
          <a:prstGeom prst="rect">
            <a:avLst/>
          </a:prstGeom>
        </p:spPr>
        <p:txBody>
          <a:bodyPr wrap="square">
            <a:spAutoFit/>
          </a:bodyPr>
          <a:lstStyle/>
          <a:p>
            <a:pPr>
              <a:lnSpc>
                <a:spcPct val="150000"/>
              </a:lnSpc>
            </a:pPr>
            <a:r>
              <a:rPr lang="en-US" sz="1800" b="1" dirty="0" smtClean="0">
                <a:solidFill>
                  <a:schemeClr val="accent2"/>
                </a:solidFill>
              </a:rPr>
              <a:t>Difference </a:t>
            </a:r>
            <a:r>
              <a:rPr lang="en-US" sz="1800" b="1" dirty="0">
                <a:solidFill>
                  <a:schemeClr val="accent2"/>
                </a:solidFill>
              </a:rPr>
              <a:t>between Syntax Error and Exceptions</a:t>
            </a:r>
          </a:p>
          <a:p>
            <a:pPr>
              <a:lnSpc>
                <a:spcPct val="150000"/>
              </a:lnSpc>
            </a:pPr>
            <a:endParaRPr lang="en-US" sz="1800" b="1" dirty="0"/>
          </a:p>
          <a:p>
            <a:pPr>
              <a:lnSpc>
                <a:spcPct val="150000"/>
              </a:lnSpc>
            </a:pPr>
            <a:r>
              <a:rPr lang="en-US" sz="1800" b="1" dirty="0"/>
              <a:t>Syntax Error:</a:t>
            </a:r>
            <a:r>
              <a:rPr lang="en-US" sz="1800" dirty="0"/>
              <a:t> As the name suggests this error is caused by the wrong syntax in the code. It leads to the termination of the program.</a:t>
            </a:r>
          </a:p>
          <a:p>
            <a:pPr>
              <a:lnSpc>
                <a:spcPct val="150000"/>
              </a:lnSpc>
            </a:pPr>
            <a:endParaRPr lang="en-US" sz="1800" b="1" dirty="0"/>
          </a:p>
          <a:p>
            <a:pPr>
              <a:lnSpc>
                <a:spcPct val="150000"/>
              </a:lnSpc>
            </a:pPr>
            <a:r>
              <a:rPr lang="en-US" sz="1800" b="1" dirty="0"/>
              <a:t>Exceptions(Logical Errors)</a:t>
            </a:r>
            <a:r>
              <a:rPr lang="en-US" sz="1800" dirty="0"/>
              <a:t>: Exceptions are raised when the program is syntactically correct, but the code resulted in an error. This error does not stop the execution of the program, however, it changes the normal flow of the program.</a:t>
            </a:r>
          </a:p>
          <a:p>
            <a:pPr>
              <a:lnSpc>
                <a:spcPct val="150000"/>
              </a:lnSpc>
            </a:pPr>
            <a:endParaRPr lang="en-US" sz="1800" dirty="0"/>
          </a:p>
        </p:txBody>
      </p:sp>
    </p:spTree>
    <p:extLst>
      <p:ext uri="{BB962C8B-B14F-4D97-AF65-F5344CB8AC3E}">
        <p14:creationId xmlns:p14="http://schemas.microsoft.com/office/powerpoint/2010/main" val="2398636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39705" y="137535"/>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Handle File </a:t>
            </a:r>
            <a:r>
              <a:rPr lang="en-US" sz="2400" dirty="0" smtClean="0">
                <a:solidFill>
                  <a:schemeClr val="accent2"/>
                </a:solidFill>
              </a:rPr>
              <a:t>errors</a:t>
            </a:r>
            <a:endParaRPr lang="en-US"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2" name="Rectangle 1"/>
          <p:cNvSpPr/>
          <p:nvPr/>
        </p:nvSpPr>
        <p:spPr>
          <a:xfrm>
            <a:off x="588724" y="878335"/>
            <a:ext cx="8391268" cy="160043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amount = 10000</a:t>
            </a:r>
          </a:p>
          <a:p>
            <a:r>
              <a:rPr lang="en-US" dirty="0"/>
              <a:t>  </a:t>
            </a:r>
          </a:p>
          <a:p>
            <a:r>
              <a:rPr lang="en-US" dirty="0"/>
              <a:t># check that You are eligible to</a:t>
            </a:r>
          </a:p>
          <a:p>
            <a:r>
              <a:rPr lang="en-US" dirty="0" smtClean="0"/>
              <a:t>if(amount </a:t>
            </a:r>
            <a:r>
              <a:rPr lang="en-US" dirty="0"/>
              <a:t>&gt; 2999)</a:t>
            </a:r>
          </a:p>
          <a:p>
            <a:r>
              <a:rPr lang="en-US" dirty="0"/>
              <a:t> </a:t>
            </a:r>
            <a:r>
              <a:rPr lang="en-US" dirty="0" smtClean="0"/>
              <a:t>      print</a:t>
            </a:r>
            <a:r>
              <a:rPr lang="en-US" dirty="0"/>
              <a:t>("You are eligible to </a:t>
            </a:r>
            <a:r>
              <a:rPr lang="en-US" dirty="0" smtClean="0"/>
              <a:t>purchase")</a:t>
            </a:r>
          </a:p>
          <a:p>
            <a:endParaRPr lang="en-US" dirty="0"/>
          </a:p>
          <a:p>
            <a:endParaRPr lang="en-US" dirty="0"/>
          </a:p>
        </p:txBody>
      </p:sp>
      <p:pic>
        <p:nvPicPr>
          <p:cNvPr id="2052" name="Picture 4"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890" y="1156610"/>
            <a:ext cx="4986101"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49440" y="2634797"/>
            <a:ext cx="8330551" cy="116955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marks = 10000</a:t>
            </a:r>
          </a:p>
          <a:p>
            <a:r>
              <a:rPr lang="en-US" dirty="0"/>
              <a:t>  </a:t>
            </a:r>
          </a:p>
          <a:p>
            <a:r>
              <a:rPr lang="en-US" dirty="0"/>
              <a:t># perform division with 0</a:t>
            </a:r>
          </a:p>
          <a:p>
            <a:r>
              <a:rPr lang="en-US" dirty="0"/>
              <a:t>a = marks / 0</a:t>
            </a:r>
          </a:p>
          <a:p>
            <a:r>
              <a:rPr lang="en-US" dirty="0"/>
              <a:t>print(a)</a:t>
            </a:r>
          </a:p>
        </p:txBody>
      </p:sp>
      <p:pic>
        <p:nvPicPr>
          <p:cNvPr id="2055" name="Picture 7" descr="https://media.geeksforgeeks.org/wp-content/uploads/20200616143535/zerodivi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3929" y="2757048"/>
            <a:ext cx="5886062" cy="9239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14212" y="3815434"/>
            <a:ext cx="8265779" cy="307777"/>
          </a:xfrm>
          <a:prstGeom prst="rect">
            <a:avLst/>
          </a:prstGeom>
        </p:spPr>
        <p:txBody>
          <a:bodyPr wrap="square">
            <a:spAutoFit/>
          </a:bodyPr>
          <a:lstStyle/>
          <a:p>
            <a:r>
              <a:rPr lang="en-US" dirty="0">
                <a:solidFill>
                  <a:srgbClr val="0070C0"/>
                </a:solidFill>
              </a:rPr>
              <a:t>In the above example raised the </a:t>
            </a:r>
            <a:r>
              <a:rPr lang="en-US" dirty="0" err="1">
                <a:solidFill>
                  <a:srgbClr val="0070C0"/>
                </a:solidFill>
              </a:rPr>
              <a:t>ZeroDivisionError</a:t>
            </a:r>
            <a:r>
              <a:rPr lang="en-US" dirty="0">
                <a:solidFill>
                  <a:srgbClr val="0070C0"/>
                </a:solidFill>
              </a:rPr>
              <a:t> as we are trying to divide a number by 0.</a:t>
            </a:r>
          </a:p>
        </p:txBody>
      </p:sp>
    </p:spTree>
    <p:extLst>
      <p:ext uri="{BB962C8B-B14F-4D97-AF65-F5344CB8AC3E}">
        <p14:creationId xmlns:p14="http://schemas.microsoft.com/office/powerpoint/2010/main" val="636129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Handle File </a:t>
            </a:r>
            <a:r>
              <a:rPr lang="en-US" sz="2400" dirty="0" smtClean="0">
                <a:solidFill>
                  <a:schemeClr val="accent2"/>
                </a:solidFill>
              </a:rPr>
              <a:t>errors</a:t>
            </a:r>
            <a:endParaRPr lang="en-US"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graphicFrame>
        <p:nvGraphicFramePr>
          <p:cNvPr id="3" name="Table 2"/>
          <p:cNvGraphicFramePr>
            <a:graphicFrameLocks noGrp="1"/>
          </p:cNvGraphicFramePr>
          <p:nvPr>
            <p:extLst>
              <p:ext uri="{D42A27DB-BD31-4B8C-83A1-F6EECF244321}">
                <p14:modId xmlns:p14="http://schemas.microsoft.com/office/powerpoint/2010/main" val="2699720558"/>
              </p:ext>
            </p:extLst>
          </p:nvPr>
        </p:nvGraphicFramePr>
        <p:xfrm>
          <a:off x="816339" y="622173"/>
          <a:ext cx="8014796" cy="4839132"/>
        </p:xfrm>
        <a:graphic>
          <a:graphicData uri="http://schemas.openxmlformats.org/drawingml/2006/table">
            <a:tbl>
              <a:tblPr>
                <a:tableStyleId>{616DA210-FB5B-4158-B5E0-FEB733F419BA}</a:tableStyleId>
              </a:tblPr>
              <a:tblGrid>
                <a:gridCol w="1759612">
                  <a:extLst>
                    <a:ext uri="{9D8B030D-6E8A-4147-A177-3AD203B41FA5}">
                      <a16:colId xmlns:a16="http://schemas.microsoft.com/office/drawing/2014/main" val="2898138959"/>
                    </a:ext>
                  </a:extLst>
                </a:gridCol>
                <a:gridCol w="6255184">
                  <a:extLst>
                    <a:ext uri="{9D8B030D-6E8A-4147-A177-3AD203B41FA5}">
                      <a16:colId xmlns:a16="http://schemas.microsoft.com/office/drawing/2014/main" val="2580954803"/>
                    </a:ext>
                  </a:extLst>
                </a:gridCol>
              </a:tblGrid>
              <a:tr h="486394">
                <a:tc>
                  <a:txBody>
                    <a:bodyPr/>
                    <a:lstStyle/>
                    <a:p>
                      <a:pPr algn="l" fontAlgn="base">
                        <a:lnSpc>
                          <a:spcPct val="150000"/>
                        </a:lnSpc>
                      </a:pPr>
                      <a:r>
                        <a:rPr lang="en-US" sz="1800" b="1">
                          <a:effectLst/>
                        </a:rPr>
                        <a:t>Exception</a:t>
                      </a:r>
                    </a:p>
                  </a:txBody>
                  <a:tcPr marL="76530" marR="76530" marT="76530" marB="76530" anchor="ctr"/>
                </a:tc>
                <a:tc>
                  <a:txBody>
                    <a:bodyPr/>
                    <a:lstStyle/>
                    <a:p>
                      <a:pPr algn="l" fontAlgn="base">
                        <a:lnSpc>
                          <a:spcPct val="150000"/>
                        </a:lnSpc>
                      </a:pPr>
                      <a:r>
                        <a:rPr lang="en-US" sz="1800" b="1" dirty="0">
                          <a:effectLst/>
                        </a:rPr>
                        <a:t>Description</a:t>
                      </a:r>
                    </a:p>
                  </a:txBody>
                  <a:tcPr marL="76530" marR="76530" marT="76530" marB="76530" anchor="ctr"/>
                </a:tc>
                <a:extLst>
                  <a:ext uri="{0D108BD9-81ED-4DB2-BD59-A6C34878D82A}">
                    <a16:rowId xmlns:a16="http://schemas.microsoft.com/office/drawing/2014/main" val="357211602"/>
                  </a:ext>
                </a:extLst>
              </a:tr>
              <a:tr h="460361">
                <a:tc>
                  <a:txBody>
                    <a:bodyPr/>
                    <a:lstStyle/>
                    <a:p>
                      <a:pPr algn="l" fontAlgn="base">
                        <a:lnSpc>
                          <a:spcPct val="150000"/>
                        </a:lnSpc>
                      </a:pPr>
                      <a:r>
                        <a:rPr lang="en-US" sz="1400">
                          <a:effectLst/>
                        </a:rPr>
                        <a:t>IndexError</a:t>
                      </a:r>
                      <a:endParaRPr lang="en-US" sz="1400" b="0">
                        <a:effectLst/>
                      </a:endParaRPr>
                    </a:p>
                  </a:txBody>
                  <a:tcPr marL="76530" marR="76530" marT="107142" marB="107142" anchor="ctr"/>
                </a:tc>
                <a:tc>
                  <a:txBody>
                    <a:bodyPr/>
                    <a:lstStyle/>
                    <a:p>
                      <a:pPr algn="l" fontAlgn="base">
                        <a:lnSpc>
                          <a:spcPct val="150000"/>
                        </a:lnSpc>
                      </a:pPr>
                      <a:r>
                        <a:rPr lang="en-US" sz="1400">
                          <a:effectLst/>
                        </a:rPr>
                        <a:t>When the wrong index of a list is retrieved.</a:t>
                      </a:r>
                      <a:endParaRPr lang="en-US" sz="1400" b="0">
                        <a:effectLst/>
                      </a:endParaRPr>
                    </a:p>
                  </a:txBody>
                  <a:tcPr marL="76530" marR="76530" marT="107142" marB="107142" anchor="ctr"/>
                </a:tc>
                <a:extLst>
                  <a:ext uri="{0D108BD9-81ED-4DB2-BD59-A6C34878D82A}">
                    <a16:rowId xmlns:a16="http://schemas.microsoft.com/office/drawing/2014/main" val="4077483729"/>
                  </a:ext>
                </a:extLst>
              </a:tr>
              <a:tr h="460361">
                <a:tc>
                  <a:txBody>
                    <a:bodyPr/>
                    <a:lstStyle/>
                    <a:p>
                      <a:pPr algn="l" fontAlgn="base">
                        <a:lnSpc>
                          <a:spcPct val="150000"/>
                        </a:lnSpc>
                      </a:pPr>
                      <a:r>
                        <a:rPr lang="en-US" sz="1400">
                          <a:effectLst/>
                        </a:rPr>
                        <a:t>AssertionError</a:t>
                      </a:r>
                      <a:endParaRPr lang="en-US" sz="1400" b="0">
                        <a:effectLst/>
                      </a:endParaRPr>
                    </a:p>
                  </a:txBody>
                  <a:tcPr marL="76530" marR="76530" marT="107142" marB="107142" anchor="ctr"/>
                </a:tc>
                <a:tc>
                  <a:txBody>
                    <a:bodyPr/>
                    <a:lstStyle/>
                    <a:p>
                      <a:pPr algn="l" fontAlgn="base">
                        <a:lnSpc>
                          <a:spcPct val="150000"/>
                        </a:lnSpc>
                      </a:pPr>
                      <a:r>
                        <a:rPr lang="en-US" sz="1400">
                          <a:effectLst/>
                        </a:rPr>
                        <a:t>It occurs when the assert statement fails</a:t>
                      </a:r>
                      <a:endParaRPr lang="en-US" sz="1400" b="0">
                        <a:effectLst/>
                      </a:endParaRPr>
                    </a:p>
                  </a:txBody>
                  <a:tcPr marL="76530" marR="76530" marT="107142" marB="107142" anchor="ctr"/>
                </a:tc>
                <a:extLst>
                  <a:ext uri="{0D108BD9-81ED-4DB2-BD59-A6C34878D82A}">
                    <a16:rowId xmlns:a16="http://schemas.microsoft.com/office/drawing/2014/main" val="1129443880"/>
                  </a:ext>
                </a:extLst>
              </a:tr>
              <a:tr h="460361">
                <a:tc>
                  <a:txBody>
                    <a:bodyPr/>
                    <a:lstStyle/>
                    <a:p>
                      <a:pPr algn="l" fontAlgn="base">
                        <a:lnSpc>
                          <a:spcPct val="150000"/>
                        </a:lnSpc>
                      </a:pPr>
                      <a:r>
                        <a:rPr lang="en-US" sz="1400">
                          <a:effectLst/>
                        </a:rPr>
                        <a:t>AttributeError</a:t>
                      </a:r>
                      <a:endParaRPr lang="en-US" sz="1400" b="0">
                        <a:effectLst/>
                      </a:endParaRPr>
                    </a:p>
                  </a:txBody>
                  <a:tcPr marL="76530" marR="76530" marT="107142" marB="107142" anchor="ctr"/>
                </a:tc>
                <a:tc>
                  <a:txBody>
                    <a:bodyPr/>
                    <a:lstStyle/>
                    <a:p>
                      <a:pPr algn="l" fontAlgn="base">
                        <a:lnSpc>
                          <a:spcPct val="150000"/>
                        </a:lnSpc>
                      </a:pPr>
                      <a:r>
                        <a:rPr lang="en-US" sz="1400" dirty="0">
                          <a:effectLst/>
                        </a:rPr>
                        <a:t>It occurs when an attribute assignment is failed.</a:t>
                      </a:r>
                      <a:endParaRPr lang="en-US" sz="1400" b="0" dirty="0">
                        <a:effectLst/>
                      </a:endParaRPr>
                    </a:p>
                  </a:txBody>
                  <a:tcPr marL="76530" marR="76530" marT="107142" marB="107142" anchor="ctr"/>
                </a:tc>
                <a:extLst>
                  <a:ext uri="{0D108BD9-81ED-4DB2-BD59-A6C34878D82A}">
                    <a16:rowId xmlns:a16="http://schemas.microsoft.com/office/drawing/2014/main" val="4057027971"/>
                  </a:ext>
                </a:extLst>
              </a:tr>
              <a:tr h="460361">
                <a:tc>
                  <a:txBody>
                    <a:bodyPr/>
                    <a:lstStyle/>
                    <a:p>
                      <a:pPr algn="l" fontAlgn="base">
                        <a:lnSpc>
                          <a:spcPct val="150000"/>
                        </a:lnSpc>
                      </a:pPr>
                      <a:r>
                        <a:rPr lang="en-US" sz="1400">
                          <a:effectLst/>
                        </a:rPr>
                        <a:t>ImportError</a:t>
                      </a:r>
                      <a:endParaRPr lang="en-US" sz="1400" b="0">
                        <a:effectLst/>
                      </a:endParaRPr>
                    </a:p>
                  </a:txBody>
                  <a:tcPr marL="76530" marR="76530" marT="107142" marB="107142" anchor="ctr"/>
                </a:tc>
                <a:tc>
                  <a:txBody>
                    <a:bodyPr/>
                    <a:lstStyle/>
                    <a:p>
                      <a:pPr algn="l" fontAlgn="base">
                        <a:lnSpc>
                          <a:spcPct val="150000"/>
                        </a:lnSpc>
                      </a:pPr>
                      <a:r>
                        <a:rPr lang="en-US" sz="1400" dirty="0">
                          <a:effectLst/>
                        </a:rPr>
                        <a:t>It occurs when an imported module is not found.</a:t>
                      </a:r>
                      <a:endParaRPr lang="en-US" sz="1400" b="0" dirty="0">
                        <a:effectLst/>
                      </a:endParaRPr>
                    </a:p>
                  </a:txBody>
                  <a:tcPr marL="76530" marR="76530" marT="107142" marB="107142" anchor="ctr"/>
                </a:tc>
                <a:extLst>
                  <a:ext uri="{0D108BD9-81ED-4DB2-BD59-A6C34878D82A}">
                    <a16:rowId xmlns:a16="http://schemas.microsoft.com/office/drawing/2014/main" val="610402758"/>
                  </a:ext>
                </a:extLst>
              </a:tr>
              <a:tr h="460361">
                <a:tc>
                  <a:txBody>
                    <a:bodyPr/>
                    <a:lstStyle/>
                    <a:p>
                      <a:pPr algn="l" fontAlgn="base">
                        <a:lnSpc>
                          <a:spcPct val="150000"/>
                        </a:lnSpc>
                      </a:pPr>
                      <a:r>
                        <a:rPr lang="en-US" sz="1400">
                          <a:effectLst/>
                        </a:rPr>
                        <a:t>KeyError</a:t>
                      </a:r>
                      <a:endParaRPr lang="en-US" sz="1400" b="0">
                        <a:effectLst/>
                      </a:endParaRPr>
                    </a:p>
                  </a:txBody>
                  <a:tcPr marL="76530" marR="76530" marT="107142" marB="107142" anchor="ctr"/>
                </a:tc>
                <a:tc>
                  <a:txBody>
                    <a:bodyPr/>
                    <a:lstStyle/>
                    <a:p>
                      <a:pPr algn="l" fontAlgn="base">
                        <a:lnSpc>
                          <a:spcPct val="150000"/>
                        </a:lnSpc>
                      </a:pPr>
                      <a:r>
                        <a:rPr lang="en-US" sz="1400">
                          <a:effectLst/>
                        </a:rPr>
                        <a:t>It occurs when the key of the dictionary is not found.</a:t>
                      </a:r>
                      <a:endParaRPr lang="en-US" sz="1400" b="0">
                        <a:effectLst/>
                      </a:endParaRPr>
                    </a:p>
                  </a:txBody>
                  <a:tcPr marL="76530" marR="76530" marT="107142" marB="107142" anchor="ctr"/>
                </a:tc>
                <a:extLst>
                  <a:ext uri="{0D108BD9-81ED-4DB2-BD59-A6C34878D82A}">
                    <a16:rowId xmlns:a16="http://schemas.microsoft.com/office/drawing/2014/main" val="354069193"/>
                  </a:ext>
                </a:extLst>
              </a:tr>
              <a:tr h="460361">
                <a:tc>
                  <a:txBody>
                    <a:bodyPr/>
                    <a:lstStyle/>
                    <a:p>
                      <a:pPr algn="l" fontAlgn="base">
                        <a:lnSpc>
                          <a:spcPct val="150000"/>
                        </a:lnSpc>
                      </a:pPr>
                      <a:r>
                        <a:rPr lang="en-US" sz="1400">
                          <a:effectLst/>
                        </a:rPr>
                        <a:t>NameError</a:t>
                      </a:r>
                      <a:endParaRPr lang="en-US" sz="1400" b="0">
                        <a:effectLst/>
                      </a:endParaRPr>
                    </a:p>
                  </a:txBody>
                  <a:tcPr marL="76530" marR="76530" marT="107142" marB="107142" anchor="ctr"/>
                </a:tc>
                <a:tc>
                  <a:txBody>
                    <a:bodyPr/>
                    <a:lstStyle/>
                    <a:p>
                      <a:pPr algn="l" fontAlgn="base">
                        <a:lnSpc>
                          <a:spcPct val="150000"/>
                        </a:lnSpc>
                      </a:pPr>
                      <a:r>
                        <a:rPr lang="en-US" sz="1400">
                          <a:effectLst/>
                        </a:rPr>
                        <a:t>It occurs when the variable is not defined.</a:t>
                      </a:r>
                      <a:endParaRPr lang="en-US" sz="1400" b="0">
                        <a:effectLst/>
                      </a:endParaRPr>
                    </a:p>
                  </a:txBody>
                  <a:tcPr marL="76530" marR="76530" marT="107142" marB="107142" anchor="ctr"/>
                </a:tc>
                <a:extLst>
                  <a:ext uri="{0D108BD9-81ED-4DB2-BD59-A6C34878D82A}">
                    <a16:rowId xmlns:a16="http://schemas.microsoft.com/office/drawing/2014/main" val="3400475692"/>
                  </a:ext>
                </a:extLst>
              </a:tr>
              <a:tr h="460361">
                <a:tc>
                  <a:txBody>
                    <a:bodyPr/>
                    <a:lstStyle/>
                    <a:p>
                      <a:pPr algn="l" fontAlgn="base">
                        <a:lnSpc>
                          <a:spcPct val="150000"/>
                        </a:lnSpc>
                      </a:pPr>
                      <a:r>
                        <a:rPr lang="en-US" sz="1400">
                          <a:effectLst/>
                        </a:rPr>
                        <a:t>MemoryError</a:t>
                      </a:r>
                      <a:endParaRPr lang="en-US" sz="1400" b="0">
                        <a:effectLst/>
                      </a:endParaRPr>
                    </a:p>
                  </a:txBody>
                  <a:tcPr marL="76530" marR="76530" marT="107142" marB="107142" anchor="ctr"/>
                </a:tc>
                <a:tc>
                  <a:txBody>
                    <a:bodyPr/>
                    <a:lstStyle/>
                    <a:p>
                      <a:pPr algn="l" fontAlgn="base">
                        <a:lnSpc>
                          <a:spcPct val="150000"/>
                        </a:lnSpc>
                      </a:pPr>
                      <a:r>
                        <a:rPr lang="en-US" sz="1400">
                          <a:effectLst/>
                        </a:rPr>
                        <a:t>It occurs when a program runs out of memory.</a:t>
                      </a:r>
                      <a:endParaRPr lang="en-US" sz="1400" b="0">
                        <a:effectLst/>
                      </a:endParaRPr>
                    </a:p>
                  </a:txBody>
                  <a:tcPr marL="76530" marR="76530" marT="107142" marB="107142" anchor="ctr"/>
                </a:tc>
                <a:extLst>
                  <a:ext uri="{0D108BD9-81ED-4DB2-BD59-A6C34878D82A}">
                    <a16:rowId xmlns:a16="http://schemas.microsoft.com/office/drawing/2014/main" val="4200302108"/>
                  </a:ext>
                </a:extLst>
              </a:tr>
              <a:tr h="460361">
                <a:tc>
                  <a:txBody>
                    <a:bodyPr/>
                    <a:lstStyle/>
                    <a:p>
                      <a:pPr algn="l" fontAlgn="base">
                        <a:lnSpc>
                          <a:spcPct val="150000"/>
                        </a:lnSpc>
                      </a:pPr>
                      <a:r>
                        <a:rPr lang="en-US" sz="1400">
                          <a:effectLst/>
                        </a:rPr>
                        <a:t>TypeError</a:t>
                      </a:r>
                      <a:endParaRPr lang="en-US" sz="1400" b="0">
                        <a:effectLst/>
                      </a:endParaRPr>
                    </a:p>
                  </a:txBody>
                  <a:tcPr marL="76530" marR="76530" marT="107142" marB="107142" anchor="ctr"/>
                </a:tc>
                <a:tc>
                  <a:txBody>
                    <a:bodyPr/>
                    <a:lstStyle/>
                    <a:p>
                      <a:pPr algn="l" fontAlgn="base">
                        <a:lnSpc>
                          <a:spcPct val="150000"/>
                        </a:lnSpc>
                      </a:pPr>
                      <a:r>
                        <a:rPr lang="en-US" sz="1400" dirty="0">
                          <a:effectLst/>
                        </a:rPr>
                        <a:t>It occurs when a function and operation are applied in an incorrect type.</a:t>
                      </a:r>
                      <a:endParaRPr lang="en-US" sz="1400" b="0" dirty="0">
                        <a:effectLst/>
                      </a:endParaRPr>
                    </a:p>
                  </a:txBody>
                  <a:tcPr marL="76530" marR="76530" marT="107142" marB="107142" anchor="ctr"/>
                </a:tc>
                <a:extLst>
                  <a:ext uri="{0D108BD9-81ED-4DB2-BD59-A6C34878D82A}">
                    <a16:rowId xmlns:a16="http://schemas.microsoft.com/office/drawing/2014/main" val="2915526171"/>
                  </a:ext>
                </a:extLst>
              </a:tr>
            </a:tbl>
          </a:graphicData>
        </a:graphic>
      </p:graphicFrame>
    </p:spTree>
    <p:extLst>
      <p:ext uri="{BB962C8B-B14F-4D97-AF65-F5344CB8AC3E}">
        <p14:creationId xmlns:p14="http://schemas.microsoft.com/office/powerpoint/2010/main" val="2577465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1" name="Title 20"/>
          <p:cNvSpPr>
            <a:spLocks noGrp="1"/>
          </p:cNvSpPr>
          <p:nvPr>
            <p:ph type="title"/>
          </p:nvPr>
        </p:nvSpPr>
        <p:spPr>
          <a:xfrm>
            <a:off x="606784" y="143152"/>
            <a:ext cx="7950000" cy="447600"/>
          </a:xfrm>
        </p:spPr>
        <p:txBody>
          <a:bodyPr/>
          <a:lstStyle/>
          <a:p>
            <a:r>
              <a:rPr lang="en-US" dirty="0" smtClean="0"/>
              <a:t>Assignment on file handling</a:t>
            </a:r>
            <a:endParaRPr lang="en-US" dirty="0"/>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24" name="Rectangle 23"/>
          <p:cNvSpPr/>
          <p:nvPr/>
        </p:nvSpPr>
        <p:spPr>
          <a:xfrm>
            <a:off x="606784" y="850017"/>
            <a:ext cx="8313530" cy="4293483"/>
          </a:xfrm>
          <a:prstGeom prst="rect">
            <a:avLst/>
          </a:prstGeom>
        </p:spPr>
        <p:txBody>
          <a:bodyPr wrap="square">
            <a:spAutoFit/>
          </a:bodyPr>
          <a:lstStyle/>
          <a:p>
            <a:pPr algn="just">
              <a:lnSpc>
                <a:spcPct val="150000"/>
              </a:lnSpc>
            </a:pPr>
            <a:r>
              <a:rPr lang="en-US" dirty="0" smtClean="0">
                <a:solidFill>
                  <a:schemeClr val="tx1"/>
                </a:solidFill>
              </a:rPr>
              <a:t>60 minutes   |  Marks</a:t>
            </a:r>
            <a:r>
              <a:rPr lang="en-US" dirty="0">
                <a:solidFill>
                  <a:schemeClr val="tx1"/>
                </a:solidFill>
              </a:rPr>
              <a:t>: </a:t>
            </a:r>
            <a:r>
              <a:rPr lang="en-US" dirty="0" smtClean="0">
                <a:solidFill>
                  <a:schemeClr val="tx1"/>
                </a:solidFill>
              </a:rPr>
              <a:t>25  Answer </a:t>
            </a:r>
            <a:r>
              <a:rPr lang="en-US" dirty="0">
                <a:solidFill>
                  <a:schemeClr val="tx1"/>
                </a:solidFill>
              </a:rPr>
              <a:t>the following (5x5</a:t>
            </a:r>
            <a:r>
              <a:rPr lang="en-US" dirty="0" smtClean="0">
                <a:solidFill>
                  <a:schemeClr val="tx1"/>
                </a:solidFill>
              </a:rPr>
              <a:t>)</a:t>
            </a:r>
          </a:p>
          <a:p>
            <a:pPr marL="342900" indent="-342900" algn="just">
              <a:lnSpc>
                <a:spcPct val="150000"/>
              </a:lnSpc>
              <a:buAutoNum type="arabicPeriod"/>
            </a:pPr>
            <a:r>
              <a:rPr lang="en-US" dirty="0" smtClean="0">
                <a:solidFill>
                  <a:schemeClr val="tx1"/>
                </a:solidFill>
              </a:rPr>
              <a:t>Write </a:t>
            </a:r>
            <a:r>
              <a:rPr lang="en-US" dirty="0">
                <a:solidFill>
                  <a:schemeClr val="tx1"/>
                </a:solidFill>
              </a:rPr>
              <a:t>a python program to fetch only Email ID from text file  which include following fields -:</a:t>
            </a:r>
            <a:r>
              <a:rPr lang="en-US" dirty="0" err="1">
                <a:solidFill>
                  <a:schemeClr val="tx1"/>
                </a:solidFill>
              </a:rPr>
              <a:t>i</a:t>
            </a:r>
            <a:r>
              <a:rPr lang="en-US" dirty="0">
                <a:solidFill>
                  <a:schemeClr val="tx1"/>
                </a:solidFill>
              </a:rPr>
              <a:t>)</a:t>
            </a:r>
            <a:r>
              <a:rPr lang="en-US" dirty="0" err="1">
                <a:solidFill>
                  <a:schemeClr val="tx1"/>
                </a:solidFill>
              </a:rPr>
              <a:t>Nameii</a:t>
            </a:r>
            <a:r>
              <a:rPr lang="en-US" dirty="0">
                <a:solidFill>
                  <a:schemeClr val="tx1"/>
                </a:solidFill>
              </a:rPr>
              <a:t>)Mobile </a:t>
            </a:r>
            <a:r>
              <a:rPr lang="en-US" dirty="0" err="1">
                <a:solidFill>
                  <a:schemeClr val="tx1"/>
                </a:solidFill>
              </a:rPr>
              <a:t>Numberiii</a:t>
            </a:r>
            <a:r>
              <a:rPr lang="en-US" dirty="0">
                <a:solidFill>
                  <a:schemeClr val="tx1"/>
                </a:solidFill>
              </a:rPr>
              <a:t>)Roll </a:t>
            </a:r>
            <a:r>
              <a:rPr lang="en-US" dirty="0" err="1">
                <a:solidFill>
                  <a:schemeClr val="tx1"/>
                </a:solidFill>
              </a:rPr>
              <a:t>Numberiv</a:t>
            </a:r>
            <a:r>
              <a:rPr lang="en-US" dirty="0">
                <a:solidFill>
                  <a:schemeClr val="tx1"/>
                </a:solidFill>
              </a:rPr>
              <a:t>)Email ID </a:t>
            </a:r>
            <a:endParaRPr lang="en-US" dirty="0" smtClean="0">
              <a:solidFill>
                <a:schemeClr val="tx1"/>
              </a:solidFill>
            </a:endParaRPr>
          </a:p>
          <a:p>
            <a:pPr marL="342900" indent="-342900" algn="just">
              <a:lnSpc>
                <a:spcPct val="150000"/>
              </a:lnSpc>
              <a:buAutoNum type="arabicPeriod"/>
            </a:pPr>
            <a:r>
              <a:rPr lang="en-US" dirty="0" smtClean="0">
                <a:solidFill>
                  <a:schemeClr val="tx1"/>
                </a:solidFill>
              </a:rPr>
              <a:t>Write </a:t>
            </a:r>
            <a:r>
              <a:rPr lang="en-US" dirty="0">
                <a:solidFill>
                  <a:schemeClr val="tx1"/>
                </a:solidFill>
              </a:rPr>
              <a:t>a python program to find the intersection of elements from two list</a:t>
            </a:r>
            <a:r>
              <a:rPr lang="en-US" dirty="0" smtClean="0">
                <a:solidFill>
                  <a:schemeClr val="tx1"/>
                </a:solidFill>
              </a:rPr>
              <a:t>.</a:t>
            </a:r>
          </a:p>
          <a:p>
            <a:pPr marL="342900" indent="-342900" algn="just">
              <a:lnSpc>
                <a:spcPct val="150000"/>
              </a:lnSpc>
              <a:buAutoNum type="arabicPeriod"/>
            </a:pPr>
            <a:r>
              <a:rPr lang="en-US" dirty="0" smtClean="0">
                <a:solidFill>
                  <a:schemeClr val="tx1"/>
                </a:solidFill>
              </a:rPr>
              <a:t>suppose </a:t>
            </a:r>
            <a:r>
              <a:rPr lang="en-US" dirty="0">
                <a:solidFill>
                  <a:schemeClr val="tx1"/>
                </a:solidFill>
              </a:rPr>
              <a:t>a CSV file ‘student.csv’ is already available to you with the following records. write a python program to read this csv file and display its contents on the </a:t>
            </a:r>
            <a:r>
              <a:rPr lang="en-US" dirty="0" err="1" smtClean="0">
                <a:solidFill>
                  <a:schemeClr val="tx1"/>
                </a:solidFill>
              </a:rPr>
              <a:t>screen.Rollno</a:t>
            </a:r>
            <a:r>
              <a:rPr lang="en-US" dirty="0" smtClean="0">
                <a:solidFill>
                  <a:schemeClr val="tx1"/>
                </a:solidFill>
              </a:rPr>
              <a:t>, name, class, stream, </a:t>
            </a:r>
            <a:r>
              <a:rPr lang="en-US" dirty="0" err="1" smtClean="0">
                <a:solidFill>
                  <a:schemeClr val="tx1"/>
                </a:solidFill>
              </a:rPr>
              <a:t>agg,percenrage</a:t>
            </a:r>
            <a:r>
              <a:rPr lang="en-US" dirty="0" smtClean="0">
                <a:solidFill>
                  <a:schemeClr val="tx1"/>
                </a:solidFill>
              </a:rPr>
              <a:t>, result1 ,ramji,12B,SCIENCE,484,96.8,PASS2,</a:t>
            </a:r>
          </a:p>
          <a:p>
            <a:pPr marL="342900" indent="-342900" algn="just">
              <a:lnSpc>
                <a:spcPct val="150000"/>
              </a:lnSpc>
              <a:buAutoNum type="arabicPeriod"/>
            </a:pPr>
            <a:r>
              <a:rPr lang="en-US" dirty="0" smtClean="0">
                <a:solidFill>
                  <a:schemeClr val="tx1"/>
                </a:solidFill>
              </a:rPr>
              <a:t>create a CSV file ‘student.csv’ for the following data </a:t>
            </a:r>
          </a:p>
          <a:p>
            <a:pPr algn="just">
              <a:lnSpc>
                <a:spcPct val="150000"/>
              </a:lnSpc>
            </a:pPr>
            <a:r>
              <a:rPr lang="en-US" dirty="0" smtClean="0">
                <a:solidFill>
                  <a:schemeClr val="tx1"/>
                </a:solidFill>
              </a:rPr>
              <a:t>name.  	class. 	section101.     	</a:t>
            </a:r>
          </a:p>
          <a:p>
            <a:pPr algn="just">
              <a:lnSpc>
                <a:spcPct val="150000"/>
              </a:lnSpc>
            </a:pPr>
            <a:r>
              <a:rPr lang="en-US" dirty="0" err="1" smtClean="0">
                <a:solidFill>
                  <a:schemeClr val="tx1"/>
                </a:solidFill>
              </a:rPr>
              <a:t>rakesh</a:t>
            </a:r>
            <a:r>
              <a:rPr lang="en-US" dirty="0" smtClean="0">
                <a:solidFill>
                  <a:schemeClr val="tx1"/>
                </a:solidFill>
              </a:rPr>
              <a:t>	     10	D102	    </a:t>
            </a:r>
          </a:p>
          <a:p>
            <a:pPr algn="just">
              <a:lnSpc>
                <a:spcPct val="150000"/>
              </a:lnSpc>
            </a:pPr>
            <a:r>
              <a:rPr lang="en-US" dirty="0" smtClean="0">
                <a:solidFill>
                  <a:schemeClr val="tx1"/>
                </a:solidFill>
              </a:rPr>
              <a:t> </a:t>
            </a:r>
            <a:r>
              <a:rPr lang="en-US" dirty="0" err="1" smtClean="0">
                <a:solidFill>
                  <a:schemeClr val="tx1"/>
                </a:solidFill>
              </a:rPr>
              <a:t>swarnima</a:t>
            </a:r>
            <a:r>
              <a:rPr lang="en-US" dirty="0" smtClean="0">
                <a:solidFill>
                  <a:schemeClr val="tx1"/>
                </a:solidFill>
              </a:rPr>
              <a:t>   12	A103.    	</a:t>
            </a:r>
          </a:p>
          <a:p>
            <a:pPr algn="just">
              <a:lnSpc>
                <a:spcPct val="150000"/>
              </a:lnSpc>
            </a:pPr>
            <a:r>
              <a:rPr lang="en-US" dirty="0" err="1" smtClean="0">
                <a:solidFill>
                  <a:schemeClr val="tx1"/>
                </a:solidFill>
              </a:rPr>
              <a:t>Samriddhi</a:t>
            </a:r>
            <a:r>
              <a:rPr lang="en-US" dirty="0" smtClean="0">
                <a:solidFill>
                  <a:schemeClr val="tx1"/>
                </a:solidFill>
              </a:rPr>
              <a:t>   5	B104	    </a:t>
            </a:r>
          </a:p>
          <a:p>
            <a:pPr algn="just">
              <a:lnSpc>
                <a:spcPct val="150000"/>
              </a:lnSpc>
            </a:pPr>
            <a:r>
              <a:rPr lang="en-US" dirty="0" smtClean="0">
                <a:solidFill>
                  <a:schemeClr val="tx1"/>
                </a:solidFill>
              </a:rPr>
              <a:t>5. Program to count the occurrence of a specific character in a file.</a:t>
            </a:r>
            <a:endParaRPr lang="en-US" dirty="0">
              <a:solidFill>
                <a:schemeClr val="tx1"/>
              </a:solidFill>
            </a:endParaRPr>
          </a:p>
        </p:txBody>
      </p:sp>
    </p:spTree>
    <p:extLst>
      <p:ext uri="{BB962C8B-B14F-4D97-AF65-F5344CB8AC3E}">
        <p14:creationId xmlns:p14="http://schemas.microsoft.com/office/powerpoint/2010/main" val="2543713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smtClean="0">
                <a:solidFill>
                  <a:schemeClr val="accent2"/>
                </a:solidFill>
                <a:latin typeface="+mj-lt"/>
              </a:rPr>
              <a:t>Try </a:t>
            </a:r>
            <a:r>
              <a:rPr lang="en-US" sz="2400" dirty="0">
                <a:solidFill>
                  <a:schemeClr val="accent2"/>
                </a:solidFill>
                <a:latin typeface="+mj-lt"/>
              </a:rPr>
              <a:t>and Except </a:t>
            </a:r>
            <a:r>
              <a:rPr lang="en-US" sz="2400" dirty="0">
                <a:solidFill>
                  <a:schemeClr val="tx1"/>
                </a:solidFill>
                <a:latin typeface="+mj-lt"/>
              </a:rPr>
              <a:t>Statement – Catching </a:t>
            </a:r>
            <a:r>
              <a:rPr lang="en-US" sz="2400" dirty="0" smtClean="0">
                <a:solidFill>
                  <a:schemeClr val="tx1"/>
                </a:solidFill>
                <a:latin typeface="+mj-lt"/>
              </a:rPr>
              <a:t>Exceptions</a:t>
            </a:r>
            <a:endParaRPr lang="en-US" sz="2400" dirty="0">
              <a:solidFill>
                <a:schemeClr val="tx1"/>
              </a:solidFill>
              <a:latin typeface="+mj-lt"/>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2" name="Rectangle 1"/>
          <p:cNvSpPr/>
          <p:nvPr/>
        </p:nvSpPr>
        <p:spPr>
          <a:xfrm>
            <a:off x="588723" y="878335"/>
            <a:ext cx="8516761" cy="4031873"/>
          </a:xfrm>
          <a:prstGeom prst="rect">
            <a:avLst/>
          </a:prstGeom>
        </p:spPr>
        <p:txBody>
          <a:bodyPr wrap="square">
            <a:spAutoFit/>
          </a:bodyPr>
          <a:lstStyle/>
          <a:p>
            <a:r>
              <a:rPr lang="en-US" sz="1600" dirty="0"/>
              <a:t>Try and except statements are used to catch and handle exceptions in Python. Statements that can raise exceptions are kept inside the try clause and the statements that handle the exception are written inside except clause</a:t>
            </a:r>
            <a:r>
              <a:rPr lang="en-US" sz="1600" dirty="0" smtClean="0"/>
              <a:t>.</a:t>
            </a:r>
          </a:p>
          <a:p>
            <a:endParaRPr lang="en-US" sz="1600" dirty="0" smtClean="0"/>
          </a:p>
          <a:p>
            <a:r>
              <a:rPr lang="en-US" sz="1600" b="1" dirty="0" smtClean="0"/>
              <a:t>Ex: </a:t>
            </a:r>
            <a:r>
              <a:rPr lang="en-US" sz="1600" dirty="0"/>
              <a:t> </a:t>
            </a:r>
            <a:r>
              <a:rPr lang="en-US" sz="1600" dirty="0" smtClean="0"/>
              <a:t>Python </a:t>
            </a:r>
            <a:r>
              <a:rPr lang="en-US" sz="1600" dirty="0"/>
              <a:t>program to handle simple runtime </a:t>
            </a:r>
            <a:r>
              <a:rPr lang="en-US" sz="1600" dirty="0" smtClean="0"/>
              <a:t>error</a:t>
            </a:r>
          </a:p>
          <a:p>
            <a:endParaRPr lang="en-US" sz="1600" b="1" dirty="0"/>
          </a:p>
          <a:p>
            <a:r>
              <a:rPr lang="en-US" sz="1600" dirty="0"/>
              <a:t>a = [1, 2, 3]</a:t>
            </a:r>
          </a:p>
          <a:p>
            <a:r>
              <a:rPr lang="en-US" sz="1600" dirty="0"/>
              <a:t>try: </a:t>
            </a:r>
          </a:p>
          <a:p>
            <a:r>
              <a:rPr lang="en-US" sz="1600" dirty="0"/>
              <a:t>    print ("Second element = %d" %(a[1]))</a:t>
            </a:r>
          </a:p>
          <a:p>
            <a:r>
              <a:rPr lang="en-US" sz="1600" dirty="0"/>
              <a:t>  </a:t>
            </a:r>
          </a:p>
          <a:p>
            <a:r>
              <a:rPr lang="en-US" sz="1600" dirty="0"/>
              <a:t>    # Throws error since there are only 3 elements in array</a:t>
            </a:r>
          </a:p>
          <a:p>
            <a:r>
              <a:rPr lang="en-US" sz="1600" dirty="0"/>
              <a:t>    print ("Fourth element = %d" %(a[3]))</a:t>
            </a:r>
          </a:p>
          <a:p>
            <a:r>
              <a:rPr lang="en-US" sz="1600" dirty="0"/>
              <a:t>  </a:t>
            </a:r>
          </a:p>
          <a:p>
            <a:r>
              <a:rPr lang="en-US" sz="1600" dirty="0"/>
              <a:t>except:</a:t>
            </a:r>
          </a:p>
          <a:p>
            <a:r>
              <a:rPr lang="en-US" sz="1600" dirty="0"/>
              <a:t>    print ("An error occurred</a:t>
            </a:r>
            <a:r>
              <a:rPr lang="en-US" sz="1600" dirty="0" smtClean="0"/>
              <a:t>")</a:t>
            </a:r>
          </a:p>
          <a:p>
            <a:endParaRPr lang="en-US" sz="1600" dirty="0"/>
          </a:p>
        </p:txBody>
      </p:sp>
    </p:spTree>
    <p:extLst>
      <p:ext uri="{BB962C8B-B14F-4D97-AF65-F5344CB8AC3E}">
        <p14:creationId xmlns:p14="http://schemas.microsoft.com/office/powerpoint/2010/main" val="3033303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Write</a:t>
            </a:r>
            <a:r>
              <a:rPr lang="en-US" sz="2400" dirty="0">
                <a:solidFill>
                  <a:srgbClr val="2C363A"/>
                </a:solidFill>
              </a:rPr>
              <a:t> &amp; </a:t>
            </a:r>
            <a:r>
              <a:rPr lang="en-US" sz="2400" dirty="0">
                <a:solidFill>
                  <a:schemeClr val="accent1"/>
                </a:solidFill>
              </a:rPr>
              <a:t>run</a:t>
            </a:r>
            <a:r>
              <a:rPr lang="en-US" sz="2400" dirty="0">
                <a:solidFill>
                  <a:srgbClr val="2C363A"/>
                </a:solidFill>
              </a:rPr>
              <a:t> scripts </a:t>
            </a:r>
            <a:r>
              <a:rPr lang="en-US" sz="2400" dirty="0" smtClean="0">
                <a:solidFill>
                  <a:schemeClr val="accent1"/>
                </a:solidFill>
              </a:rPr>
              <a:t>locally</a:t>
            </a:r>
            <a:endParaRPr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Rectangle 1"/>
          <p:cNvSpPr/>
          <p:nvPr/>
        </p:nvSpPr>
        <p:spPr>
          <a:xfrm>
            <a:off x="741742" y="1070996"/>
            <a:ext cx="8089392" cy="2585323"/>
          </a:xfrm>
          <a:prstGeom prst="rect">
            <a:avLst/>
          </a:prstGeom>
        </p:spPr>
        <p:txBody>
          <a:bodyPr wrap="square">
            <a:spAutoFit/>
          </a:bodyPr>
          <a:lstStyle/>
          <a:p>
            <a:pPr algn="just">
              <a:lnSpc>
                <a:spcPct val="150000"/>
              </a:lnSpc>
            </a:pPr>
            <a:r>
              <a:rPr lang="en-US" sz="1800" dirty="0"/>
              <a:t>The most basic and easy way to run a Python script is by using the python command. You need to open a command line and type the word python followed by the path to your script file, </a:t>
            </a:r>
            <a:endParaRPr lang="en-US" sz="1800" dirty="0" smtClean="0"/>
          </a:p>
          <a:p>
            <a:pPr algn="just">
              <a:lnSpc>
                <a:spcPct val="150000"/>
              </a:lnSpc>
            </a:pPr>
            <a:endParaRPr lang="en-US" sz="1800" dirty="0" smtClean="0"/>
          </a:p>
          <a:p>
            <a:pPr algn="just">
              <a:lnSpc>
                <a:spcPct val="150000"/>
              </a:lnSpc>
            </a:pPr>
            <a:r>
              <a:rPr lang="en-US" sz="1800" dirty="0" smtClean="0"/>
              <a:t>Ex: </a:t>
            </a:r>
          </a:p>
          <a:p>
            <a:pPr algn="just">
              <a:lnSpc>
                <a:spcPct val="150000"/>
              </a:lnSpc>
            </a:pPr>
            <a:r>
              <a:rPr lang="en-US" sz="1800" b="1" dirty="0" smtClean="0"/>
              <a:t>python</a:t>
            </a:r>
            <a:r>
              <a:rPr lang="en-US" sz="1800" dirty="0" smtClean="0"/>
              <a:t> </a:t>
            </a:r>
            <a:r>
              <a:rPr lang="en-US" sz="1800" dirty="0"/>
              <a:t>first_script.py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a:solidFill>
                  <a:srgbClr val="2C363A"/>
                </a:solidFill>
              </a:rPr>
              <a:t>Catching </a:t>
            </a:r>
            <a:r>
              <a:rPr lang="en-US" sz="2400" dirty="0">
                <a:solidFill>
                  <a:schemeClr val="accent1"/>
                </a:solidFill>
              </a:rPr>
              <a:t>Specific Exception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2" name="Rectangle 1"/>
          <p:cNvSpPr/>
          <p:nvPr/>
        </p:nvSpPr>
        <p:spPr>
          <a:xfrm>
            <a:off x="588723" y="878335"/>
            <a:ext cx="8516761" cy="3293209"/>
          </a:xfrm>
          <a:prstGeom prst="rect">
            <a:avLst/>
          </a:prstGeom>
        </p:spPr>
        <p:txBody>
          <a:bodyPr wrap="square">
            <a:spAutoFit/>
          </a:bodyPr>
          <a:lstStyle/>
          <a:p>
            <a:r>
              <a:rPr lang="en-US" sz="1600" dirty="0"/>
              <a:t>A try statement can have more than one except clause, to specify handlers for different exceptions. Please note that at most one handler will be executed. </a:t>
            </a:r>
            <a:endParaRPr lang="en-US" sz="1600" dirty="0" smtClean="0"/>
          </a:p>
          <a:p>
            <a:endParaRPr lang="en-US" sz="1600" dirty="0" smtClean="0"/>
          </a:p>
          <a:p>
            <a:r>
              <a:rPr lang="en-US" sz="1600" dirty="0"/>
              <a:t>For example, we can add </a:t>
            </a:r>
            <a:r>
              <a:rPr lang="en-US" sz="1600" dirty="0" err="1"/>
              <a:t>IndexError</a:t>
            </a:r>
            <a:r>
              <a:rPr lang="en-US" sz="1600" dirty="0"/>
              <a:t> in the </a:t>
            </a:r>
            <a:r>
              <a:rPr lang="en-US" sz="1600" dirty="0" smtClean="0"/>
              <a:t>previous slide code.</a:t>
            </a:r>
          </a:p>
          <a:p>
            <a:endParaRPr lang="en-US" sz="1600" dirty="0" smtClean="0"/>
          </a:p>
          <a:p>
            <a:r>
              <a:rPr lang="en-US" sz="1600" dirty="0" smtClean="0"/>
              <a:t>The </a:t>
            </a:r>
            <a:r>
              <a:rPr lang="en-US" sz="1600" dirty="0"/>
              <a:t>general syntax for adding specific exceptions are – </a:t>
            </a:r>
            <a:endParaRPr lang="en-US" sz="1600" dirty="0" smtClean="0"/>
          </a:p>
          <a:p>
            <a:endParaRPr lang="en-US" sz="1600" dirty="0" smtClean="0"/>
          </a:p>
          <a:p>
            <a:r>
              <a:rPr lang="en-US" sz="1600" b="1" dirty="0"/>
              <a:t>try</a:t>
            </a:r>
            <a:r>
              <a:rPr lang="en-US" sz="1600" dirty="0"/>
              <a:t>:</a:t>
            </a:r>
          </a:p>
          <a:p>
            <a:r>
              <a:rPr lang="en-US" sz="1600" dirty="0"/>
              <a:t>    # statement(s)</a:t>
            </a:r>
          </a:p>
          <a:p>
            <a:r>
              <a:rPr lang="en-US" sz="1600" b="1" dirty="0"/>
              <a:t>except</a:t>
            </a:r>
            <a:r>
              <a:rPr lang="en-US" sz="1600" dirty="0"/>
              <a:t> </a:t>
            </a:r>
            <a:r>
              <a:rPr lang="en-US" sz="1600" dirty="0" err="1">
                <a:solidFill>
                  <a:schemeClr val="accent1"/>
                </a:solidFill>
              </a:rPr>
              <a:t>IndexError</a:t>
            </a:r>
            <a:r>
              <a:rPr lang="en-US" sz="1600" dirty="0"/>
              <a:t>:</a:t>
            </a:r>
          </a:p>
          <a:p>
            <a:r>
              <a:rPr lang="en-US" sz="1600" dirty="0"/>
              <a:t>    # statement(s)</a:t>
            </a:r>
          </a:p>
          <a:p>
            <a:r>
              <a:rPr lang="en-US" sz="1600" b="1" dirty="0"/>
              <a:t>except</a:t>
            </a:r>
            <a:r>
              <a:rPr lang="en-US" sz="1600" dirty="0"/>
              <a:t> </a:t>
            </a:r>
            <a:r>
              <a:rPr lang="en-US" sz="1600" dirty="0" err="1">
                <a:solidFill>
                  <a:schemeClr val="accent1"/>
                </a:solidFill>
              </a:rPr>
              <a:t>ValueError</a:t>
            </a:r>
            <a:r>
              <a:rPr lang="en-US" sz="1600" dirty="0"/>
              <a:t>:</a:t>
            </a:r>
          </a:p>
          <a:p>
            <a:r>
              <a:rPr lang="en-US" sz="1600" dirty="0"/>
              <a:t>    # statement(s)</a:t>
            </a:r>
          </a:p>
        </p:txBody>
      </p:sp>
    </p:spTree>
    <p:extLst>
      <p:ext uri="{BB962C8B-B14F-4D97-AF65-F5344CB8AC3E}">
        <p14:creationId xmlns:p14="http://schemas.microsoft.com/office/powerpoint/2010/main" val="3318875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a:solidFill>
                  <a:srgbClr val="2C363A"/>
                </a:solidFill>
              </a:rPr>
              <a:t>Catching </a:t>
            </a:r>
            <a:r>
              <a:rPr lang="en-US" sz="2400" dirty="0">
                <a:solidFill>
                  <a:schemeClr val="accent1"/>
                </a:solidFill>
              </a:rPr>
              <a:t>Specific Exception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2" name="Rectangle 1"/>
          <p:cNvSpPr/>
          <p:nvPr/>
        </p:nvSpPr>
        <p:spPr>
          <a:xfrm>
            <a:off x="566929" y="640591"/>
            <a:ext cx="5852160" cy="4524315"/>
          </a:xfrm>
          <a:prstGeom prst="rect">
            <a:avLst/>
          </a:prstGeom>
        </p:spPr>
        <p:txBody>
          <a:bodyPr wrap="square">
            <a:spAutoFit/>
          </a:bodyPr>
          <a:lstStyle/>
          <a:p>
            <a:r>
              <a:rPr lang="en-US" sz="1600" b="1" dirty="0"/>
              <a:t>Example</a:t>
            </a:r>
            <a:r>
              <a:rPr lang="en-US" sz="1600" dirty="0"/>
              <a:t>: Catching specific exception in </a:t>
            </a:r>
            <a:r>
              <a:rPr lang="en-US" sz="1600" dirty="0" smtClean="0"/>
              <a:t>Python</a:t>
            </a:r>
          </a:p>
          <a:p>
            <a:r>
              <a:rPr lang="en-US" sz="1600" dirty="0" err="1"/>
              <a:t>def</a:t>
            </a:r>
            <a:r>
              <a:rPr lang="en-US" sz="1600" dirty="0"/>
              <a:t> fun(a):</a:t>
            </a:r>
          </a:p>
          <a:p>
            <a:r>
              <a:rPr lang="en-US" sz="1600" dirty="0"/>
              <a:t>    if a &lt; 4:</a:t>
            </a:r>
          </a:p>
          <a:p>
            <a:r>
              <a:rPr lang="en-US" sz="1600" dirty="0"/>
              <a:t>  </a:t>
            </a:r>
            <a:r>
              <a:rPr lang="en-US" sz="1600" dirty="0" smtClean="0"/>
              <a:t>      </a:t>
            </a:r>
            <a:r>
              <a:rPr lang="en-US" sz="1600" dirty="0"/>
              <a:t># throws </a:t>
            </a:r>
            <a:r>
              <a:rPr lang="en-US" sz="1600" dirty="0" err="1"/>
              <a:t>ZeroDivisionError</a:t>
            </a:r>
            <a:r>
              <a:rPr lang="en-US" sz="1600" dirty="0"/>
              <a:t> for a = 3</a:t>
            </a:r>
          </a:p>
          <a:p>
            <a:r>
              <a:rPr lang="en-US" sz="1600" dirty="0"/>
              <a:t>        b = a/(a-3)</a:t>
            </a:r>
          </a:p>
          <a:p>
            <a:r>
              <a:rPr lang="en-US" sz="1600" dirty="0"/>
              <a:t>  </a:t>
            </a:r>
          </a:p>
          <a:p>
            <a:r>
              <a:rPr lang="en-US" sz="1600" dirty="0"/>
              <a:t>    # throws </a:t>
            </a:r>
            <a:r>
              <a:rPr lang="en-US" sz="1600" dirty="0" err="1"/>
              <a:t>NameError</a:t>
            </a:r>
            <a:r>
              <a:rPr lang="en-US" sz="1600" dirty="0"/>
              <a:t> if a &gt;= 4</a:t>
            </a:r>
          </a:p>
          <a:p>
            <a:r>
              <a:rPr lang="en-US" sz="1600" dirty="0"/>
              <a:t>    print("Value of b = ", b)</a:t>
            </a:r>
          </a:p>
          <a:p>
            <a:r>
              <a:rPr lang="en-US" sz="1600" dirty="0"/>
              <a:t>      </a:t>
            </a:r>
          </a:p>
          <a:p>
            <a:r>
              <a:rPr lang="en-US" sz="1600" dirty="0"/>
              <a:t>try:</a:t>
            </a:r>
          </a:p>
          <a:p>
            <a:r>
              <a:rPr lang="en-US" sz="1600" dirty="0"/>
              <a:t>    fun(3)</a:t>
            </a:r>
          </a:p>
          <a:p>
            <a:r>
              <a:rPr lang="en-US" sz="1600" dirty="0"/>
              <a:t>    fun(5)</a:t>
            </a:r>
          </a:p>
          <a:p>
            <a:r>
              <a:rPr lang="en-US" sz="1600" dirty="0"/>
              <a:t>  </a:t>
            </a:r>
          </a:p>
          <a:p>
            <a:r>
              <a:rPr lang="en-US" sz="1600" dirty="0"/>
              <a:t># note that braces () are necessary here for </a:t>
            </a:r>
          </a:p>
          <a:p>
            <a:r>
              <a:rPr lang="en-US" sz="1600" dirty="0" smtClean="0"/>
              <a:t>except </a:t>
            </a:r>
            <a:r>
              <a:rPr lang="en-US" sz="1600" dirty="0" err="1"/>
              <a:t>ZeroDivisionError</a:t>
            </a:r>
            <a:r>
              <a:rPr lang="en-US" sz="1600" dirty="0"/>
              <a:t>:</a:t>
            </a:r>
          </a:p>
          <a:p>
            <a:r>
              <a:rPr lang="en-US" sz="1600" dirty="0"/>
              <a:t>    print("</a:t>
            </a:r>
            <a:r>
              <a:rPr lang="en-US" sz="1600" dirty="0" err="1"/>
              <a:t>ZeroDivisionError</a:t>
            </a:r>
            <a:r>
              <a:rPr lang="en-US" sz="1600" dirty="0"/>
              <a:t> Occurred and Handled")</a:t>
            </a:r>
          </a:p>
          <a:p>
            <a:r>
              <a:rPr lang="en-US" sz="1600" dirty="0"/>
              <a:t>except </a:t>
            </a:r>
            <a:r>
              <a:rPr lang="en-US" sz="1600" dirty="0" err="1"/>
              <a:t>NameError</a:t>
            </a:r>
            <a:r>
              <a:rPr lang="en-US" sz="1600" dirty="0"/>
              <a:t>:</a:t>
            </a:r>
          </a:p>
          <a:p>
            <a:r>
              <a:rPr lang="en-US" sz="1600" dirty="0"/>
              <a:t>    print("</a:t>
            </a:r>
            <a:r>
              <a:rPr lang="en-US" sz="1600" dirty="0" err="1"/>
              <a:t>NameError</a:t>
            </a:r>
            <a:r>
              <a:rPr lang="en-US" sz="1600" dirty="0"/>
              <a:t> Occurred and Handled")</a:t>
            </a:r>
          </a:p>
        </p:txBody>
      </p:sp>
      <p:sp>
        <p:nvSpPr>
          <p:cNvPr id="5" name="Rectangle 4"/>
          <p:cNvSpPr/>
          <p:nvPr/>
        </p:nvSpPr>
        <p:spPr>
          <a:xfrm>
            <a:off x="4425696" y="2510333"/>
            <a:ext cx="4645152" cy="7848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b="1" dirty="0"/>
              <a:t>Output</a:t>
            </a:r>
          </a:p>
          <a:p>
            <a:pPr>
              <a:lnSpc>
                <a:spcPct val="150000"/>
              </a:lnSpc>
            </a:pPr>
            <a:r>
              <a:rPr lang="en-US" sz="1800" dirty="0" err="1"/>
              <a:t>ZeroDivisionError</a:t>
            </a:r>
            <a:r>
              <a:rPr lang="en-US" sz="1800" dirty="0"/>
              <a:t> Occurred and Handled</a:t>
            </a:r>
          </a:p>
        </p:txBody>
      </p:sp>
    </p:spTree>
    <p:extLst>
      <p:ext uri="{BB962C8B-B14F-4D97-AF65-F5344CB8AC3E}">
        <p14:creationId xmlns:p14="http://schemas.microsoft.com/office/powerpoint/2010/main" val="3538819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a:solidFill>
                  <a:schemeClr val="accent1"/>
                </a:solidFill>
              </a:rPr>
              <a:t>Finally</a:t>
            </a:r>
            <a:r>
              <a:rPr lang="en-US" sz="2400" dirty="0">
                <a:solidFill>
                  <a:srgbClr val="2C363A"/>
                </a:solidFill>
              </a:rPr>
              <a:t> Keyword in Python</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2" name="Rectangle 1"/>
          <p:cNvSpPr/>
          <p:nvPr/>
        </p:nvSpPr>
        <p:spPr>
          <a:xfrm>
            <a:off x="548641" y="713743"/>
            <a:ext cx="8008144" cy="4524315"/>
          </a:xfrm>
          <a:prstGeom prst="rect">
            <a:avLst/>
          </a:prstGeom>
        </p:spPr>
        <p:txBody>
          <a:bodyPr wrap="square">
            <a:spAutoFit/>
          </a:bodyPr>
          <a:lstStyle/>
          <a:p>
            <a:pPr algn="just"/>
            <a:r>
              <a:rPr lang="en-US" sz="1600" dirty="0"/>
              <a:t>Python provides a keyword finally, which is always executed after the try and except blocks. The final block always executes after normal termination of try block or after try block terminates due to some exception</a:t>
            </a:r>
            <a:r>
              <a:rPr lang="en-US" sz="1600" dirty="0" smtClean="0"/>
              <a:t>.</a:t>
            </a:r>
          </a:p>
          <a:p>
            <a:pPr algn="just">
              <a:lnSpc>
                <a:spcPct val="150000"/>
              </a:lnSpc>
            </a:pPr>
            <a:r>
              <a:rPr lang="en-US" sz="1600" dirty="0" smtClean="0"/>
              <a:t>Syntax:</a:t>
            </a:r>
          </a:p>
          <a:p>
            <a:pPr algn="just">
              <a:lnSpc>
                <a:spcPct val="150000"/>
              </a:lnSpc>
            </a:pPr>
            <a:r>
              <a:rPr lang="en-US" sz="1600" dirty="0" smtClean="0"/>
              <a:t>try:</a:t>
            </a:r>
          </a:p>
          <a:p>
            <a:pPr algn="just">
              <a:lnSpc>
                <a:spcPct val="150000"/>
              </a:lnSpc>
            </a:pPr>
            <a:r>
              <a:rPr lang="en-US" sz="1600" dirty="0" smtClean="0"/>
              <a:t>    </a:t>
            </a:r>
            <a:r>
              <a:rPr lang="en-US" sz="1600" dirty="0"/>
              <a:t># Some Code.... </a:t>
            </a:r>
          </a:p>
          <a:p>
            <a:pPr algn="just">
              <a:lnSpc>
                <a:spcPct val="150000"/>
              </a:lnSpc>
            </a:pPr>
            <a:r>
              <a:rPr lang="en-US" sz="1600" dirty="0" smtClean="0"/>
              <a:t>except</a:t>
            </a:r>
            <a:r>
              <a:rPr lang="en-US" sz="1600" dirty="0"/>
              <a:t>:</a:t>
            </a:r>
          </a:p>
          <a:p>
            <a:pPr algn="just">
              <a:lnSpc>
                <a:spcPct val="150000"/>
              </a:lnSpc>
            </a:pPr>
            <a:r>
              <a:rPr lang="en-US" sz="1600" dirty="0"/>
              <a:t>    # optional block</a:t>
            </a:r>
          </a:p>
          <a:p>
            <a:pPr algn="just">
              <a:lnSpc>
                <a:spcPct val="150000"/>
              </a:lnSpc>
            </a:pPr>
            <a:r>
              <a:rPr lang="en-US" sz="1600" dirty="0"/>
              <a:t>    # Handling of exception (if required)</a:t>
            </a:r>
          </a:p>
          <a:p>
            <a:pPr algn="just">
              <a:lnSpc>
                <a:spcPct val="150000"/>
              </a:lnSpc>
            </a:pPr>
            <a:r>
              <a:rPr lang="en-US" sz="1600" dirty="0" smtClean="0"/>
              <a:t>else</a:t>
            </a:r>
            <a:r>
              <a:rPr lang="en-US" sz="1600" dirty="0"/>
              <a:t>:</a:t>
            </a:r>
          </a:p>
          <a:p>
            <a:pPr algn="just">
              <a:lnSpc>
                <a:spcPct val="150000"/>
              </a:lnSpc>
            </a:pPr>
            <a:r>
              <a:rPr lang="en-US" sz="1600" dirty="0"/>
              <a:t>    # execute if no exception</a:t>
            </a:r>
          </a:p>
          <a:p>
            <a:pPr algn="just">
              <a:lnSpc>
                <a:spcPct val="150000"/>
              </a:lnSpc>
            </a:pPr>
            <a:r>
              <a:rPr lang="en-US" sz="1600" dirty="0" smtClean="0"/>
              <a:t>finally</a:t>
            </a:r>
            <a:r>
              <a:rPr lang="en-US" sz="1600" dirty="0"/>
              <a:t>:</a:t>
            </a:r>
          </a:p>
          <a:p>
            <a:pPr algn="just">
              <a:lnSpc>
                <a:spcPct val="150000"/>
              </a:lnSpc>
            </a:pPr>
            <a:r>
              <a:rPr lang="en-US" sz="1600" dirty="0"/>
              <a:t>    # Some code .....(always executed)</a:t>
            </a:r>
          </a:p>
        </p:txBody>
      </p:sp>
    </p:spTree>
    <p:extLst>
      <p:ext uri="{BB962C8B-B14F-4D97-AF65-F5344CB8AC3E}">
        <p14:creationId xmlns:p14="http://schemas.microsoft.com/office/powerpoint/2010/main" val="2743356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a:solidFill>
                  <a:schemeClr val="accent1"/>
                </a:solidFill>
              </a:rPr>
              <a:t>Finally</a:t>
            </a:r>
            <a:r>
              <a:rPr lang="en-US" sz="2400" dirty="0">
                <a:solidFill>
                  <a:srgbClr val="2C363A"/>
                </a:solidFill>
              </a:rPr>
              <a:t> Keyword in </a:t>
            </a:r>
            <a:r>
              <a:rPr lang="en-US" sz="2400" dirty="0" smtClean="0">
                <a:solidFill>
                  <a:srgbClr val="2C363A"/>
                </a:solidFill>
              </a:rPr>
              <a:t>Python - Example</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2" name="Rectangle 1"/>
          <p:cNvSpPr/>
          <p:nvPr/>
        </p:nvSpPr>
        <p:spPr>
          <a:xfrm>
            <a:off x="786385" y="622303"/>
            <a:ext cx="7589519" cy="4524315"/>
          </a:xfrm>
          <a:prstGeom prst="rect">
            <a:avLst/>
          </a:prstGeom>
        </p:spPr>
        <p:txBody>
          <a:bodyPr wrap="square">
            <a:spAutoFit/>
          </a:bodyPr>
          <a:lstStyle/>
          <a:p>
            <a:pPr algn="just">
              <a:lnSpc>
                <a:spcPct val="150000"/>
              </a:lnSpc>
            </a:pPr>
            <a:r>
              <a:rPr lang="en-US" sz="1600" dirty="0"/>
              <a:t># No exception </a:t>
            </a:r>
            <a:r>
              <a:rPr lang="en-US" sz="1600" dirty="0" err="1"/>
              <a:t>Exception</a:t>
            </a:r>
            <a:r>
              <a:rPr lang="en-US" sz="1600" dirty="0"/>
              <a:t> raised in try block</a:t>
            </a:r>
          </a:p>
          <a:p>
            <a:pPr algn="just">
              <a:lnSpc>
                <a:spcPct val="150000"/>
              </a:lnSpc>
            </a:pPr>
            <a:r>
              <a:rPr lang="en-US" sz="1600" dirty="0"/>
              <a:t>try:</a:t>
            </a:r>
          </a:p>
          <a:p>
            <a:pPr algn="just">
              <a:lnSpc>
                <a:spcPct val="150000"/>
              </a:lnSpc>
            </a:pPr>
            <a:r>
              <a:rPr lang="en-US" sz="1600" dirty="0"/>
              <a:t>    k = 5//0  # raises divide by zero exception.</a:t>
            </a:r>
          </a:p>
          <a:p>
            <a:pPr algn="just">
              <a:lnSpc>
                <a:spcPct val="150000"/>
              </a:lnSpc>
            </a:pPr>
            <a:r>
              <a:rPr lang="en-US" sz="1600" dirty="0"/>
              <a:t>    print(k</a:t>
            </a:r>
            <a:r>
              <a:rPr lang="en-US" sz="1600" dirty="0" smtClean="0"/>
              <a:t>)</a:t>
            </a:r>
            <a:endParaRPr lang="en-US" sz="1600" dirty="0"/>
          </a:p>
          <a:p>
            <a:pPr algn="just">
              <a:lnSpc>
                <a:spcPct val="150000"/>
              </a:lnSpc>
            </a:pPr>
            <a:r>
              <a:rPr lang="en-US" sz="1600" dirty="0"/>
              <a:t># handles </a:t>
            </a:r>
            <a:r>
              <a:rPr lang="en-US" sz="1600" dirty="0" err="1"/>
              <a:t>zerodivision</a:t>
            </a:r>
            <a:r>
              <a:rPr lang="en-US" sz="1600" dirty="0"/>
              <a:t> exception</a:t>
            </a:r>
          </a:p>
          <a:p>
            <a:pPr algn="just">
              <a:lnSpc>
                <a:spcPct val="150000"/>
              </a:lnSpc>
            </a:pPr>
            <a:r>
              <a:rPr lang="en-US" sz="1600" dirty="0"/>
              <a:t>except </a:t>
            </a:r>
            <a:r>
              <a:rPr lang="en-US" sz="1600" dirty="0" err="1"/>
              <a:t>ZeroDivisionError</a:t>
            </a:r>
            <a:r>
              <a:rPr lang="en-US" sz="1600" dirty="0"/>
              <a:t>:</a:t>
            </a:r>
          </a:p>
          <a:p>
            <a:pPr algn="just">
              <a:lnSpc>
                <a:spcPct val="150000"/>
              </a:lnSpc>
            </a:pPr>
            <a:r>
              <a:rPr lang="en-US" sz="1600" dirty="0"/>
              <a:t>    print("Can't divide by zero")</a:t>
            </a:r>
          </a:p>
          <a:p>
            <a:pPr algn="just">
              <a:lnSpc>
                <a:spcPct val="150000"/>
              </a:lnSpc>
            </a:pPr>
            <a:r>
              <a:rPr lang="en-US" sz="1600" dirty="0"/>
              <a:t>  </a:t>
            </a:r>
          </a:p>
          <a:p>
            <a:pPr algn="just">
              <a:lnSpc>
                <a:spcPct val="150000"/>
              </a:lnSpc>
            </a:pPr>
            <a:r>
              <a:rPr lang="en-US" sz="1600" dirty="0"/>
              <a:t>finally:</a:t>
            </a:r>
          </a:p>
          <a:p>
            <a:pPr algn="just">
              <a:lnSpc>
                <a:spcPct val="150000"/>
              </a:lnSpc>
            </a:pPr>
            <a:r>
              <a:rPr lang="en-US" sz="1600" dirty="0"/>
              <a:t>    # this block is always executed</a:t>
            </a:r>
          </a:p>
          <a:p>
            <a:pPr algn="just">
              <a:lnSpc>
                <a:spcPct val="150000"/>
              </a:lnSpc>
            </a:pPr>
            <a:r>
              <a:rPr lang="en-US" sz="1600" dirty="0"/>
              <a:t>    # regardless of exception generation.</a:t>
            </a:r>
          </a:p>
          <a:p>
            <a:pPr algn="just">
              <a:lnSpc>
                <a:spcPct val="150000"/>
              </a:lnSpc>
            </a:pPr>
            <a:r>
              <a:rPr lang="en-US" sz="1600" dirty="0"/>
              <a:t>    print('This is always executed')</a:t>
            </a:r>
          </a:p>
        </p:txBody>
      </p:sp>
      <p:sp>
        <p:nvSpPr>
          <p:cNvPr id="5" name="Rectangle 4"/>
          <p:cNvSpPr/>
          <p:nvPr/>
        </p:nvSpPr>
        <p:spPr>
          <a:xfrm>
            <a:off x="6218654" y="2710492"/>
            <a:ext cx="2925346"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en-US" sz="1800" b="1" dirty="0"/>
              <a:t>Output</a:t>
            </a:r>
            <a:r>
              <a:rPr lang="en-US" sz="1800" dirty="0"/>
              <a:t>:</a:t>
            </a:r>
          </a:p>
          <a:p>
            <a:pPr>
              <a:lnSpc>
                <a:spcPct val="150000"/>
              </a:lnSpc>
            </a:pPr>
            <a:endParaRPr lang="en-US" sz="1800" dirty="0"/>
          </a:p>
          <a:p>
            <a:pPr>
              <a:lnSpc>
                <a:spcPct val="150000"/>
              </a:lnSpc>
            </a:pPr>
            <a:r>
              <a:rPr lang="en-US" sz="1800" dirty="0"/>
              <a:t>Can't divide by zero</a:t>
            </a:r>
          </a:p>
          <a:p>
            <a:pPr>
              <a:lnSpc>
                <a:spcPct val="150000"/>
              </a:lnSpc>
            </a:pPr>
            <a:r>
              <a:rPr lang="en-US" sz="1800" dirty="0"/>
              <a:t>This is always executed</a:t>
            </a:r>
          </a:p>
        </p:txBody>
      </p:sp>
    </p:spTree>
    <p:extLst>
      <p:ext uri="{BB962C8B-B14F-4D97-AF65-F5344CB8AC3E}">
        <p14:creationId xmlns:p14="http://schemas.microsoft.com/office/powerpoint/2010/main" val="3069879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a:solidFill>
                  <a:schemeClr val="accent1"/>
                </a:solidFill>
              </a:rPr>
              <a:t>Raising </a:t>
            </a:r>
            <a:r>
              <a:rPr lang="en-US" sz="2400" dirty="0">
                <a:solidFill>
                  <a:schemeClr val="tx1"/>
                </a:solidFill>
              </a:rPr>
              <a:t>Exception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2" name="Rectangle 1"/>
          <p:cNvSpPr/>
          <p:nvPr/>
        </p:nvSpPr>
        <p:spPr>
          <a:xfrm>
            <a:off x="786385" y="622303"/>
            <a:ext cx="8044749" cy="1754326"/>
          </a:xfrm>
          <a:prstGeom prst="rect">
            <a:avLst/>
          </a:prstGeom>
        </p:spPr>
        <p:txBody>
          <a:bodyPr wrap="square">
            <a:spAutoFit/>
          </a:bodyPr>
          <a:lstStyle/>
          <a:p>
            <a:pPr algn="just">
              <a:lnSpc>
                <a:spcPct val="150000"/>
              </a:lnSpc>
            </a:pPr>
            <a:r>
              <a:rPr lang="en-US" sz="1800" dirty="0"/>
              <a:t>The </a:t>
            </a:r>
            <a:r>
              <a:rPr lang="en-US" sz="1800" b="1" dirty="0">
                <a:solidFill>
                  <a:schemeClr val="accent1"/>
                </a:solidFill>
              </a:rPr>
              <a:t>raise</a:t>
            </a:r>
            <a:r>
              <a:rPr lang="en-US" sz="1800" dirty="0"/>
              <a:t> statement allows the programmer to force a specific exception to occur. The sole argument in </a:t>
            </a:r>
            <a:r>
              <a:rPr lang="en-US" sz="1800" dirty="0">
                <a:solidFill>
                  <a:schemeClr val="accent1"/>
                </a:solidFill>
              </a:rPr>
              <a:t>raise</a:t>
            </a:r>
            <a:r>
              <a:rPr lang="en-US" sz="1800" dirty="0"/>
              <a:t> indicates the exception to be raised. This must be either an exception instance or an exception class (a class that derives from Exception).</a:t>
            </a:r>
          </a:p>
        </p:txBody>
      </p:sp>
      <p:sp>
        <p:nvSpPr>
          <p:cNvPr id="4" name="Rectangle 3"/>
          <p:cNvSpPr/>
          <p:nvPr/>
        </p:nvSpPr>
        <p:spPr>
          <a:xfrm>
            <a:off x="753247" y="2378805"/>
            <a:ext cx="7494641" cy="2585323"/>
          </a:xfrm>
          <a:prstGeom prst="rect">
            <a:avLst/>
          </a:prstGeom>
        </p:spPr>
        <p:txBody>
          <a:bodyPr wrap="square">
            <a:spAutoFit/>
          </a:bodyPr>
          <a:lstStyle/>
          <a:p>
            <a:pPr>
              <a:lnSpc>
                <a:spcPct val="150000"/>
              </a:lnSpc>
            </a:pPr>
            <a:r>
              <a:rPr lang="en-US" sz="1800" dirty="0"/>
              <a:t># Program to depict Raising Exception</a:t>
            </a:r>
          </a:p>
          <a:p>
            <a:pPr>
              <a:lnSpc>
                <a:spcPct val="150000"/>
              </a:lnSpc>
            </a:pPr>
            <a:r>
              <a:rPr lang="en-US" sz="1800" dirty="0" smtClean="0"/>
              <a:t>try</a:t>
            </a:r>
            <a:r>
              <a:rPr lang="en-US" sz="1800" dirty="0"/>
              <a:t>: </a:t>
            </a:r>
          </a:p>
          <a:p>
            <a:pPr>
              <a:lnSpc>
                <a:spcPct val="150000"/>
              </a:lnSpc>
            </a:pPr>
            <a:r>
              <a:rPr lang="en-US" sz="1800" dirty="0"/>
              <a:t>    raise </a:t>
            </a:r>
            <a:r>
              <a:rPr lang="en-US" sz="1800" dirty="0" err="1"/>
              <a:t>NameError</a:t>
            </a:r>
            <a:r>
              <a:rPr lang="en-US" sz="1800" dirty="0"/>
              <a:t>("Hi there")  # Raise Error</a:t>
            </a:r>
          </a:p>
          <a:p>
            <a:pPr>
              <a:lnSpc>
                <a:spcPct val="150000"/>
              </a:lnSpc>
            </a:pPr>
            <a:r>
              <a:rPr lang="en-US" sz="1800" dirty="0"/>
              <a:t>except </a:t>
            </a:r>
            <a:r>
              <a:rPr lang="en-US" sz="1800" dirty="0" err="1"/>
              <a:t>NameError</a:t>
            </a:r>
            <a:r>
              <a:rPr lang="en-US" sz="1800" dirty="0"/>
              <a:t>:</a:t>
            </a:r>
          </a:p>
          <a:p>
            <a:pPr>
              <a:lnSpc>
                <a:spcPct val="150000"/>
              </a:lnSpc>
            </a:pPr>
            <a:r>
              <a:rPr lang="en-US" sz="1800" dirty="0"/>
              <a:t>    print ("An exception")</a:t>
            </a:r>
          </a:p>
          <a:p>
            <a:pPr>
              <a:lnSpc>
                <a:spcPct val="150000"/>
              </a:lnSpc>
            </a:pPr>
            <a:r>
              <a:rPr lang="en-US" sz="1800" dirty="0"/>
              <a:t>    raise  # To determine whether the exception was raised or not</a:t>
            </a:r>
          </a:p>
        </p:txBody>
      </p:sp>
    </p:spTree>
    <p:extLst>
      <p:ext uri="{BB962C8B-B14F-4D97-AF65-F5344CB8AC3E}">
        <p14:creationId xmlns:p14="http://schemas.microsoft.com/office/powerpoint/2010/main" val="827899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a:solidFill>
                  <a:schemeClr val="accent1"/>
                </a:solidFill>
              </a:rPr>
              <a:t>Raising </a:t>
            </a:r>
            <a:r>
              <a:rPr lang="en-US" sz="2400" dirty="0">
                <a:solidFill>
                  <a:schemeClr val="tx1"/>
                </a:solidFill>
              </a:rPr>
              <a:t>Exception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2" name="Rectangle 1"/>
          <p:cNvSpPr/>
          <p:nvPr/>
        </p:nvSpPr>
        <p:spPr>
          <a:xfrm>
            <a:off x="753247" y="878335"/>
            <a:ext cx="8044749" cy="1287532"/>
          </a:xfrm>
          <a:prstGeom prst="rect">
            <a:avLst/>
          </a:prstGeom>
        </p:spPr>
        <p:txBody>
          <a:bodyPr wrap="square">
            <a:spAutoFit/>
          </a:bodyPr>
          <a:lstStyle/>
          <a:p>
            <a:pPr algn="just">
              <a:lnSpc>
                <a:spcPct val="150000"/>
              </a:lnSpc>
            </a:pPr>
            <a:r>
              <a:rPr lang="en-US" sz="1800" dirty="0"/>
              <a:t>The output of the above code will simply line printed as “An exception” but a Runtime error will also occur in the last due to the raise statement in the last line. So, the output on your command line will look like </a:t>
            </a:r>
          </a:p>
        </p:txBody>
      </p:sp>
      <p:sp>
        <p:nvSpPr>
          <p:cNvPr id="4" name="Rectangle 3"/>
          <p:cNvSpPr/>
          <p:nvPr/>
        </p:nvSpPr>
        <p:spPr>
          <a:xfrm>
            <a:off x="753247" y="2849167"/>
            <a:ext cx="8352237" cy="2169825"/>
          </a:xfrm>
          <a:prstGeom prst="rect">
            <a:avLst/>
          </a:prstGeom>
        </p:spPr>
        <p:txBody>
          <a:bodyPr wrap="square">
            <a:spAutoFit/>
          </a:bodyPr>
          <a:lstStyle/>
          <a:p>
            <a:pPr>
              <a:lnSpc>
                <a:spcPct val="150000"/>
              </a:lnSpc>
            </a:pPr>
            <a:r>
              <a:rPr lang="en-US" sz="1800" b="1" dirty="0" smtClean="0">
                <a:solidFill>
                  <a:schemeClr val="tx1"/>
                </a:solidFill>
              </a:rPr>
              <a:t>OUTPUT</a:t>
            </a:r>
            <a:r>
              <a:rPr lang="en-US" sz="1800" dirty="0" smtClean="0"/>
              <a:t>:</a:t>
            </a:r>
          </a:p>
          <a:p>
            <a:pPr>
              <a:lnSpc>
                <a:spcPct val="150000"/>
              </a:lnSpc>
            </a:pPr>
            <a:r>
              <a:rPr lang="en-US" sz="1800" dirty="0" err="1" smtClean="0"/>
              <a:t>Traceback</a:t>
            </a:r>
            <a:r>
              <a:rPr lang="en-US" sz="1800" dirty="0" smtClean="0"/>
              <a:t> </a:t>
            </a:r>
            <a:r>
              <a:rPr lang="en-US" sz="1800" dirty="0"/>
              <a:t>(most recent call last):</a:t>
            </a:r>
          </a:p>
          <a:p>
            <a:pPr>
              <a:lnSpc>
                <a:spcPct val="150000"/>
              </a:lnSpc>
            </a:pPr>
            <a:r>
              <a:rPr lang="en-US" sz="1800" dirty="0"/>
              <a:t>  File "/home/d6ec14ca595b97bff8d8034bbf212a9f.py", line 5, in &lt;module&gt;</a:t>
            </a:r>
          </a:p>
          <a:p>
            <a:pPr>
              <a:lnSpc>
                <a:spcPct val="150000"/>
              </a:lnSpc>
            </a:pPr>
            <a:r>
              <a:rPr lang="en-US" sz="1800" dirty="0"/>
              <a:t>    raise </a:t>
            </a:r>
            <a:r>
              <a:rPr lang="en-US" sz="1800" dirty="0" err="1"/>
              <a:t>NameError</a:t>
            </a:r>
            <a:r>
              <a:rPr lang="en-US" sz="1800" dirty="0"/>
              <a:t>("Hi there")  # Raise Error</a:t>
            </a:r>
          </a:p>
          <a:p>
            <a:pPr>
              <a:lnSpc>
                <a:spcPct val="150000"/>
              </a:lnSpc>
            </a:pPr>
            <a:r>
              <a:rPr lang="en-US" sz="1800" dirty="0" err="1"/>
              <a:t>NameError</a:t>
            </a:r>
            <a:r>
              <a:rPr lang="en-US" sz="1800" dirty="0"/>
              <a:t>: Hi there</a:t>
            </a:r>
          </a:p>
        </p:txBody>
      </p:sp>
    </p:spTree>
    <p:extLst>
      <p:ext uri="{BB962C8B-B14F-4D97-AF65-F5344CB8AC3E}">
        <p14:creationId xmlns:p14="http://schemas.microsoft.com/office/powerpoint/2010/main" val="3490567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3381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a:t>
            </a:r>
            <a:r>
              <a:rPr lang="en-US" sz="2400" dirty="0" smtClean="0">
                <a:solidFill>
                  <a:srgbClr val="2C363A"/>
                </a:solidFill>
              </a:rPr>
              <a:t>scripts/module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
        <p:nvSpPr>
          <p:cNvPr id="3" name="Rectangle 2"/>
          <p:cNvSpPr/>
          <p:nvPr/>
        </p:nvSpPr>
        <p:spPr>
          <a:xfrm>
            <a:off x="292608" y="779620"/>
            <a:ext cx="4698016" cy="300082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a:t>While working on big projects we may confront a situation where we want to import a module from a different </a:t>
            </a:r>
            <a:r>
              <a:rPr lang="en-US" sz="1800" dirty="0" smtClean="0"/>
              <a:t>directory.</a:t>
            </a:r>
          </a:p>
          <a:p>
            <a:pPr marL="285750" indent="-285750" algn="just">
              <a:lnSpc>
                <a:spcPct val="150000"/>
              </a:lnSpc>
              <a:buFont typeface="Arial" panose="020B0604020202020204" pitchFamily="34" charset="0"/>
              <a:buChar char="•"/>
            </a:pPr>
            <a:r>
              <a:rPr lang="en-US" sz="1800" dirty="0" smtClean="0"/>
              <a:t>A </a:t>
            </a:r>
            <a:r>
              <a:rPr lang="en-US" sz="1800" dirty="0"/>
              <a:t>module is just a Python program that ends with .</a:t>
            </a:r>
            <a:r>
              <a:rPr lang="en-US" sz="1800" dirty="0" err="1"/>
              <a:t>py</a:t>
            </a:r>
            <a:r>
              <a:rPr lang="en-US" sz="1800" dirty="0"/>
              <a:t> extension and a folder that contains a module becomes a package</a:t>
            </a:r>
            <a:r>
              <a:rPr lang="en-US" sz="1800" dirty="0" smtClean="0"/>
              <a:t>.</a:t>
            </a:r>
          </a:p>
        </p:txBody>
      </p:sp>
      <p:sp>
        <p:nvSpPr>
          <p:cNvPr id="5" name="Rectangle 4"/>
          <p:cNvSpPr/>
          <p:nvPr/>
        </p:nvSpPr>
        <p:spPr>
          <a:xfrm>
            <a:off x="5118670" y="779533"/>
            <a:ext cx="3712464"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dirty="0" smtClean="0"/>
              <a:t># module1.py </a:t>
            </a:r>
            <a:endParaRPr lang="en-US" sz="1800" dirty="0"/>
          </a:p>
          <a:p>
            <a:r>
              <a:rPr lang="en-US" sz="1800" dirty="0"/>
              <a:t># creating a simple add function</a:t>
            </a:r>
          </a:p>
          <a:p>
            <a:r>
              <a:rPr lang="en-US" sz="1800" dirty="0" err="1"/>
              <a:t>def</a:t>
            </a:r>
            <a:r>
              <a:rPr lang="en-US" sz="1800" dirty="0"/>
              <a:t> add(a, b):</a:t>
            </a:r>
          </a:p>
          <a:p>
            <a:r>
              <a:rPr lang="en-US" sz="1800" dirty="0"/>
              <a:t>    return </a:t>
            </a:r>
            <a:r>
              <a:rPr lang="en-US" sz="1800" dirty="0" err="1"/>
              <a:t>a+b</a:t>
            </a:r>
            <a:endParaRPr lang="en-US" sz="1800" dirty="0"/>
          </a:p>
          <a:p>
            <a:r>
              <a:rPr lang="en-US" sz="1800" dirty="0"/>
              <a:t> </a:t>
            </a:r>
          </a:p>
          <a:p>
            <a:r>
              <a:rPr lang="en-US" sz="1800" dirty="0"/>
              <a:t># creating a simple </a:t>
            </a:r>
            <a:r>
              <a:rPr lang="en-US" sz="1800" dirty="0" err="1"/>
              <a:t>odd_even</a:t>
            </a:r>
            <a:r>
              <a:rPr lang="en-US" sz="1800" dirty="0"/>
              <a:t> function</a:t>
            </a:r>
          </a:p>
          <a:p>
            <a:r>
              <a:rPr lang="en-US" sz="1800" dirty="0"/>
              <a:t># to check if the number is odd or even</a:t>
            </a:r>
          </a:p>
          <a:p>
            <a:r>
              <a:rPr lang="en-US" sz="1800" dirty="0" err="1"/>
              <a:t>def</a:t>
            </a:r>
            <a:r>
              <a:rPr lang="en-US" sz="1800" dirty="0"/>
              <a:t> </a:t>
            </a:r>
            <a:r>
              <a:rPr lang="en-US" sz="1800" dirty="0" err="1"/>
              <a:t>odd_even</a:t>
            </a:r>
            <a:r>
              <a:rPr lang="en-US" sz="1800" dirty="0"/>
              <a:t>(n):</a:t>
            </a:r>
          </a:p>
          <a:p>
            <a:r>
              <a:rPr lang="en-US" sz="1800" dirty="0"/>
              <a:t>    if n % 2 == 0:</a:t>
            </a:r>
          </a:p>
          <a:p>
            <a:r>
              <a:rPr lang="en-US" sz="1800" dirty="0"/>
              <a:t>        print("Even")</a:t>
            </a:r>
          </a:p>
          <a:p>
            <a:r>
              <a:rPr lang="en-US" sz="1800" dirty="0"/>
              <a:t>    else:</a:t>
            </a:r>
          </a:p>
          <a:p>
            <a:r>
              <a:rPr lang="en-US" sz="1800" dirty="0"/>
              <a:t>        print("Odd")</a:t>
            </a:r>
          </a:p>
        </p:txBody>
      </p:sp>
    </p:spTree>
    <p:extLst>
      <p:ext uri="{BB962C8B-B14F-4D97-AF65-F5344CB8AC3E}">
        <p14:creationId xmlns:p14="http://schemas.microsoft.com/office/powerpoint/2010/main" val="2827801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3381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a:t>
            </a:r>
            <a:r>
              <a:rPr lang="en-US" sz="2400" dirty="0" smtClean="0">
                <a:solidFill>
                  <a:srgbClr val="2C363A"/>
                </a:solidFill>
              </a:rPr>
              <a:t>scripts/module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
        <p:nvSpPr>
          <p:cNvPr id="3" name="Rectangle 2"/>
          <p:cNvSpPr/>
          <p:nvPr/>
        </p:nvSpPr>
        <p:spPr>
          <a:xfrm>
            <a:off x="292608" y="962500"/>
            <a:ext cx="4698016" cy="128753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smtClean="0"/>
              <a:t>If </a:t>
            </a:r>
            <a:r>
              <a:rPr lang="en-US" sz="1800" dirty="0"/>
              <a:t>we simply try to import module1 from Folder_2, we will be encountering the following error.</a:t>
            </a:r>
          </a:p>
        </p:txBody>
      </p:sp>
      <p:sp>
        <p:nvSpPr>
          <p:cNvPr id="5" name="Rectangle 4"/>
          <p:cNvSpPr/>
          <p:nvPr/>
        </p:nvSpPr>
        <p:spPr>
          <a:xfrm>
            <a:off x="5175503" y="836425"/>
            <a:ext cx="3712464"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dirty="0"/>
              <a:t># importing module1 from another folder</a:t>
            </a:r>
          </a:p>
          <a:p>
            <a:r>
              <a:rPr lang="en-US" sz="1800" dirty="0"/>
              <a:t>import Folder_2</a:t>
            </a:r>
          </a:p>
          <a:p>
            <a:r>
              <a:rPr lang="en-US" sz="1800" dirty="0"/>
              <a:t> </a:t>
            </a:r>
          </a:p>
          <a:p>
            <a:r>
              <a:rPr lang="en-US" sz="1800" dirty="0"/>
              <a:t># calling </a:t>
            </a:r>
            <a:r>
              <a:rPr lang="en-US" sz="1800" dirty="0" err="1"/>
              <a:t>odd_even</a:t>
            </a:r>
            <a:r>
              <a:rPr lang="en-US" sz="1800" dirty="0"/>
              <a:t> function</a:t>
            </a:r>
          </a:p>
          <a:p>
            <a:r>
              <a:rPr lang="en-US" sz="1800" dirty="0"/>
              <a:t>module1.odd_even(5)</a:t>
            </a:r>
          </a:p>
        </p:txBody>
      </p:sp>
      <p:pic>
        <p:nvPicPr>
          <p:cNvPr id="4" name="Picture 3"/>
          <p:cNvPicPr>
            <a:picLocks noChangeAspect="1"/>
          </p:cNvPicPr>
          <p:nvPr/>
        </p:nvPicPr>
        <p:blipFill>
          <a:blip r:embed="rId3"/>
          <a:stretch>
            <a:fillRect/>
          </a:stretch>
        </p:blipFill>
        <p:spPr>
          <a:xfrm>
            <a:off x="5789493" y="2998230"/>
            <a:ext cx="3354507" cy="2145221"/>
          </a:xfrm>
          <a:prstGeom prst="rect">
            <a:avLst/>
          </a:prstGeom>
        </p:spPr>
      </p:pic>
      <p:pic>
        <p:nvPicPr>
          <p:cNvPr id="21508" name="Picture 4" descr="https://media.geeksforgeeks.org/wp-content/uploads/20210424214707/Screenshot20210424214618.png"/>
          <p:cNvPicPr>
            <a:picLocks noChangeAspect="1" noChangeArrowheads="1"/>
          </p:cNvPicPr>
          <p:nvPr/>
        </p:nvPicPr>
        <p:blipFill rotWithShape="1">
          <a:blip r:embed="rId4">
            <a:extLst>
              <a:ext uri="{28A0092B-C50C-407E-A947-70E740481C1C}">
                <a14:useLocalDpi xmlns:a14="http://schemas.microsoft.com/office/drawing/2010/main" val="0"/>
              </a:ext>
            </a:extLst>
          </a:blip>
          <a:srcRect l="3587" r="23726"/>
          <a:stretch/>
        </p:blipFill>
        <p:spPr bwMode="auto">
          <a:xfrm>
            <a:off x="146304" y="3193637"/>
            <a:ext cx="5358384" cy="17758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78584" y="2768097"/>
            <a:ext cx="769763" cy="307777"/>
          </a:xfrm>
          <a:prstGeom prst="rect">
            <a:avLst/>
          </a:prstGeom>
        </p:spPr>
        <p:txBody>
          <a:bodyPr wrap="none">
            <a:spAutoFit/>
          </a:bodyPr>
          <a:lstStyle/>
          <a:p>
            <a:r>
              <a:rPr lang="en-US" b="1" dirty="0"/>
              <a:t>Output</a:t>
            </a:r>
          </a:p>
        </p:txBody>
      </p:sp>
    </p:spTree>
    <p:extLst>
      <p:ext uri="{BB962C8B-B14F-4D97-AF65-F5344CB8AC3E}">
        <p14:creationId xmlns:p14="http://schemas.microsoft.com/office/powerpoint/2010/main" val="655394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3381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a:t>
            </a:r>
            <a:r>
              <a:rPr lang="en-US" sz="2400" dirty="0" smtClean="0">
                <a:solidFill>
                  <a:srgbClr val="2C363A"/>
                </a:solidFill>
              </a:rPr>
              <a:t>scripts/module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
        <p:nvSpPr>
          <p:cNvPr id="3" name="Rectangle 2"/>
          <p:cNvSpPr/>
          <p:nvPr/>
        </p:nvSpPr>
        <p:spPr>
          <a:xfrm>
            <a:off x="274320" y="980788"/>
            <a:ext cx="8556814" cy="3000821"/>
          </a:xfrm>
          <a:prstGeom prst="rect">
            <a:avLst/>
          </a:prstGeom>
        </p:spPr>
        <p:txBody>
          <a:bodyPr wrap="square">
            <a:spAutoFit/>
          </a:bodyPr>
          <a:lstStyle/>
          <a:p>
            <a:pPr algn="just">
              <a:lnSpc>
                <a:spcPct val="150000"/>
              </a:lnSpc>
            </a:pPr>
            <a:r>
              <a:rPr lang="en-US" sz="1800" b="1" dirty="0"/>
              <a:t>Method 1: </a:t>
            </a:r>
            <a:r>
              <a:rPr lang="en-US" sz="1800" dirty="0"/>
              <a:t>Import module from different directory using the sys module</a:t>
            </a:r>
          </a:p>
          <a:p>
            <a:pPr marL="285750" indent="-285750" algn="just">
              <a:lnSpc>
                <a:spcPct val="150000"/>
              </a:lnSpc>
              <a:buFont typeface="Arial" panose="020B0604020202020204" pitchFamily="34" charset="0"/>
              <a:buChar char="•"/>
            </a:pPr>
            <a:r>
              <a:rPr lang="en-US" sz="1800" dirty="0" smtClean="0"/>
              <a:t>We </a:t>
            </a:r>
            <a:r>
              <a:rPr lang="en-US" sz="1800" dirty="0"/>
              <a:t>can use </a:t>
            </a:r>
            <a:r>
              <a:rPr lang="en-US" sz="1800" dirty="0" err="1"/>
              <a:t>sys.path</a:t>
            </a:r>
            <a:r>
              <a:rPr lang="en-US" sz="1800" dirty="0"/>
              <a:t> to add the path of the new different folder (the folder from where we want to import the modules) to the system path so that Python can also look for the module in that directory if it doesn’t find the module in its current directory. As </a:t>
            </a:r>
            <a:r>
              <a:rPr lang="en-US" sz="1800" dirty="0" err="1"/>
              <a:t>sys.path</a:t>
            </a:r>
            <a:r>
              <a:rPr lang="en-US" sz="1800" dirty="0"/>
              <a:t> falls under the list type class so, we can easily use the insert method to add the folder path</a:t>
            </a:r>
            <a:r>
              <a:rPr lang="en-US" sz="1800" dirty="0" smtClean="0"/>
              <a:t>.</a:t>
            </a:r>
          </a:p>
          <a:p>
            <a:pPr algn="just">
              <a:lnSpc>
                <a:spcPct val="150000"/>
              </a:lnSpc>
            </a:pPr>
            <a:endParaRPr lang="en-US" sz="1800" dirty="0"/>
          </a:p>
        </p:txBody>
      </p:sp>
    </p:spTree>
    <p:extLst>
      <p:ext uri="{BB962C8B-B14F-4D97-AF65-F5344CB8AC3E}">
        <p14:creationId xmlns:p14="http://schemas.microsoft.com/office/powerpoint/2010/main" val="3542435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3381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a:t>
            </a:r>
            <a:r>
              <a:rPr lang="en-US" sz="2400" dirty="0" smtClean="0">
                <a:solidFill>
                  <a:srgbClr val="2C363A"/>
                </a:solidFill>
              </a:rPr>
              <a:t>scripts/module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
        <p:nvSpPr>
          <p:cNvPr id="3" name="Rectangle 2"/>
          <p:cNvSpPr/>
          <p:nvPr/>
        </p:nvSpPr>
        <p:spPr>
          <a:xfrm>
            <a:off x="274320" y="980788"/>
            <a:ext cx="2944367" cy="383181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b="1" dirty="0" err="1"/>
              <a:t>ModuleNotFoundError</a:t>
            </a:r>
            <a:r>
              <a:rPr lang="en-US" sz="1800" dirty="0"/>
              <a:t>, because by default Python interpreter will check for the file in the current directory only, and we need to set the file path manually to import the modules from another directory. </a:t>
            </a:r>
          </a:p>
        </p:txBody>
      </p:sp>
      <p:sp>
        <p:nvSpPr>
          <p:cNvPr id="5" name="Rectangle 4"/>
          <p:cNvSpPr/>
          <p:nvPr/>
        </p:nvSpPr>
        <p:spPr>
          <a:xfrm>
            <a:off x="3419857" y="804694"/>
            <a:ext cx="5722174"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dirty="0" smtClean="0"/>
              <a:t>import </a:t>
            </a:r>
            <a:r>
              <a:rPr lang="en-US" sz="1800" dirty="0"/>
              <a:t>sys</a:t>
            </a:r>
          </a:p>
          <a:p>
            <a:r>
              <a:rPr lang="en-US" sz="1800" dirty="0"/>
              <a:t> </a:t>
            </a:r>
          </a:p>
          <a:p>
            <a:r>
              <a:rPr lang="en-US" sz="1800" dirty="0"/>
              <a:t># adding Folder_2 to the system path</a:t>
            </a:r>
          </a:p>
          <a:p>
            <a:r>
              <a:rPr lang="en-US" sz="1800" dirty="0" err="1"/>
              <a:t>sys.path.insert</a:t>
            </a:r>
            <a:r>
              <a:rPr lang="en-US" sz="1800" dirty="0"/>
              <a:t>(0, '/home/</a:t>
            </a:r>
            <a:r>
              <a:rPr lang="en-US" sz="1800" dirty="0" err="1"/>
              <a:t>amninder</a:t>
            </a:r>
            <a:r>
              <a:rPr lang="en-US" sz="1800" dirty="0"/>
              <a:t>/Desktop/Folder_2')</a:t>
            </a:r>
          </a:p>
          <a:p>
            <a:r>
              <a:rPr lang="en-US" sz="1800" dirty="0"/>
              <a:t> </a:t>
            </a:r>
          </a:p>
          <a:p>
            <a:r>
              <a:rPr lang="en-US" sz="1800" dirty="0"/>
              <a:t># importing the add and </a:t>
            </a:r>
            <a:r>
              <a:rPr lang="en-US" sz="1800" dirty="0" err="1"/>
              <a:t>odd_even</a:t>
            </a:r>
            <a:endParaRPr lang="en-US" sz="1800" dirty="0"/>
          </a:p>
          <a:p>
            <a:r>
              <a:rPr lang="en-US" sz="1800" dirty="0"/>
              <a:t># function</a:t>
            </a:r>
          </a:p>
          <a:p>
            <a:r>
              <a:rPr lang="en-US" sz="1800" dirty="0"/>
              <a:t>from module1 import </a:t>
            </a:r>
            <a:r>
              <a:rPr lang="en-US" sz="1800" dirty="0" err="1"/>
              <a:t>odd_even</a:t>
            </a:r>
            <a:r>
              <a:rPr lang="en-US" sz="1800" dirty="0"/>
              <a:t>, add</a:t>
            </a:r>
          </a:p>
          <a:p>
            <a:r>
              <a:rPr lang="en-US" sz="1800" dirty="0"/>
              <a:t> </a:t>
            </a:r>
          </a:p>
          <a:p>
            <a:r>
              <a:rPr lang="en-US" sz="1800" dirty="0"/>
              <a:t># calling </a:t>
            </a:r>
            <a:r>
              <a:rPr lang="en-US" sz="1800" dirty="0" err="1"/>
              <a:t>odd_even</a:t>
            </a:r>
            <a:r>
              <a:rPr lang="en-US" sz="1800" dirty="0"/>
              <a:t> function</a:t>
            </a:r>
          </a:p>
          <a:p>
            <a:r>
              <a:rPr lang="en-US" sz="1800" dirty="0" err="1"/>
              <a:t>odd_even</a:t>
            </a:r>
            <a:r>
              <a:rPr lang="en-US" sz="1800" dirty="0"/>
              <a:t>(5)</a:t>
            </a:r>
          </a:p>
          <a:p>
            <a:r>
              <a:rPr lang="en-US" sz="1800" dirty="0"/>
              <a:t> </a:t>
            </a:r>
          </a:p>
          <a:p>
            <a:r>
              <a:rPr lang="en-US" sz="1800" dirty="0"/>
              <a:t># calling add function</a:t>
            </a:r>
          </a:p>
          <a:p>
            <a:r>
              <a:rPr lang="en-US" sz="1800" dirty="0"/>
              <a:t>print("Addition of two number is :", add(2, 2))</a:t>
            </a:r>
          </a:p>
        </p:txBody>
      </p:sp>
    </p:spTree>
    <p:extLst>
      <p:ext uri="{BB962C8B-B14F-4D97-AF65-F5344CB8AC3E}">
        <p14:creationId xmlns:p14="http://schemas.microsoft.com/office/powerpoint/2010/main" val="606197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3" name="Rectangle 2"/>
          <p:cNvSpPr/>
          <p:nvPr/>
        </p:nvSpPr>
        <p:spPr>
          <a:xfrm>
            <a:off x="854884" y="1166434"/>
            <a:ext cx="7701900" cy="2585323"/>
          </a:xfrm>
          <a:prstGeom prst="rect">
            <a:avLst/>
          </a:prstGeom>
        </p:spPr>
        <p:txBody>
          <a:bodyPr wrap="square">
            <a:spAutoFit/>
          </a:bodyPr>
          <a:lstStyle/>
          <a:p>
            <a:pPr>
              <a:lnSpc>
                <a:spcPct val="150000"/>
              </a:lnSpc>
            </a:pPr>
            <a:r>
              <a:rPr lang="en-US" sz="1800" dirty="0"/>
              <a:t>Python provides us with two inbuilt functions to read the input from the keyboard</a:t>
            </a:r>
            <a:r>
              <a:rPr lang="en-US" sz="1800" dirty="0" smtClean="0"/>
              <a:t>.</a:t>
            </a:r>
          </a:p>
          <a:p>
            <a:pPr marL="342900" indent="-342900">
              <a:lnSpc>
                <a:spcPct val="150000"/>
              </a:lnSpc>
              <a:buFont typeface="+mj-lt"/>
              <a:buAutoNum type="arabicPeriod"/>
            </a:pPr>
            <a:r>
              <a:rPr lang="en-US" sz="1800" b="1" dirty="0" smtClean="0"/>
              <a:t>input</a:t>
            </a:r>
            <a:r>
              <a:rPr lang="en-US" sz="1800" b="1" dirty="0"/>
              <a:t>() </a:t>
            </a:r>
          </a:p>
          <a:p>
            <a:pPr marL="342900" indent="-342900">
              <a:lnSpc>
                <a:spcPct val="150000"/>
              </a:lnSpc>
              <a:buFont typeface="+mj-lt"/>
              <a:buAutoNum type="arabicPeriod"/>
            </a:pPr>
            <a:r>
              <a:rPr lang="en-US" sz="1800" b="1" dirty="0" err="1" smtClean="0"/>
              <a:t>raw_input</a:t>
            </a:r>
            <a:r>
              <a:rPr lang="en-US" sz="1800" b="1" dirty="0"/>
              <a:t>() functions in </a:t>
            </a:r>
            <a:r>
              <a:rPr lang="en-US" sz="1800" b="1" dirty="0" smtClean="0"/>
              <a:t>Python</a:t>
            </a:r>
          </a:p>
          <a:p>
            <a:pPr>
              <a:lnSpc>
                <a:spcPct val="150000"/>
              </a:lnSpc>
            </a:pPr>
            <a:endParaRPr lang="en-US" sz="1800" b="1" dirty="0"/>
          </a:p>
          <a:p>
            <a:pPr>
              <a:lnSpc>
                <a:spcPct val="150000"/>
              </a:lnSpc>
            </a:pPr>
            <a:endParaRPr lang="en-US" sz="1800" b="1" dirty="0"/>
          </a:p>
        </p:txBody>
      </p:sp>
    </p:spTree>
    <p:extLst>
      <p:ext uri="{BB962C8B-B14F-4D97-AF65-F5344CB8AC3E}">
        <p14:creationId xmlns:p14="http://schemas.microsoft.com/office/powerpoint/2010/main" val="8803919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3381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a:t>
            </a:r>
            <a:r>
              <a:rPr lang="en-US" sz="2400" dirty="0" smtClean="0">
                <a:solidFill>
                  <a:srgbClr val="2C363A"/>
                </a:solidFill>
              </a:rPr>
              <a:t>scripts/module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
        <p:nvSpPr>
          <p:cNvPr id="3" name="Rectangle 2"/>
          <p:cNvSpPr/>
          <p:nvPr/>
        </p:nvSpPr>
        <p:spPr>
          <a:xfrm>
            <a:off x="274320" y="980788"/>
            <a:ext cx="8556814" cy="3831818"/>
          </a:xfrm>
          <a:prstGeom prst="rect">
            <a:avLst/>
          </a:prstGeom>
        </p:spPr>
        <p:txBody>
          <a:bodyPr wrap="square">
            <a:spAutoFit/>
          </a:bodyPr>
          <a:lstStyle/>
          <a:p>
            <a:pPr algn="just">
              <a:lnSpc>
                <a:spcPct val="150000"/>
              </a:lnSpc>
            </a:pPr>
            <a:r>
              <a:rPr lang="en-US" sz="1800" b="1" dirty="0"/>
              <a:t>Method 2: </a:t>
            </a:r>
            <a:r>
              <a:rPr lang="en-US" sz="1800" dirty="0"/>
              <a:t>Using the PYTHONPATH environment variable</a:t>
            </a:r>
          </a:p>
          <a:p>
            <a:pPr algn="just">
              <a:lnSpc>
                <a:spcPct val="150000"/>
              </a:lnSpc>
            </a:pPr>
            <a:r>
              <a:rPr lang="en-US" sz="1800" dirty="0"/>
              <a:t>If you don’t want to use the sys module to set the path of the new directory. You can assign a directory path to the PYTHONPATH variable and still get your program working.  </a:t>
            </a:r>
            <a:r>
              <a:rPr lang="en-US" sz="1800" b="1" i="1" dirty="0"/>
              <a:t>SET PYTHONPATH=”path/to/directory</a:t>
            </a:r>
            <a:r>
              <a:rPr lang="en-US" sz="1800" b="1" i="1" dirty="0" smtClean="0"/>
              <a:t>”</a:t>
            </a:r>
          </a:p>
          <a:p>
            <a:pPr algn="just">
              <a:lnSpc>
                <a:spcPct val="150000"/>
              </a:lnSpc>
            </a:pPr>
            <a:endParaRPr lang="en-US" sz="1800" b="1" i="1" dirty="0" smtClean="0"/>
          </a:p>
          <a:p>
            <a:pPr algn="just">
              <a:lnSpc>
                <a:spcPct val="150000"/>
              </a:lnSpc>
            </a:pPr>
            <a:r>
              <a:rPr lang="en-US" sz="1800" dirty="0"/>
              <a:t>To see if the PYTHONPATH variable holds the path of the new folder, we can use the following command:</a:t>
            </a:r>
          </a:p>
          <a:p>
            <a:pPr algn="just">
              <a:lnSpc>
                <a:spcPct val="150000"/>
              </a:lnSpc>
            </a:pPr>
            <a:r>
              <a:rPr lang="en-US" sz="1800" dirty="0" smtClean="0"/>
              <a:t>echo </a:t>
            </a:r>
            <a:r>
              <a:rPr lang="en-US" sz="1800" dirty="0"/>
              <a:t>$PYTHONPATH</a:t>
            </a:r>
          </a:p>
          <a:p>
            <a:pPr algn="just">
              <a:lnSpc>
                <a:spcPct val="150000"/>
              </a:lnSpc>
            </a:pPr>
            <a:endParaRPr lang="en-US" sz="1800" b="1" i="1" dirty="0"/>
          </a:p>
        </p:txBody>
      </p:sp>
    </p:spTree>
    <p:extLst>
      <p:ext uri="{BB962C8B-B14F-4D97-AF65-F5344CB8AC3E}">
        <p14:creationId xmlns:p14="http://schemas.microsoft.com/office/powerpoint/2010/main" val="1556759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3381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a:t>
            </a:r>
            <a:r>
              <a:rPr lang="en-US" sz="2400" dirty="0" smtClean="0">
                <a:solidFill>
                  <a:srgbClr val="2C363A"/>
                </a:solidFill>
              </a:rPr>
              <a:t>scripts/module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
        <p:nvSpPr>
          <p:cNvPr id="3" name="Rectangle 2"/>
          <p:cNvSpPr/>
          <p:nvPr/>
        </p:nvSpPr>
        <p:spPr>
          <a:xfrm>
            <a:off x="274320" y="980788"/>
            <a:ext cx="8556814" cy="2585323"/>
          </a:xfrm>
          <a:prstGeom prst="rect">
            <a:avLst/>
          </a:prstGeom>
        </p:spPr>
        <p:txBody>
          <a:bodyPr wrap="square">
            <a:spAutoFit/>
          </a:bodyPr>
          <a:lstStyle/>
          <a:p>
            <a:pPr algn="just">
              <a:lnSpc>
                <a:spcPct val="150000"/>
              </a:lnSpc>
            </a:pPr>
            <a:r>
              <a:rPr lang="en-US" sz="1800" dirty="0"/>
              <a:t># importing the add and </a:t>
            </a:r>
            <a:r>
              <a:rPr lang="en-US" sz="1800" dirty="0" err="1"/>
              <a:t>odd_even</a:t>
            </a:r>
            <a:r>
              <a:rPr lang="en-US" sz="1800" dirty="0"/>
              <a:t> function</a:t>
            </a:r>
          </a:p>
          <a:p>
            <a:pPr algn="just">
              <a:lnSpc>
                <a:spcPct val="150000"/>
              </a:lnSpc>
            </a:pPr>
            <a:r>
              <a:rPr lang="en-US" sz="1800" dirty="0"/>
              <a:t>from module1 import </a:t>
            </a:r>
            <a:r>
              <a:rPr lang="en-US" sz="1800" dirty="0" err="1"/>
              <a:t>odd_even</a:t>
            </a:r>
            <a:r>
              <a:rPr lang="en-US" sz="1800" dirty="0"/>
              <a:t>, add</a:t>
            </a:r>
          </a:p>
          <a:p>
            <a:pPr algn="just">
              <a:lnSpc>
                <a:spcPct val="150000"/>
              </a:lnSpc>
            </a:pPr>
            <a:r>
              <a:rPr lang="en-US" sz="1800" dirty="0"/>
              <a:t> </a:t>
            </a:r>
            <a:r>
              <a:rPr lang="en-US" sz="1800" dirty="0" smtClean="0"/>
              <a:t># </a:t>
            </a:r>
            <a:r>
              <a:rPr lang="en-US" sz="1800" dirty="0"/>
              <a:t>calling </a:t>
            </a:r>
            <a:r>
              <a:rPr lang="en-US" sz="1800" dirty="0" err="1"/>
              <a:t>odd_even</a:t>
            </a:r>
            <a:r>
              <a:rPr lang="en-US" sz="1800" dirty="0"/>
              <a:t> function</a:t>
            </a:r>
          </a:p>
          <a:p>
            <a:pPr algn="just">
              <a:lnSpc>
                <a:spcPct val="150000"/>
              </a:lnSpc>
            </a:pPr>
            <a:r>
              <a:rPr lang="en-US" sz="1800" dirty="0" err="1"/>
              <a:t>odd_even</a:t>
            </a:r>
            <a:r>
              <a:rPr lang="en-US" sz="1800" dirty="0"/>
              <a:t>(5)</a:t>
            </a:r>
          </a:p>
          <a:p>
            <a:pPr algn="just">
              <a:lnSpc>
                <a:spcPct val="150000"/>
              </a:lnSpc>
            </a:pPr>
            <a:r>
              <a:rPr lang="en-US" sz="1800" dirty="0"/>
              <a:t> </a:t>
            </a:r>
            <a:r>
              <a:rPr lang="en-US" sz="1800" dirty="0" smtClean="0"/>
              <a:t># </a:t>
            </a:r>
            <a:r>
              <a:rPr lang="en-US" sz="1800" dirty="0"/>
              <a:t>calling add function</a:t>
            </a:r>
          </a:p>
          <a:p>
            <a:pPr algn="just">
              <a:lnSpc>
                <a:spcPct val="150000"/>
              </a:lnSpc>
            </a:pPr>
            <a:r>
              <a:rPr lang="en-US" sz="1800" dirty="0"/>
              <a:t>print("Addition of two number is :", add(2, 2))</a:t>
            </a:r>
            <a:endParaRPr lang="en-US" sz="1800" i="1" dirty="0"/>
          </a:p>
        </p:txBody>
      </p:sp>
      <p:pic>
        <p:nvPicPr>
          <p:cNvPr id="25604" name="Picture 4" descr="https://media.geeksforgeeks.org/wp-content/uploads/20210424224008/Screenshot20210424223921.png"/>
          <p:cNvPicPr>
            <a:picLocks noChangeAspect="1" noChangeArrowheads="1"/>
          </p:cNvPicPr>
          <p:nvPr/>
        </p:nvPicPr>
        <p:blipFill rotWithShape="1">
          <a:blip r:embed="rId3">
            <a:extLst>
              <a:ext uri="{28A0092B-C50C-407E-A947-70E740481C1C}">
                <a14:useLocalDpi xmlns:a14="http://schemas.microsoft.com/office/drawing/2010/main" val="0"/>
              </a:ext>
            </a:extLst>
          </a:blip>
          <a:srcRect b="34086"/>
          <a:stretch/>
        </p:blipFill>
        <p:spPr bwMode="auto">
          <a:xfrm>
            <a:off x="274320" y="3584399"/>
            <a:ext cx="6172200" cy="146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744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
        <p:nvSpPr>
          <p:cNvPr id="3" name="Rectangle 2"/>
          <p:cNvSpPr/>
          <p:nvPr/>
        </p:nvSpPr>
        <p:spPr>
          <a:xfrm>
            <a:off x="566928" y="918033"/>
            <a:ext cx="5317156" cy="3831818"/>
          </a:xfrm>
          <a:prstGeom prst="rect">
            <a:avLst/>
          </a:prstGeom>
        </p:spPr>
        <p:txBody>
          <a:bodyPr wrap="square">
            <a:spAutoFit/>
          </a:bodyPr>
          <a:lstStyle/>
          <a:p>
            <a:pPr algn="just">
              <a:lnSpc>
                <a:spcPct val="150000"/>
              </a:lnSpc>
            </a:pPr>
            <a:r>
              <a:rPr lang="en-US" sz="1800" dirty="0"/>
              <a:t>A CSV (Comma Separated Values) file is a form of plain text document which uses a particular format to organize tabular information. CSV file format is a bounded text document that uses a comma to distinguish the values. Every row in the document is a data log. Each log is composed of one or more fields, divided by commas. It is the most popular file format for importing and exporting spreadsheets and databases.</a:t>
            </a:r>
          </a:p>
        </p:txBody>
      </p:sp>
      <p:pic>
        <p:nvPicPr>
          <p:cNvPr id="17412" name="Picture 4" descr="Flexible CSV Handling in Python with DictReader and DictWriter - DEV  Commun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5582" y="1846723"/>
            <a:ext cx="3442600" cy="144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030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sp>
        <p:nvSpPr>
          <p:cNvPr id="2" name="Rectangle 1"/>
          <p:cNvSpPr/>
          <p:nvPr/>
        </p:nvSpPr>
        <p:spPr>
          <a:xfrm>
            <a:off x="676656" y="1166434"/>
            <a:ext cx="7880128" cy="3139321"/>
          </a:xfrm>
          <a:prstGeom prst="rect">
            <a:avLst/>
          </a:prstGeom>
        </p:spPr>
        <p:txBody>
          <a:bodyPr wrap="square">
            <a:spAutoFit/>
          </a:bodyPr>
          <a:lstStyle/>
          <a:p>
            <a:pPr fontAlgn="base"/>
            <a:r>
              <a:rPr lang="en-US" sz="1800" b="1" dirty="0">
                <a:solidFill>
                  <a:srgbClr val="273239"/>
                </a:solidFill>
                <a:latin typeface="+mj-lt"/>
              </a:rPr>
              <a:t>Reading a CSV </a:t>
            </a:r>
            <a:r>
              <a:rPr lang="en-US" sz="1800" b="1" dirty="0" smtClean="0">
                <a:solidFill>
                  <a:srgbClr val="273239"/>
                </a:solidFill>
                <a:latin typeface="+mj-lt"/>
              </a:rPr>
              <a:t>File</a:t>
            </a:r>
          </a:p>
          <a:p>
            <a:pPr algn="ctr" fontAlgn="base"/>
            <a:endParaRPr lang="en-US" sz="1800" b="1" dirty="0">
              <a:solidFill>
                <a:srgbClr val="273239"/>
              </a:solidFill>
              <a:latin typeface="+mj-lt"/>
            </a:endParaRPr>
          </a:p>
          <a:p>
            <a:pPr fontAlgn="base"/>
            <a:r>
              <a:rPr lang="en-US" sz="1800" dirty="0">
                <a:solidFill>
                  <a:srgbClr val="273239"/>
                </a:solidFill>
                <a:latin typeface="+mj-lt"/>
              </a:rPr>
              <a:t>There are various ways to read a CSV file that uses either the CSV module or the pandas library. </a:t>
            </a:r>
            <a:endParaRPr lang="en-US" sz="1800" dirty="0" smtClean="0">
              <a:solidFill>
                <a:srgbClr val="273239"/>
              </a:solidFill>
              <a:latin typeface="+mj-lt"/>
            </a:endParaRPr>
          </a:p>
          <a:p>
            <a:pPr fontAlgn="base"/>
            <a:endParaRPr lang="en-US" sz="1800" dirty="0">
              <a:solidFill>
                <a:srgbClr val="273239"/>
              </a:solidFill>
              <a:latin typeface="+mj-lt"/>
            </a:endParaRPr>
          </a:p>
          <a:p>
            <a:pPr marL="285750" indent="-285750" fontAlgn="base">
              <a:buFont typeface="Arial" panose="020B0604020202020204" pitchFamily="34" charset="0"/>
              <a:buChar char="•"/>
            </a:pPr>
            <a:r>
              <a:rPr lang="en-US" sz="1800" b="1" dirty="0">
                <a:solidFill>
                  <a:srgbClr val="273239"/>
                </a:solidFill>
                <a:latin typeface="+mj-lt"/>
              </a:rPr>
              <a:t>csv Module:</a:t>
            </a:r>
            <a:r>
              <a:rPr lang="en-US" sz="1800" dirty="0">
                <a:solidFill>
                  <a:srgbClr val="273239"/>
                </a:solidFill>
                <a:latin typeface="+mj-lt"/>
              </a:rPr>
              <a:t> The CSV module is one of the modules in Python which provides classes for reading and writing tabular information in CSV file format.</a:t>
            </a:r>
          </a:p>
          <a:p>
            <a:pPr marL="285750" indent="-285750" fontAlgn="base">
              <a:buFont typeface="Arial" panose="020B0604020202020204" pitchFamily="34" charset="0"/>
              <a:buChar char="•"/>
            </a:pPr>
            <a:r>
              <a:rPr lang="en-US" sz="1800" b="1" dirty="0">
                <a:solidFill>
                  <a:srgbClr val="273239"/>
                </a:solidFill>
                <a:latin typeface="+mj-lt"/>
              </a:rPr>
              <a:t>pandas Library:</a:t>
            </a:r>
            <a:r>
              <a:rPr lang="en-US" sz="1800" dirty="0">
                <a:solidFill>
                  <a:srgbClr val="273239"/>
                </a:solidFill>
                <a:latin typeface="+mj-lt"/>
              </a:rPr>
              <a:t> The pandas library is one of the open-source Python libraries that provide high-performance, convenient data structures and data analysis tools and techniques for Python programming. </a:t>
            </a:r>
          </a:p>
        </p:txBody>
      </p:sp>
    </p:spTree>
    <p:extLst>
      <p:ext uri="{BB962C8B-B14F-4D97-AF65-F5344CB8AC3E}">
        <p14:creationId xmlns:p14="http://schemas.microsoft.com/office/powerpoint/2010/main" val="912356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
        <p:nvSpPr>
          <p:cNvPr id="2" name="Rectangle 1"/>
          <p:cNvSpPr/>
          <p:nvPr/>
        </p:nvSpPr>
        <p:spPr>
          <a:xfrm>
            <a:off x="638110" y="1038418"/>
            <a:ext cx="8193024" cy="3416320"/>
          </a:xfrm>
          <a:prstGeom prst="rect">
            <a:avLst/>
          </a:prstGeom>
        </p:spPr>
        <p:txBody>
          <a:bodyPr wrap="square">
            <a:spAutoFit/>
          </a:bodyPr>
          <a:lstStyle/>
          <a:p>
            <a:pPr algn="just" fontAlgn="base">
              <a:lnSpc>
                <a:spcPct val="150000"/>
              </a:lnSpc>
            </a:pPr>
            <a:r>
              <a:rPr lang="en-US" sz="1800" b="1" dirty="0" err="1"/>
              <a:t>USing</a:t>
            </a:r>
            <a:r>
              <a:rPr lang="en-US" sz="1800" b="1" dirty="0"/>
              <a:t> </a:t>
            </a:r>
            <a:r>
              <a:rPr lang="en-US" sz="1800" b="1" dirty="0" err="1">
                <a:solidFill>
                  <a:schemeClr val="accent2"/>
                </a:solidFill>
              </a:rPr>
              <a:t>csv.reader</a:t>
            </a:r>
            <a:r>
              <a:rPr lang="en-US" sz="1800" b="1" dirty="0"/>
              <a:t>():</a:t>
            </a:r>
            <a:r>
              <a:rPr lang="en-US" sz="1800" dirty="0"/>
              <a:t> </a:t>
            </a:r>
            <a:endParaRPr lang="en-US" sz="1800" dirty="0" smtClean="0"/>
          </a:p>
          <a:p>
            <a:pPr algn="just" fontAlgn="base">
              <a:lnSpc>
                <a:spcPct val="150000"/>
              </a:lnSpc>
            </a:pPr>
            <a:r>
              <a:rPr lang="en-US" sz="1800" dirty="0" smtClean="0"/>
              <a:t>At </a:t>
            </a:r>
            <a:r>
              <a:rPr lang="en-US" sz="1800" dirty="0"/>
              <a:t>first, the CSV file is opened using the </a:t>
            </a:r>
            <a:r>
              <a:rPr lang="en-US" sz="1800" b="1" dirty="0"/>
              <a:t>open</a:t>
            </a:r>
            <a:r>
              <a:rPr lang="en-US" sz="1800" dirty="0"/>
              <a:t>() method in ‘r’ </a:t>
            </a:r>
            <a:r>
              <a:rPr lang="en-US" sz="1800" dirty="0" smtClean="0"/>
              <a:t>mode (</a:t>
            </a:r>
            <a:r>
              <a:rPr lang="en-US" sz="1800" dirty="0"/>
              <a:t>specifies read mode while opening a file) which returns the file object then it is read by using the </a:t>
            </a:r>
            <a:r>
              <a:rPr lang="en-US" sz="1800" b="1" dirty="0"/>
              <a:t>reader</a:t>
            </a:r>
            <a:r>
              <a:rPr lang="en-US" sz="1800" dirty="0"/>
              <a:t>() method of CSV module that returns the reader object that iterates throughout the lines in the specified CSV document</a:t>
            </a:r>
            <a:r>
              <a:rPr lang="en-US" sz="1800" dirty="0" smtClean="0"/>
              <a:t>.</a:t>
            </a:r>
          </a:p>
          <a:p>
            <a:pPr algn="just" fontAlgn="base">
              <a:lnSpc>
                <a:spcPct val="150000"/>
              </a:lnSpc>
            </a:pPr>
            <a:r>
              <a:rPr lang="en-US" sz="1800" dirty="0"/>
              <a:t/>
            </a:r>
            <a:br>
              <a:rPr lang="en-US" sz="1800" dirty="0"/>
            </a:br>
            <a:r>
              <a:rPr lang="en-US" sz="1800" b="1" dirty="0"/>
              <a:t>Note:</a:t>
            </a:r>
            <a:r>
              <a:rPr lang="en-US" sz="1800" dirty="0"/>
              <a:t> The ‘</a:t>
            </a:r>
            <a:r>
              <a:rPr lang="en-US" sz="1800" b="1" dirty="0"/>
              <a:t>with</a:t>
            </a:r>
            <a:r>
              <a:rPr lang="en-US" sz="1800" dirty="0"/>
              <a:t>’ keyword is used along with the </a:t>
            </a:r>
            <a:r>
              <a:rPr lang="en-US" sz="1800" b="1" dirty="0"/>
              <a:t>open</a:t>
            </a:r>
            <a:r>
              <a:rPr lang="en-US" sz="1800" dirty="0"/>
              <a:t>() method as it simplifies </a:t>
            </a:r>
            <a:r>
              <a:rPr lang="en-US" sz="1800" b="1" dirty="0">
                <a:solidFill>
                  <a:schemeClr val="accent1"/>
                </a:solidFill>
              </a:rPr>
              <a:t>exception handling </a:t>
            </a:r>
            <a:r>
              <a:rPr lang="en-US" sz="1800" dirty="0"/>
              <a:t>and automatically closes the CSV file.</a:t>
            </a:r>
          </a:p>
        </p:txBody>
      </p:sp>
    </p:spTree>
    <p:extLst>
      <p:ext uri="{BB962C8B-B14F-4D97-AF65-F5344CB8AC3E}">
        <p14:creationId xmlns:p14="http://schemas.microsoft.com/office/powerpoint/2010/main" val="2533281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
        <p:nvSpPr>
          <p:cNvPr id="2" name="Rectangle 1"/>
          <p:cNvSpPr/>
          <p:nvPr/>
        </p:nvSpPr>
        <p:spPr>
          <a:xfrm>
            <a:off x="854884" y="834484"/>
            <a:ext cx="4777820" cy="4247317"/>
          </a:xfrm>
          <a:prstGeom prst="rect">
            <a:avLst/>
          </a:prstGeom>
        </p:spPr>
        <p:txBody>
          <a:bodyPr wrap="square">
            <a:spAutoFit/>
          </a:bodyPr>
          <a:lstStyle/>
          <a:p>
            <a:pPr algn="just" fontAlgn="base">
              <a:lnSpc>
                <a:spcPct val="150000"/>
              </a:lnSpc>
            </a:pPr>
            <a:r>
              <a:rPr lang="en-US" sz="1800" dirty="0"/>
              <a:t>import </a:t>
            </a:r>
            <a:r>
              <a:rPr lang="en-US" sz="1800" b="1" dirty="0"/>
              <a:t>csv</a:t>
            </a:r>
          </a:p>
          <a:p>
            <a:pPr algn="just" fontAlgn="base">
              <a:lnSpc>
                <a:spcPct val="150000"/>
              </a:lnSpc>
            </a:pPr>
            <a:r>
              <a:rPr lang="en-US" sz="1800" dirty="0"/>
              <a:t> </a:t>
            </a:r>
            <a:r>
              <a:rPr lang="en-US" sz="1800" dirty="0" smtClean="0"/>
              <a:t># </a:t>
            </a:r>
            <a:r>
              <a:rPr lang="en-US" sz="1800" dirty="0"/>
              <a:t>opening the CSV file</a:t>
            </a:r>
          </a:p>
          <a:p>
            <a:pPr algn="just" fontAlgn="base">
              <a:lnSpc>
                <a:spcPct val="150000"/>
              </a:lnSpc>
            </a:pPr>
            <a:r>
              <a:rPr lang="en-US" sz="1800" b="1" dirty="0"/>
              <a:t>with</a:t>
            </a:r>
            <a:r>
              <a:rPr lang="en-US" sz="1800" dirty="0"/>
              <a:t> </a:t>
            </a:r>
            <a:r>
              <a:rPr lang="en-US" sz="1800" b="1" dirty="0" smtClean="0"/>
              <a:t>open</a:t>
            </a:r>
            <a:r>
              <a:rPr lang="en-US" sz="1800" dirty="0" smtClean="0"/>
              <a:t>(sample.csv</a:t>
            </a:r>
            <a:r>
              <a:rPr lang="en-US" sz="1800" dirty="0"/>
              <a:t>', mode ='r</a:t>
            </a:r>
            <a:r>
              <a:rPr lang="en-US" sz="1800" dirty="0" smtClean="0"/>
              <a:t>') </a:t>
            </a:r>
            <a:r>
              <a:rPr lang="en-US" sz="1800" b="1" dirty="0" smtClean="0"/>
              <a:t>as</a:t>
            </a:r>
            <a:r>
              <a:rPr lang="en-US" sz="1800" dirty="0" smtClean="0"/>
              <a:t> </a:t>
            </a:r>
            <a:r>
              <a:rPr lang="en-US" sz="1800" dirty="0"/>
              <a:t>file:</a:t>
            </a:r>
          </a:p>
          <a:p>
            <a:pPr algn="just" fontAlgn="base">
              <a:lnSpc>
                <a:spcPct val="150000"/>
              </a:lnSpc>
            </a:pPr>
            <a:r>
              <a:rPr lang="en-US" sz="1800" dirty="0"/>
              <a:t>   </a:t>
            </a:r>
          </a:p>
          <a:p>
            <a:pPr algn="just" fontAlgn="base">
              <a:lnSpc>
                <a:spcPct val="150000"/>
              </a:lnSpc>
            </a:pPr>
            <a:r>
              <a:rPr lang="en-US" sz="1800" dirty="0"/>
              <a:t>  # reading the CSV file</a:t>
            </a:r>
          </a:p>
          <a:p>
            <a:pPr algn="just" fontAlgn="base">
              <a:lnSpc>
                <a:spcPct val="150000"/>
              </a:lnSpc>
            </a:pPr>
            <a:r>
              <a:rPr lang="en-US" sz="1800" dirty="0"/>
              <a:t>  </a:t>
            </a:r>
            <a:r>
              <a:rPr lang="en-US" sz="1800" dirty="0" err="1"/>
              <a:t>csvFile</a:t>
            </a:r>
            <a:r>
              <a:rPr lang="en-US" sz="1800" dirty="0"/>
              <a:t> = </a:t>
            </a:r>
            <a:r>
              <a:rPr lang="en-US" sz="1800" dirty="0" err="1"/>
              <a:t>csv.</a:t>
            </a:r>
            <a:r>
              <a:rPr lang="en-US" sz="1800" b="1" dirty="0" err="1"/>
              <a:t>reader</a:t>
            </a:r>
            <a:r>
              <a:rPr lang="en-US" sz="1800" dirty="0"/>
              <a:t>(file)</a:t>
            </a:r>
          </a:p>
          <a:p>
            <a:pPr algn="just" fontAlgn="base">
              <a:lnSpc>
                <a:spcPct val="150000"/>
              </a:lnSpc>
            </a:pPr>
            <a:r>
              <a:rPr lang="en-US" sz="1800" dirty="0"/>
              <a:t> </a:t>
            </a:r>
          </a:p>
          <a:p>
            <a:pPr algn="just" fontAlgn="base">
              <a:lnSpc>
                <a:spcPct val="150000"/>
              </a:lnSpc>
            </a:pPr>
            <a:r>
              <a:rPr lang="en-US" sz="1800" dirty="0"/>
              <a:t>  # displaying the contents of the CSV file</a:t>
            </a:r>
          </a:p>
          <a:p>
            <a:pPr algn="just" fontAlgn="base">
              <a:lnSpc>
                <a:spcPct val="150000"/>
              </a:lnSpc>
            </a:pPr>
            <a:r>
              <a:rPr lang="en-US" sz="1800" dirty="0"/>
              <a:t>  </a:t>
            </a:r>
            <a:r>
              <a:rPr lang="en-US" sz="1800" b="1" dirty="0"/>
              <a:t>for</a:t>
            </a:r>
            <a:r>
              <a:rPr lang="en-US" sz="1800" dirty="0"/>
              <a:t> lines </a:t>
            </a:r>
            <a:r>
              <a:rPr lang="en-US" sz="1800" b="1" dirty="0"/>
              <a:t>in</a:t>
            </a:r>
            <a:r>
              <a:rPr lang="en-US" sz="1800" dirty="0"/>
              <a:t> </a:t>
            </a:r>
            <a:r>
              <a:rPr lang="en-US" sz="1800" dirty="0" err="1"/>
              <a:t>csvFile</a:t>
            </a:r>
            <a:r>
              <a:rPr lang="en-US" sz="1800" dirty="0"/>
              <a:t>:</a:t>
            </a:r>
          </a:p>
          <a:p>
            <a:pPr algn="just" fontAlgn="base">
              <a:lnSpc>
                <a:spcPct val="150000"/>
              </a:lnSpc>
            </a:pPr>
            <a:r>
              <a:rPr lang="en-US" sz="1800" dirty="0"/>
              <a:t>        print(lines)</a:t>
            </a:r>
          </a:p>
        </p:txBody>
      </p:sp>
      <p:sp>
        <p:nvSpPr>
          <p:cNvPr id="3" name="Rectangle 2"/>
          <p:cNvSpPr/>
          <p:nvPr/>
        </p:nvSpPr>
        <p:spPr>
          <a:xfrm>
            <a:off x="5148417" y="4558581"/>
            <a:ext cx="3360215" cy="52322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b="1" dirty="0" smtClean="0"/>
              <a:t>Note</a:t>
            </a:r>
            <a:r>
              <a:rPr lang="en-US" dirty="0" smtClean="0"/>
              <a:t>: sample.csv file can be any csv file</a:t>
            </a:r>
          </a:p>
          <a:p>
            <a:r>
              <a:rPr lang="en-US" dirty="0" smtClean="0"/>
              <a:t> with any sample data</a:t>
            </a:r>
            <a:endParaRPr lang="en-US" dirty="0"/>
          </a:p>
        </p:txBody>
      </p:sp>
    </p:spTree>
    <p:extLst>
      <p:ext uri="{BB962C8B-B14F-4D97-AF65-F5344CB8AC3E}">
        <p14:creationId xmlns:p14="http://schemas.microsoft.com/office/powerpoint/2010/main" val="612219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1" name="Title 20"/>
          <p:cNvSpPr>
            <a:spLocks noGrp="1"/>
          </p:cNvSpPr>
          <p:nvPr>
            <p:ph type="title" idx="21"/>
          </p:nvPr>
        </p:nvSpPr>
        <p:spPr>
          <a:xfrm>
            <a:off x="597000" y="518525"/>
            <a:ext cx="7950000" cy="447600"/>
          </a:xfrm>
        </p:spPr>
        <p:txBody>
          <a:bodyPr/>
          <a:lstStyle/>
          <a:p>
            <a:r>
              <a:rPr lang="en-US" dirty="0" smtClean="0"/>
              <a:t>Assignment on csv file handling</a:t>
            </a:r>
            <a:endParaRPr lang="en-US" dirty="0"/>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
        <p:nvSpPr>
          <p:cNvPr id="24" name="Rectangle 23"/>
          <p:cNvSpPr/>
          <p:nvPr/>
        </p:nvSpPr>
        <p:spPr>
          <a:xfrm>
            <a:off x="558484" y="2198406"/>
            <a:ext cx="8311196" cy="1384995"/>
          </a:xfrm>
          <a:prstGeom prst="rect">
            <a:avLst/>
          </a:prstGeom>
        </p:spPr>
        <p:txBody>
          <a:bodyPr wrap="square">
            <a:spAutoFit/>
          </a:bodyPr>
          <a:lstStyle/>
          <a:p>
            <a:pPr>
              <a:lnSpc>
                <a:spcPct val="150000"/>
              </a:lnSpc>
            </a:pPr>
            <a:r>
              <a:rPr lang="en-US" sz="1800" b="1" dirty="0" smtClean="0">
                <a:solidFill>
                  <a:schemeClr val="bg1"/>
                </a:solidFill>
              </a:rPr>
              <a:t>Write a program to read the dataset from the csv file and produce </a:t>
            </a:r>
            <a:r>
              <a:rPr lang="en-US" sz="1800" b="1" dirty="0" err="1" smtClean="0">
                <a:solidFill>
                  <a:schemeClr val="bg1"/>
                </a:solidFill>
              </a:rPr>
              <a:t>atleast</a:t>
            </a:r>
            <a:r>
              <a:rPr lang="en-US" sz="1800" b="1" dirty="0" smtClean="0">
                <a:solidFill>
                  <a:schemeClr val="bg1"/>
                </a:solidFill>
              </a:rPr>
              <a:t> 5 meaningful </a:t>
            </a:r>
            <a:r>
              <a:rPr lang="en-US" sz="1800" b="1" dirty="0" err="1" smtClean="0">
                <a:solidFill>
                  <a:schemeClr val="bg1"/>
                </a:solidFill>
              </a:rPr>
              <a:t>insigts</a:t>
            </a:r>
            <a:r>
              <a:rPr lang="en-US" sz="1800" b="1" dirty="0" smtClean="0">
                <a:solidFill>
                  <a:schemeClr val="bg1"/>
                </a:solidFill>
              </a:rPr>
              <a:t> by filtering data in program, such 5 data set csv must be used from </a:t>
            </a:r>
            <a:r>
              <a:rPr lang="en-US" sz="2000" b="1" i="1" dirty="0" smtClean="0">
                <a:solidFill>
                  <a:srgbClr val="FFFF00"/>
                </a:solidFill>
              </a:rPr>
              <a:t>kaggle.com</a:t>
            </a:r>
            <a:r>
              <a:rPr lang="en-US" sz="1800" b="1" dirty="0" smtClean="0">
                <a:solidFill>
                  <a:schemeClr val="bg1"/>
                </a:solidFill>
              </a:rPr>
              <a:t> </a:t>
            </a:r>
            <a:endParaRPr lang="en-US" sz="1800" b="1" dirty="0">
              <a:solidFill>
                <a:schemeClr val="bg1"/>
              </a:solidFill>
            </a:endParaRPr>
          </a:p>
        </p:txBody>
      </p:sp>
    </p:spTree>
    <p:extLst>
      <p:ext uri="{BB962C8B-B14F-4D97-AF65-F5344CB8AC3E}">
        <p14:creationId xmlns:p14="http://schemas.microsoft.com/office/powerpoint/2010/main" val="2030430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
        <p:nvSpPr>
          <p:cNvPr id="2" name="Rectangle 1"/>
          <p:cNvSpPr/>
          <p:nvPr/>
        </p:nvSpPr>
        <p:spPr>
          <a:xfrm>
            <a:off x="950976" y="980788"/>
            <a:ext cx="7918704" cy="2169825"/>
          </a:xfrm>
          <a:prstGeom prst="rect">
            <a:avLst/>
          </a:prstGeom>
        </p:spPr>
        <p:txBody>
          <a:bodyPr wrap="square">
            <a:spAutoFit/>
          </a:bodyPr>
          <a:lstStyle/>
          <a:p>
            <a:pPr algn="just" fontAlgn="base">
              <a:lnSpc>
                <a:spcPct val="150000"/>
              </a:lnSpc>
            </a:pPr>
            <a:r>
              <a:rPr lang="en-US" sz="1800" b="1" dirty="0"/>
              <a:t>Using </a:t>
            </a:r>
            <a:r>
              <a:rPr lang="en-US" sz="1800" b="1" dirty="0" err="1"/>
              <a:t>csv.DictReader</a:t>
            </a:r>
            <a:r>
              <a:rPr lang="en-US" sz="1800" b="1" dirty="0"/>
              <a:t>() class:</a:t>
            </a:r>
            <a:r>
              <a:rPr lang="en-US" sz="1800" dirty="0"/>
              <a:t> It is similar to the previous method, the CSV file is first opened using the open() method then it is read by using the </a:t>
            </a:r>
            <a:r>
              <a:rPr lang="en-US" sz="1800" dirty="0" err="1"/>
              <a:t>DictReader</a:t>
            </a:r>
            <a:r>
              <a:rPr lang="en-US" sz="1800" dirty="0"/>
              <a:t> class of csv module which works like a regular reader but maps the information in the CSV file into a dictionary. The very first line of the file consists of dictionary keys. </a:t>
            </a:r>
          </a:p>
        </p:txBody>
      </p:sp>
    </p:spTree>
    <p:extLst>
      <p:ext uri="{BB962C8B-B14F-4D97-AF65-F5344CB8AC3E}">
        <p14:creationId xmlns:p14="http://schemas.microsoft.com/office/powerpoint/2010/main" val="3363110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a:p>
        </p:txBody>
      </p:sp>
      <p:sp>
        <p:nvSpPr>
          <p:cNvPr id="2" name="Rectangle 1"/>
          <p:cNvSpPr/>
          <p:nvPr/>
        </p:nvSpPr>
        <p:spPr>
          <a:xfrm>
            <a:off x="854884" y="896183"/>
            <a:ext cx="5509340" cy="4247317"/>
          </a:xfrm>
          <a:prstGeom prst="rect">
            <a:avLst/>
          </a:prstGeom>
        </p:spPr>
        <p:txBody>
          <a:bodyPr wrap="square">
            <a:spAutoFit/>
          </a:bodyPr>
          <a:lstStyle/>
          <a:p>
            <a:pPr algn="just" fontAlgn="base">
              <a:lnSpc>
                <a:spcPct val="150000"/>
              </a:lnSpc>
            </a:pPr>
            <a:r>
              <a:rPr lang="en-US" sz="1800" b="1" dirty="0">
                <a:solidFill>
                  <a:schemeClr val="accent1"/>
                </a:solidFill>
              </a:rPr>
              <a:t>import csv</a:t>
            </a:r>
          </a:p>
          <a:p>
            <a:pPr algn="just" fontAlgn="base">
              <a:lnSpc>
                <a:spcPct val="150000"/>
              </a:lnSpc>
            </a:pPr>
            <a:r>
              <a:rPr lang="en-US" dirty="0"/>
              <a:t> </a:t>
            </a:r>
          </a:p>
          <a:p>
            <a:pPr algn="just" fontAlgn="base">
              <a:lnSpc>
                <a:spcPct val="150000"/>
              </a:lnSpc>
            </a:pPr>
            <a:r>
              <a:rPr lang="en-US" sz="1800" dirty="0"/>
              <a:t># opening the CSV file</a:t>
            </a:r>
          </a:p>
          <a:p>
            <a:pPr algn="just" fontAlgn="base">
              <a:lnSpc>
                <a:spcPct val="150000"/>
              </a:lnSpc>
            </a:pPr>
            <a:r>
              <a:rPr lang="en-US" sz="1800" b="1" dirty="0"/>
              <a:t>with</a:t>
            </a:r>
            <a:r>
              <a:rPr lang="en-US" sz="1800" dirty="0"/>
              <a:t> </a:t>
            </a:r>
            <a:r>
              <a:rPr lang="en-US" sz="1800" b="1" dirty="0" smtClean="0"/>
              <a:t>open</a:t>
            </a:r>
            <a:r>
              <a:rPr lang="en-US" sz="1800" dirty="0" smtClean="0"/>
              <a:t>(‘sample.csv', </a:t>
            </a:r>
            <a:r>
              <a:rPr lang="en-US" sz="1800" dirty="0"/>
              <a:t>mode ='r') </a:t>
            </a:r>
            <a:r>
              <a:rPr lang="en-US" sz="1800" b="1" dirty="0"/>
              <a:t>as</a:t>
            </a:r>
            <a:r>
              <a:rPr lang="en-US" sz="1800" dirty="0"/>
              <a:t> file:   </a:t>
            </a:r>
          </a:p>
          <a:p>
            <a:pPr algn="just" fontAlgn="base">
              <a:lnSpc>
                <a:spcPct val="150000"/>
              </a:lnSpc>
            </a:pPr>
            <a:r>
              <a:rPr lang="en-US" sz="1800" dirty="0"/>
              <a:t> </a:t>
            </a:r>
            <a:r>
              <a:rPr lang="en-US" sz="1800" dirty="0" smtClean="0"/>
              <a:t>      # </a:t>
            </a:r>
            <a:r>
              <a:rPr lang="en-US" sz="1800" dirty="0"/>
              <a:t>reading the CSV file</a:t>
            </a:r>
          </a:p>
          <a:p>
            <a:pPr algn="just" fontAlgn="base">
              <a:lnSpc>
                <a:spcPct val="150000"/>
              </a:lnSpc>
            </a:pPr>
            <a:r>
              <a:rPr lang="en-US" sz="1800" dirty="0"/>
              <a:t>       </a:t>
            </a:r>
            <a:r>
              <a:rPr lang="en-US" sz="1800" dirty="0" err="1"/>
              <a:t>csvFile</a:t>
            </a:r>
            <a:r>
              <a:rPr lang="en-US" sz="1800" dirty="0"/>
              <a:t> = </a:t>
            </a:r>
            <a:r>
              <a:rPr lang="en-US" sz="1800" dirty="0" err="1"/>
              <a:t>csv.</a:t>
            </a:r>
            <a:r>
              <a:rPr lang="en-US" sz="1800" b="1" dirty="0" err="1"/>
              <a:t>DictReader</a:t>
            </a:r>
            <a:r>
              <a:rPr lang="en-US" sz="1800" dirty="0"/>
              <a:t>(file)</a:t>
            </a:r>
          </a:p>
          <a:p>
            <a:pPr algn="just" fontAlgn="base">
              <a:lnSpc>
                <a:spcPct val="150000"/>
              </a:lnSpc>
            </a:pPr>
            <a:r>
              <a:rPr lang="en-US" sz="1800" dirty="0"/>
              <a:t> </a:t>
            </a:r>
          </a:p>
          <a:p>
            <a:pPr algn="just" fontAlgn="base">
              <a:lnSpc>
                <a:spcPct val="150000"/>
              </a:lnSpc>
            </a:pPr>
            <a:r>
              <a:rPr lang="en-US" sz="1800" dirty="0"/>
              <a:t>       # displaying the contents of the CSV file</a:t>
            </a:r>
          </a:p>
          <a:p>
            <a:pPr algn="just" fontAlgn="base">
              <a:lnSpc>
                <a:spcPct val="150000"/>
              </a:lnSpc>
            </a:pPr>
            <a:r>
              <a:rPr lang="en-US" sz="1800" dirty="0"/>
              <a:t>       </a:t>
            </a:r>
            <a:r>
              <a:rPr lang="en-US" sz="1800" b="1" dirty="0"/>
              <a:t>for</a:t>
            </a:r>
            <a:r>
              <a:rPr lang="en-US" sz="1800" dirty="0"/>
              <a:t> lines</a:t>
            </a:r>
            <a:r>
              <a:rPr lang="en-US" sz="1800" b="1" dirty="0"/>
              <a:t> in </a:t>
            </a:r>
            <a:r>
              <a:rPr lang="en-US" sz="1800" dirty="0" err="1"/>
              <a:t>csvFile</a:t>
            </a:r>
            <a:r>
              <a:rPr lang="en-US" sz="1800" dirty="0"/>
              <a:t>:</a:t>
            </a:r>
          </a:p>
          <a:p>
            <a:pPr algn="just" fontAlgn="base">
              <a:lnSpc>
                <a:spcPct val="150000"/>
              </a:lnSpc>
            </a:pPr>
            <a:r>
              <a:rPr lang="en-US" sz="1800" dirty="0"/>
              <a:t>            print(lines)</a:t>
            </a:r>
          </a:p>
        </p:txBody>
      </p:sp>
      <p:sp>
        <p:nvSpPr>
          <p:cNvPr id="5" name="Rectangle 4"/>
          <p:cNvSpPr/>
          <p:nvPr/>
        </p:nvSpPr>
        <p:spPr>
          <a:xfrm>
            <a:off x="5148417" y="4558581"/>
            <a:ext cx="3360215" cy="52322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b="1" dirty="0" smtClean="0"/>
              <a:t>Note</a:t>
            </a:r>
            <a:r>
              <a:rPr lang="en-US" dirty="0" smtClean="0"/>
              <a:t>: sample.csv file can be any csv file</a:t>
            </a:r>
          </a:p>
          <a:p>
            <a:r>
              <a:rPr lang="en-US" dirty="0" smtClean="0"/>
              <a:t> with any sample data</a:t>
            </a:r>
            <a:endParaRPr lang="en-US" dirty="0"/>
          </a:p>
        </p:txBody>
      </p:sp>
    </p:spTree>
    <p:extLst>
      <p:ext uri="{BB962C8B-B14F-4D97-AF65-F5344CB8AC3E}">
        <p14:creationId xmlns:p14="http://schemas.microsoft.com/office/powerpoint/2010/main" val="1677287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p:sp>
        <p:nvSpPr>
          <p:cNvPr id="2" name="Rectangle 1"/>
          <p:cNvSpPr/>
          <p:nvPr/>
        </p:nvSpPr>
        <p:spPr>
          <a:xfrm>
            <a:off x="342820" y="972984"/>
            <a:ext cx="3863420"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fontAlgn="base"/>
            <a:r>
              <a:rPr lang="en-US" b="1" dirty="0">
                <a:solidFill>
                  <a:schemeClr val="tx1"/>
                </a:solidFill>
              </a:rPr>
              <a:t># importing csv module</a:t>
            </a:r>
          </a:p>
          <a:p>
            <a:pPr fontAlgn="base"/>
            <a:r>
              <a:rPr lang="en-US" b="1" dirty="0">
                <a:solidFill>
                  <a:schemeClr val="tx1"/>
                </a:solidFill>
              </a:rPr>
              <a:t>import csv</a:t>
            </a:r>
          </a:p>
          <a:p>
            <a:pPr fontAlgn="base"/>
            <a:r>
              <a:rPr lang="en-US" b="1" dirty="0">
                <a:solidFill>
                  <a:schemeClr val="tx1"/>
                </a:solidFill>
              </a:rPr>
              <a:t> </a:t>
            </a:r>
          </a:p>
          <a:p>
            <a:pPr fontAlgn="base"/>
            <a:r>
              <a:rPr lang="en-US" b="1" dirty="0">
                <a:solidFill>
                  <a:schemeClr val="tx1"/>
                </a:solidFill>
              </a:rPr>
              <a:t># csv file name</a:t>
            </a:r>
          </a:p>
          <a:p>
            <a:pPr fontAlgn="base"/>
            <a:r>
              <a:rPr lang="en-US" b="1" dirty="0">
                <a:solidFill>
                  <a:schemeClr val="tx1"/>
                </a:solidFill>
              </a:rPr>
              <a:t>filename = "aapl.csv"</a:t>
            </a:r>
          </a:p>
          <a:p>
            <a:pPr fontAlgn="base"/>
            <a:r>
              <a:rPr lang="en-US" b="1" dirty="0">
                <a:solidFill>
                  <a:schemeClr val="tx1"/>
                </a:solidFill>
              </a:rPr>
              <a:t> </a:t>
            </a:r>
          </a:p>
          <a:p>
            <a:pPr fontAlgn="base"/>
            <a:r>
              <a:rPr lang="en-US" b="1" dirty="0">
                <a:solidFill>
                  <a:schemeClr val="tx1"/>
                </a:solidFill>
              </a:rPr>
              <a:t># initializing the titles and rows list</a:t>
            </a:r>
          </a:p>
          <a:p>
            <a:pPr fontAlgn="base"/>
            <a:r>
              <a:rPr lang="en-US" b="1" dirty="0">
                <a:solidFill>
                  <a:schemeClr val="tx1"/>
                </a:solidFill>
              </a:rPr>
              <a:t>fields = []</a:t>
            </a:r>
          </a:p>
          <a:p>
            <a:pPr fontAlgn="base"/>
            <a:r>
              <a:rPr lang="en-US" b="1" dirty="0">
                <a:solidFill>
                  <a:schemeClr val="tx1"/>
                </a:solidFill>
              </a:rPr>
              <a:t>rows = []</a:t>
            </a:r>
          </a:p>
          <a:p>
            <a:pPr fontAlgn="base"/>
            <a:r>
              <a:rPr lang="en-US" b="1" dirty="0">
                <a:solidFill>
                  <a:schemeClr val="tx1"/>
                </a:solidFill>
              </a:rPr>
              <a:t> </a:t>
            </a:r>
          </a:p>
          <a:p>
            <a:pPr fontAlgn="base"/>
            <a:r>
              <a:rPr lang="en-US" b="1" dirty="0">
                <a:solidFill>
                  <a:schemeClr val="tx1"/>
                </a:solidFill>
              </a:rPr>
              <a:t># reading csv file</a:t>
            </a:r>
          </a:p>
          <a:p>
            <a:pPr fontAlgn="base"/>
            <a:r>
              <a:rPr lang="en-US" b="1" dirty="0">
                <a:solidFill>
                  <a:schemeClr val="tx1"/>
                </a:solidFill>
              </a:rPr>
              <a:t>with open(filename, 'r') as </a:t>
            </a:r>
            <a:r>
              <a:rPr lang="en-US" b="1" dirty="0" err="1">
                <a:solidFill>
                  <a:schemeClr val="tx1"/>
                </a:solidFill>
              </a:rPr>
              <a:t>csvfile</a:t>
            </a:r>
            <a:r>
              <a:rPr lang="en-US" b="1" dirty="0">
                <a:solidFill>
                  <a:schemeClr val="tx1"/>
                </a:solidFill>
              </a:rPr>
              <a:t>:</a:t>
            </a:r>
          </a:p>
          <a:p>
            <a:pPr fontAlgn="base"/>
            <a:r>
              <a:rPr lang="en-US" b="1" dirty="0">
                <a:solidFill>
                  <a:schemeClr val="tx1"/>
                </a:solidFill>
              </a:rPr>
              <a:t>    # creating a csv reader object</a:t>
            </a:r>
          </a:p>
          <a:p>
            <a:pPr fontAlgn="base"/>
            <a:r>
              <a:rPr lang="en-US" b="1" dirty="0">
                <a:solidFill>
                  <a:schemeClr val="tx1"/>
                </a:solidFill>
              </a:rPr>
              <a:t>    </a:t>
            </a:r>
            <a:r>
              <a:rPr lang="en-US" b="1" dirty="0" err="1">
                <a:solidFill>
                  <a:schemeClr val="tx1"/>
                </a:solidFill>
              </a:rPr>
              <a:t>csvreader</a:t>
            </a:r>
            <a:r>
              <a:rPr lang="en-US" b="1" dirty="0">
                <a:solidFill>
                  <a:schemeClr val="tx1"/>
                </a:solidFill>
              </a:rPr>
              <a:t> = </a:t>
            </a:r>
            <a:r>
              <a:rPr lang="en-US" b="1" dirty="0" err="1">
                <a:solidFill>
                  <a:schemeClr val="tx1"/>
                </a:solidFill>
              </a:rPr>
              <a:t>csv.reader</a:t>
            </a:r>
            <a:r>
              <a:rPr lang="en-US" b="1" dirty="0">
                <a:solidFill>
                  <a:schemeClr val="tx1"/>
                </a:solidFill>
              </a:rPr>
              <a:t>(</a:t>
            </a:r>
            <a:r>
              <a:rPr lang="en-US" b="1" dirty="0" err="1">
                <a:solidFill>
                  <a:schemeClr val="tx1"/>
                </a:solidFill>
              </a:rPr>
              <a:t>csvfile</a:t>
            </a:r>
            <a:r>
              <a:rPr lang="en-US" b="1" dirty="0">
                <a:solidFill>
                  <a:schemeClr val="tx1"/>
                </a:solidFill>
              </a:rPr>
              <a:t>)</a:t>
            </a:r>
          </a:p>
          <a:p>
            <a:pPr fontAlgn="base"/>
            <a:r>
              <a:rPr lang="en-US" b="1" dirty="0">
                <a:solidFill>
                  <a:schemeClr val="tx1"/>
                </a:solidFill>
              </a:rPr>
              <a:t>     </a:t>
            </a:r>
          </a:p>
          <a:p>
            <a:pPr fontAlgn="base"/>
            <a:r>
              <a:rPr lang="en-US" b="1" dirty="0">
                <a:solidFill>
                  <a:schemeClr val="tx1"/>
                </a:solidFill>
              </a:rPr>
              <a:t>    # extracting field names through first row</a:t>
            </a:r>
          </a:p>
          <a:p>
            <a:pPr fontAlgn="base"/>
            <a:r>
              <a:rPr lang="en-US" b="1" dirty="0">
                <a:solidFill>
                  <a:schemeClr val="tx1"/>
                </a:solidFill>
              </a:rPr>
              <a:t>    fields = next(</a:t>
            </a:r>
            <a:r>
              <a:rPr lang="en-US" b="1" dirty="0" err="1">
                <a:solidFill>
                  <a:schemeClr val="tx1"/>
                </a:solidFill>
              </a:rPr>
              <a:t>csvreader</a:t>
            </a:r>
            <a:r>
              <a:rPr lang="en-US" b="1" dirty="0" smtClean="0">
                <a:solidFill>
                  <a:schemeClr val="tx1"/>
                </a:solidFill>
              </a:rPr>
              <a:t>)</a:t>
            </a:r>
            <a:endParaRPr lang="en-US" dirty="0">
              <a:solidFill>
                <a:schemeClr val="tx1"/>
              </a:solidFill>
            </a:endParaRPr>
          </a:p>
        </p:txBody>
      </p:sp>
      <p:sp>
        <p:nvSpPr>
          <p:cNvPr id="4" name="Rectangle 3"/>
          <p:cNvSpPr/>
          <p:nvPr/>
        </p:nvSpPr>
        <p:spPr>
          <a:xfrm>
            <a:off x="4206240" y="972984"/>
            <a:ext cx="4899244"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fontAlgn="base"/>
            <a:r>
              <a:rPr lang="en-US" b="1" dirty="0" smtClean="0">
                <a:solidFill>
                  <a:schemeClr val="tx1"/>
                </a:solidFill>
              </a:rPr>
              <a:t>    </a:t>
            </a:r>
            <a:r>
              <a:rPr lang="en-US" b="1" dirty="0">
                <a:solidFill>
                  <a:schemeClr val="tx1"/>
                </a:solidFill>
              </a:rPr>
              <a:t># extracting each data row one by one</a:t>
            </a:r>
          </a:p>
          <a:p>
            <a:pPr fontAlgn="base"/>
            <a:r>
              <a:rPr lang="en-US" b="1" dirty="0">
                <a:solidFill>
                  <a:schemeClr val="tx1"/>
                </a:solidFill>
              </a:rPr>
              <a:t>    for row in </a:t>
            </a:r>
            <a:r>
              <a:rPr lang="en-US" b="1" dirty="0" err="1">
                <a:solidFill>
                  <a:schemeClr val="tx1"/>
                </a:solidFill>
              </a:rPr>
              <a:t>csvreader</a:t>
            </a:r>
            <a:r>
              <a:rPr lang="en-US" b="1" dirty="0">
                <a:solidFill>
                  <a:schemeClr val="tx1"/>
                </a:solidFill>
              </a:rPr>
              <a:t>:</a:t>
            </a:r>
          </a:p>
          <a:p>
            <a:pPr fontAlgn="base"/>
            <a:r>
              <a:rPr lang="en-US" b="1" dirty="0">
                <a:solidFill>
                  <a:schemeClr val="tx1"/>
                </a:solidFill>
              </a:rPr>
              <a:t>        </a:t>
            </a:r>
            <a:r>
              <a:rPr lang="en-US" b="1" dirty="0" err="1">
                <a:solidFill>
                  <a:schemeClr val="tx1"/>
                </a:solidFill>
              </a:rPr>
              <a:t>rows.append</a:t>
            </a:r>
            <a:r>
              <a:rPr lang="en-US" b="1" dirty="0">
                <a:solidFill>
                  <a:schemeClr val="tx1"/>
                </a:solidFill>
              </a:rPr>
              <a:t>(row)</a:t>
            </a:r>
          </a:p>
          <a:p>
            <a:pPr fontAlgn="base"/>
            <a:r>
              <a:rPr lang="en-US" b="1" dirty="0">
                <a:solidFill>
                  <a:schemeClr val="tx1"/>
                </a:solidFill>
              </a:rPr>
              <a:t> </a:t>
            </a:r>
          </a:p>
          <a:p>
            <a:pPr fontAlgn="base"/>
            <a:r>
              <a:rPr lang="en-US" b="1" dirty="0">
                <a:solidFill>
                  <a:schemeClr val="tx1"/>
                </a:solidFill>
              </a:rPr>
              <a:t>    # get total number of rows</a:t>
            </a:r>
          </a:p>
          <a:p>
            <a:pPr fontAlgn="base"/>
            <a:r>
              <a:rPr lang="en-US" b="1" dirty="0">
                <a:solidFill>
                  <a:schemeClr val="tx1"/>
                </a:solidFill>
              </a:rPr>
              <a:t>    print("Total no. of rows: %d"%(</a:t>
            </a:r>
            <a:r>
              <a:rPr lang="en-US" b="1" dirty="0" err="1">
                <a:solidFill>
                  <a:schemeClr val="tx1"/>
                </a:solidFill>
              </a:rPr>
              <a:t>csvreader.line_num</a:t>
            </a:r>
            <a:r>
              <a:rPr lang="en-US" b="1" dirty="0">
                <a:solidFill>
                  <a:schemeClr val="tx1"/>
                </a:solidFill>
              </a:rPr>
              <a:t>))</a:t>
            </a:r>
          </a:p>
          <a:p>
            <a:pPr fontAlgn="base"/>
            <a:r>
              <a:rPr lang="en-US" b="1" dirty="0">
                <a:solidFill>
                  <a:schemeClr val="tx1"/>
                </a:solidFill>
              </a:rPr>
              <a:t> </a:t>
            </a:r>
          </a:p>
          <a:p>
            <a:pPr fontAlgn="base"/>
            <a:r>
              <a:rPr lang="en-US" b="1" dirty="0">
                <a:solidFill>
                  <a:schemeClr val="tx1"/>
                </a:solidFill>
              </a:rPr>
              <a:t># printing the field names</a:t>
            </a:r>
          </a:p>
          <a:p>
            <a:pPr fontAlgn="base"/>
            <a:r>
              <a:rPr lang="en-US" b="1" dirty="0">
                <a:solidFill>
                  <a:schemeClr val="tx1"/>
                </a:solidFill>
              </a:rPr>
              <a:t>print('Field names are:' + ', '.join(field for field in fields))</a:t>
            </a:r>
          </a:p>
          <a:p>
            <a:pPr fontAlgn="base"/>
            <a:r>
              <a:rPr lang="en-US" b="1" dirty="0">
                <a:solidFill>
                  <a:schemeClr val="tx1"/>
                </a:solidFill>
              </a:rPr>
              <a:t> </a:t>
            </a:r>
          </a:p>
          <a:p>
            <a:pPr fontAlgn="base"/>
            <a:r>
              <a:rPr lang="en-US" b="1" dirty="0">
                <a:solidFill>
                  <a:schemeClr val="tx1"/>
                </a:solidFill>
              </a:rPr>
              <a:t># printing first 5 rows</a:t>
            </a:r>
          </a:p>
          <a:p>
            <a:pPr fontAlgn="base"/>
            <a:r>
              <a:rPr lang="en-US" b="1" dirty="0">
                <a:solidFill>
                  <a:schemeClr val="tx1"/>
                </a:solidFill>
              </a:rPr>
              <a:t>print('\</a:t>
            </a:r>
            <a:r>
              <a:rPr lang="en-US" b="1" dirty="0" err="1">
                <a:solidFill>
                  <a:schemeClr val="tx1"/>
                </a:solidFill>
              </a:rPr>
              <a:t>nFirst</a:t>
            </a:r>
            <a:r>
              <a:rPr lang="en-US" b="1" dirty="0">
                <a:solidFill>
                  <a:schemeClr val="tx1"/>
                </a:solidFill>
              </a:rPr>
              <a:t> 5 rows are:\n')</a:t>
            </a:r>
          </a:p>
          <a:p>
            <a:pPr fontAlgn="base"/>
            <a:r>
              <a:rPr lang="en-US" b="1" dirty="0">
                <a:solidFill>
                  <a:schemeClr val="tx1"/>
                </a:solidFill>
              </a:rPr>
              <a:t>for row in rows[:5]:</a:t>
            </a:r>
          </a:p>
          <a:p>
            <a:pPr fontAlgn="base"/>
            <a:r>
              <a:rPr lang="en-US" b="1" dirty="0">
                <a:solidFill>
                  <a:schemeClr val="tx1"/>
                </a:solidFill>
              </a:rPr>
              <a:t>    # parsing each column of a row</a:t>
            </a:r>
          </a:p>
          <a:p>
            <a:pPr fontAlgn="base"/>
            <a:r>
              <a:rPr lang="en-US" b="1" dirty="0">
                <a:solidFill>
                  <a:schemeClr val="tx1"/>
                </a:solidFill>
              </a:rPr>
              <a:t>    for col in row:</a:t>
            </a:r>
          </a:p>
          <a:p>
            <a:pPr fontAlgn="base"/>
            <a:r>
              <a:rPr lang="en-US" b="1" dirty="0">
                <a:solidFill>
                  <a:schemeClr val="tx1"/>
                </a:solidFill>
              </a:rPr>
              <a:t>        print("%10s"%col,end=" "),</a:t>
            </a:r>
          </a:p>
          <a:p>
            <a:pPr fontAlgn="base"/>
            <a:r>
              <a:rPr lang="en-US" b="1" dirty="0">
                <a:solidFill>
                  <a:schemeClr val="tx1"/>
                </a:solidFill>
              </a:rPr>
              <a:t>    print('\n</a:t>
            </a:r>
            <a:r>
              <a:rPr lang="en-US" b="1" dirty="0" smtClean="0">
                <a:solidFill>
                  <a:schemeClr val="tx1"/>
                </a:solidFill>
              </a:rPr>
              <a:t>')</a:t>
            </a:r>
          </a:p>
          <a:p>
            <a:pPr fontAlgn="base"/>
            <a:endParaRPr lang="en-US" dirty="0">
              <a:solidFill>
                <a:schemeClr val="tx1"/>
              </a:solidFill>
            </a:endParaRPr>
          </a:p>
        </p:txBody>
      </p:sp>
    </p:spTree>
    <p:extLst>
      <p:ext uri="{BB962C8B-B14F-4D97-AF65-F5344CB8AC3E}">
        <p14:creationId xmlns:p14="http://schemas.microsoft.com/office/powerpoint/2010/main" val="1644357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3" name="Rectangle 2"/>
          <p:cNvSpPr/>
          <p:nvPr/>
        </p:nvSpPr>
        <p:spPr>
          <a:xfrm>
            <a:off x="854884" y="898894"/>
            <a:ext cx="7701900" cy="1996700"/>
          </a:xfrm>
          <a:prstGeom prst="rect">
            <a:avLst/>
          </a:prstGeom>
        </p:spPr>
        <p:txBody>
          <a:bodyPr wrap="square">
            <a:spAutoFit/>
          </a:bodyPr>
          <a:lstStyle/>
          <a:p>
            <a:pPr>
              <a:lnSpc>
                <a:spcPct val="150000"/>
              </a:lnSpc>
            </a:pPr>
            <a:r>
              <a:rPr lang="en-US" sz="1800" b="1" dirty="0">
                <a:solidFill>
                  <a:schemeClr val="accent1"/>
                </a:solidFill>
              </a:rPr>
              <a:t>input() </a:t>
            </a:r>
            <a:r>
              <a:rPr lang="en-US" sz="1800" b="1" dirty="0" smtClean="0">
                <a:solidFill>
                  <a:schemeClr val="accent1"/>
                </a:solidFill>
              </a:rPr>
              <a:t>function</a:t>
            </a:r>
          </a:p>
          <a:p>
            <a:pPr>
              <a:lnSpc>
                <a:spcPct val="150000"/>
              </a:lnSpc>
            </a:pPr>
            <a:endParaRPr lang="en-US" sz="1050" b="1" dirty="0" smtClean="0">
              <a:solidFill>
                <a:schemeClr val="accent1"/>
              </a:solidFill>
            </a:endParaRPr>
          </a:p>
          <a:p>
            <a:pPr marL="285750" indent="-285750">
              <a:lnSpc>
                <a:spcPct val="150000"/>
              </a:lnSpc>
              <a:buFont typeface="Arial" panose="020B0604020202020204" pitchFamily="34" charset="0"/>
              <a:buChar char="•"/>
            </a:pPr>
            <a:r>
              <a:rPr lang="en-US" sz="1800" dirty="0"/>
              <a:t>Python input() function is used to take the values from the user. This function is called to tell the program to stop and wait for the user to input the values. It is a built-in function</a:t>
            </a:r>
            <a:r>
              <a:rPr lang="en-US" sz="1800" b="1" dirty="0" smtClean="0"/>
              <a:t>.</a:t>
            </a:r>
            <a:endParaRPr lang="en-US" sz="1800" b="1" dirty="0"/>
          </a:p>
        </p:txBody>
      </p:sp>
      <p:sp>
        <p:nvSpPr>
          <p:cNvPr id="5" name="Rectangle 4"/>
          <p:cNvSpPr/>
          <p:nvPr/>
        </p:nvSpPr>
        <p:spPr>
          <a:xfrm>
            <a:off x="854884" y="3011820"/>
            <a:ext cx="7447868" cy="128753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dirty="0"/>
              <a:t>In Python 3.x, the input function explicitly converts the input you give to type string. But Python 2.x input function takes the value and type of the input you enter as it is without modifying the type. </a:t>
            </a:r>
          </a:p>
        </p:txBody>
      </p:sp>
    </p:spTree>
    <p:extLst>
      <p:ext uri="{BB962C8B-B14F-4D97-AF65-F5344CB8AC3E}">
        <p14:creationId xmlns:p14="http://schemas.microsoft.com/office/powerpoint/2010/main" val="39912579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 a CSV </a:t>
            </a:r>
            <a:r>
              <a:rPr lang="en-US" sz="2400" dirty="0">
                <a:solidFill>
                  <a:schemeClr val="tx1"/>
                </a:solidFill>
              </a:rPr>
              <a:t>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a:p>
        </p:txBody>
      </p:sp>
      <p:pic>
        <p:nvPicPr>
          <p:cNvPr id="11267" name="Picture 3" descr="https://media.geeksforgeeks.org/wp-content/cdn-uploads/20210722192432/cs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108" y="1335598"/>
            <a:ext cx="8089676" cy="38079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67108" y="894188"/>
            <a:ext cx="1018227" cy="369332"/>
          </a:xfrm>
          <a:prstGeom prst="rect">
            <a:avLst/>
          </a:prstGeom>
        </p:spPr>
        <p:txBody>
          <a:bodyPr wrap="none">
            <a:spAutoFit/>
          </a:bodyPr>
          <a:lstStyle/>
          <a:p>
            <a:r>
              <a:rPr lang="en-US" sz="1800" b="1" dirty="0" smtClean="0"/>
              <a:t>Output:</a:t>
            </a:r>
            <a:endParaRPr lang="en-US" sz="1800" b="1" dirty="0"/>
          </a:p>
        </p:txBody>
      </p:sp>
    </p:spTree>
    <p:extLst>
      <p:ext uri="{BB962C8B-B14F-4D97-AF65-F5344CB8AC3E}">
        <p14:creationId xmlns:p14="http://schemas.microsoft.com/office/powerpoint/2010/main" val="2056498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 Writing to a CSV </a:t>
            </a:r>
            <a:r>
              <a:rPr lang="en-US" sz="2400" dirty="0">
                <a:solidFill>
                  <a:schemeClr val="tx1"/>
                </a:solidFill>
              </a:rPr>
              <a:t>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a:p>
        </p:txBody>
      </p:sp>
      <p:sp>
        <p:nvSpPr>
          <p:cNvPr id="8" name="Rectangle 7"/>
          <p:cNvSpPr/>
          <p:nvPr/>
        </p:nvSpPr>
        <p:spPr>
          <a:xfrm>
            <a:off x="854884" y="981135"/>
            <a:ext cx="8250600" cy="4247317"/>
          </a:xfrm>
          <a:prstGeom prst="rect">
            <a:avLst/>
          </a:prstGeom>
        </p:spPr>
        <p:txBody>
          <a:bodyPr wrap="square">
            <a:spAutoFit/>
          </a:bodyPr>
          <a:lstStyle/>
          <a:p>
            <a:pPr>
              <a:lnSpc>
                <a:spcPct val="150000"/>
              </a:lnSpc>
            </a:pPr>
            <a:r>
              <a:rPr lang="en-US" sz="1800" dirty="0"/>
              <a:t>There are various classes provided by this module for writing to CSV:</a:t>
            </a:r>
          </a:p>
          <a:p>
            <a:pPr marL="285750" indent="-285750">
              <a:lnSpc>
                <a:spcPct val="150000"/>
              </a:lnSpc>
              <a:buFont typeface="Arial" panose="020B0604020202020204" pitchFamily="34" charset="0"/>
              <a:buChar char="•"/>
            </a:pPr>
            <a:r>
              <a:rPr lang="en-US" sz="1800" dirty="0" smtClean="0"/>
              <a:t>Using </a:t>
            </a:r>
            <a:r>
              <a:rPr lang="en-US" sz="1800" dirty="0" err="1"/>
              <a:t>csv.writer</a:t>
            </a:r>
            <a:r>
              <a:rPr lang="en-US" sz="1800" dirty="0"/>
              <a:t> class</a:t>
            </a:r>
          </a:p>
          <a:p>
            <a:pPr marL="285750" indent="-285750">
              <a:lnSpc>
                <a:spcPct val="150000"/>
              </a:lnSpc>
              <a:buFont typeface="Arial" panose="020B0604020202020204" pitchFamily="34" charset="0"/>
              <a:buChar char="•"/>
            </a:pPr>
            <a:r>
              <a:rPr lang="en-US" sz="1800" dirty="0"/>
              <a:t>Using </a:t>
            </a:r>
            <a:r>
              <a:rPr lang="en-US" sz="1800" dirty="0" err="1"/>
              <a:t>csv.DictWriter</a:t>
            </a:r>
            <a:r>
              <a:rPr lang="en-US" sz="1800" dirty="0"/>
              <a:t> </a:t>
            </a:r>
            <a:r>
              <a:rPr lang="en-US" sz="1800" dirty="0" smtClean="0"/>
              <a:t>class</a:t>
            </a:r>
          </a:p>
          <a:p>
            <a:pPr marL="285750" indent="-285750">
              <a:lnSpc>
                <a:spcPct val="150000"/>
              </a:lnSpc>
              <a:buFont typeface="Arial" panose="020B0604020202020204" pitchFamily="34" charset="0"/>
              <a:buChar char="•"/>
            </a:pPr>
            <a:endParaRPr lang="en-US" sz="1800" dirty="0" smtClean="0"/>
          </a:p>
          <a:p>
            <a:pPr>
              <a:lnSpc>
                <a:spcPct val="150000"/>
              </a:lnSpc>
            </a:pPr>
            <a:r>
              <a:rPr lang="en-US" sz="1800" b="1" dirty="0">
                <a:solidFill>
                  <a:schemeClr val="accent1"/>
                </a:solidFill>
              </a:rPr>
              <a:t>Using </a:t>
            </a:r>
            <a:r>
              <a:rPr lang="en-US" sz="1800" b="1" dirty="0" err="1">
                <a:solidFill>
                  <a:schemeClr val="accent1"/>
                </a:solidFill>
              </a:rPr>
              <a:t>csv.writer</a:t>
            </a:r>
            <a:r>
              <a:rPr lang="en-US" sz="1800" b="1" dirty="0">
                <a:solidFill>
                  <a:schemeClr val="accent1"/>
                </a:solidFill>
              </a:rPr>
              <a:t> </a:t>
            </a:r>
            <a:r>
              <a:rPr lang="en-US" sz="1800" b="1" dirty="0" smtClean="0">
                <a:solidFill>
                  <a:schemeClr val="accent1"/>
                </a:solidFill>
              </a:rPr>
              <a:t>class</a:t>
            </a:r>
          </a:p>
          <a:p>
            <a:pPr>
              <a:lnSpc>
                <a:spcPct val="150000"/>
              </a:lnSpc>
            </a:pPr>
            <a:r>
              <a:rPr lang="en-US" sz="1800" dirty="0" err="1">
                <a:solidFill>
                  <a:schemeClr val="tx1"/>
                </a:solidFill>
              </a:rPr>
              <a:t>csv.writer</a:t>
            </a:r>
            <a:r>
              <a:rPr lang="en-US" sz="1800" dirty="0">
                <a:solidFill>
                  <a:schemeClr val="tx1"/>
                </a:solidFill>
              </a:rPr>
              <a:t> class is used to insert data to the CSV file. This class returns a writer object which is responsible for converting the user’s data into a delimited string. A </a:t>
            </a:r>
            <a:r>
              <a:rPr lang="en-US" sz="1800" dirty="0" err="1">
                <a:solidFill>
                  <a:schemeClr val="tx1"/>
                </a:solidFill>
              </a:rPr>
              <a:t>csvfile</a:t>
            </a:r>
            <a:r>
              <a:rPr lang="en-US" sz="1800" dirty="0">
                <a:solidFill>
                  <a:schemeClr val="tx1"/>
                </a:solidFill>
              </a:rPr>
              <a:t> object should be opened with newline='' otherwise newline characters inside the quoted fields will not be interpreted correctly</a:t>
            </a:r>
            <a:r>
              <a:rPr lang="en-US" sz="1800" dirty="0" smtClean="0">
                <a:solidFill>
                  <a:schemeClr val="tx1"/>
                </a:solidFill>
              </a:rPr>
              <a:t>.</a:t>
            </a:r>
          </a:p>
          <a:p>
            <a:pPr>
              <a:lnSpc>
                <a:spcPct val="150000"/>
              </a:lnSpc>
            </a:pPr>
            <a:endParaRPr lang="en-US" sz="1800" dirty="0">
              <a:solidFill>
                <a:schemeClr val="tx1"/>
              </a:solidFill>
            </a:endParaRPr>
          </a:p>
        </p:txBody>
      </p:sp>
    </p:spTree>
    <p:extLst>
      <p:ext uri="{BB962C8B-B14F-4D97-AF65-F5344CB8AC3E}">
        <p14:creationId xmlns:p14="http://schemas.microsoft.com/office/powerpoint/2010/main" val="1301391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 Writing to a CSV </a:t>
            </a:r>
            <a:r>
              <a:rPr lang="en-US" sz="2400" dirty="0">
                <a:solidFill>
                  <a:schemeClr val="tx1"/>
                </a:solidFill>
              </a:rPr>
              <a:t>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a:p>
        </p:txBody>
      </p:sp>
      <p:sp>
        <p:nvSpPr>
          <p:cNvPr id="8" name="Rectangle 7"/>
          <p:cNvSpPr/>
          <p:nvPr/>
        </p:nvSpPr>
        <p:spPr>
          <a:xfrm>
            <a:off x="854884" y="896134"/>
            <a:ext cx="8014796" cy="4247317"/>
          </a:xfrm>
          <a:prstGeom prst="rect">
            <a:avLst/>
          </a:prstGeom>
        </p:spPr>
        <p:txBody>
          <a:bodyPr wrap="square">
            <a:spAutoFit/>
          </a:bodyPr>
          <a:lstStyle/>
          <a:p>
            <a:pPr>
              <a:lnSpc>
                <a:spcPct val="150000"/>
              </a:lnSpc>
            </a:pPr>
            <a:r>
              <a:rPr lang="en-US" sz="1800" dirty="0"/>
              <a:t>There are various classes provided by this module for writing to CSV:</a:t>
            </a:r>
          </a:p>
          <a:p>
            <a:pPr marL="285750" indent="-285750">
              <a:lnSpc>
                <a:spcPct val="150000"/>
              </a:lnSpc>
              <a:buFont typeface="Arial" panose="020B0604020202020204" pitchFamily="34" charset="0"/>
              <a:buChar char="•"/>
            </a:pPr>
            <a:r>
              <a:rPr lang="en-US" sz="1800" dirty="0" smtClean="0"/>
              <a:t>Using </a:t>
            </a:r>
            <a:r>
              <a:rPr lang="en-US" sz="1800" dirty="0" err="1"/>
              <a:t>csv.writer</a:t>
            </a:r>
            <a:r>
              <a:rPr lang="en-US" sz="1800" dirty="0"/>
              <a:t> class</a:t>
            </a:r>
          </a:p>
          <a:p>
            <a:pPr marL="285750" indent="-285750">
              <a:lnSpc>
                <a:spcPct val="150000"/>
              </a:lnSpc>
              <a:buFont typeface="Arial" panose="020B0604020202020204" pitchFamily="34" charset="0"/>
              <a:buChar char="•"/>
            </a:pPr>
            <a:r>
              <a:rPr lang="en-US" sz="1800" dirty="0"/>
              <a:t>Using </a:t>
            </a:r>
            <a:r>
              <a:rPr lang="en-US" sz="1800" dirty="0" err="1"/>
              <a:t>csv.DictWriter</a:t>
            </a:r>
            <a:r>
              <a:rPr lang="en-US" sz="1800" dirty="0"/>
              <a:t> </a:t>
            </a:r>
            <a:r>
              <a:rPr lang="en-US" sz="1800" dirty="0" smtClean="0"/>
              <a:t>class</a:t>
            </a:r>
          </a:p>
          <a:p>
            <a:pPr>
              <a:lnSpc>
                <a:spcPct val="150000"/>
              </a:lnSpc>
            </a:pPr>
            <a:endParaRPr lang="en-US" sz="1600" dirty="0" smtClean="0"/>
          </a:p>
          <a:p>
            <a:pPr>
              <a:lnSpc>
                <a:spcPct val="150000"/>
              </a:lnSpc>
            </a:pPr>
            <a:r>
              <a:rPr lang="en-US" sz="1800" b="1" dirty="0">
                <a:solidFill>
                  <a:schemeClr val="accent1"/>
                </a:solidFill>
              </a:rPr>
              <a:t>Using </a:t>
            </a:r>
            <a:r>
              <a:rPr lang="en-US" sz="1800" b="1" dirty="0" err="1">
                <a:solidFill>
                  <a:schemeClr val="accent1"/>
                </a:solidFill>
              </a:rPr>
              <a:t>csv.writer</a:t>
            </a:r>
            <a:r>
              <a:rPr lang="en-US" sz="1800" b="1" dirty="0">
                <a:solidFill>
                  <a:schemeClr val="accent1"/>
                </a:solidFill>
              </a:rPr>
              <a:t> </a:t>
            </a:r>
            <a:r>
              <a:rPr lang="en-US" sz="1800" b="1" dirty="0" smtClean="0">
                <a:solidFill>
                  <a:schemeClr val="accent1"/>
                </a:solidFill>
              </a:rPr>
              <a:t>class</a:t>
            </a:r>
          </a:p>
          <a:p>
            <a:pPr>
              <a:lnSpc>
                <a:spcPct val="150000"/>
              </a:lnSpc>
            </a:pPr>
            <a:r>
              <a:rPr lang="en-US" sz="1800" dirty="0" err="1">
                <a:solidFill>
                  <a:schemeClr val="tx1"/>
                </a:solidFill>
              </a:rPr>
              <a:t>csv.writer</a:t>
            </a:r>
            <a:r>
              <a:rPr lang="en-US" sz="1800" dirty="0">
                <a:solidFill>
                  <a:schemeClr val="tx1"/>
                </a:solidFill>
              </a:rPr>
              <a:t> class is used to insert data to the CSV file. This class returns a writer object which is responsible for converting the user’s data into a delimited string. A </a:t>
            </a:r>
            <a:r>
              <a:rPr lang="en-US" sz="1800" dirty="0" err="1">
                <a:solidFill>
                  <a:schemeClr val="tx1"/>
                </a:solidFill>
              </a:rPr>
              <a:t>csvfile</a:t>
            </a:r>
            <a:r>
              <a:rPr lang="en-US" sz="1800" dirty="0">
                <a:solidFill>
                  <a:schemeClr val="tx1"/>
                </a:solidFill>
              </a:rPr>
              <a:t> object should be opened with newline='' otherwise newline characters inside the quoted fields will not be interpreted correctly</a:t>
            </a:r>
            <a:r>
              <a:rPr lang="en-US" sz="1800" dirty="0" smtClean="0">
                <a:solidFill>
                  <a:schemeClr val="tx1"/>
                </a:solidFill>
              </a:rPr>
              <a:t>.</a:t>
            </a:r>
          </a:p>
          <a:p>
            <a:pPr>
              <a:lnSpc>
                <a:spcPct val="150000"/>
              </a:lnSpc>
            </a:pPr>
            <a:r>
              <a:rPr lang="en-US" sz="1800" b="1" dirty="0" smtClean="0">
                <a:solidFill>
                  <a:schemeClr val="tx1"/>
                </a:solidFill>
              </a:rPr>
              <a:t>	Syntax:   </a:t>
            </a:r>
            <a:r>
              <a:rPr lang="en-US" sz="1800" b="1" dirty="0" err="1" smtClean="0">
                <a:solidFill>
                  <a:schemeClr val="tx1"/>
                </a:solidFill>
              </a:rPr>
              <a:t>csv.</a:t>
            </a:r>
            <a:r>
              <a:rPr lang="en-US" sz="1800" b="1" dirty="0" err="1" smtClean="0">
                <a:solidFill>
                  <a:schemeClr val="accent1"/>
                </a:solidFill>
              </a:rPr>
              <a:t>writer</a:t>
            </a:r>
            <a:r>
              <a:rPr lang="en-US" sz="1800" b="1" dirty="0" smtClean="0">
                <a:solidFill>
                  <a:schemeClr val="tx1"/>
                </a:solidFill>
              </a:rPr>
              <a:t>(</a:t>
            </a:r>
            <a:r>
              <a:rPr lang="en-US" sz="1800" b="1" dirty="0" err="1" smtClean="0">
                <a:solidFill>
                  <a:schemeClr val="tx1"/>
                </a:solidFill>
              </a:rPr>
              <a:t>csvfile</a:t>
            </a:r>
            <a:r>
              <a:rPr lang="en-US" sz="1800" b="1" dirty="0" smtClean="0">
                <a:solidFill>
                  <a:schemeClr val="tx1"/>
                </a:solidFill>
              </a:rPr>
              <a:t>)</a:t>
            </a:r>
            <a:endParaRPr lang="en-US" sz="1800" b="1" dirty="0">
              <a:solidFill>
                <a:schemeClr val="tx1"/>
              </a:solidFill>
            </a:endParaRPr>
          </a:p>
        </p:txBody>
      </p:sp>
    </p:spTree>
    <p:extLst>
      <p:ext uri="{BB962C8B-B14F-4D97-AF65-F5344CB8AC3E}">
        <p14:creationId xmlns:p14="http://schemas.microsoft.com/office/powerpoint/2010/main" val="1914541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0"/>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 Writing to a CSV </a:t>
            </a:r>
            <a:r>
              <a:rPr lang="en-US" sz="2400" dirty="0">
                <a:solidFill>
                  <a:schemeClr val="tx1"/>
                </a:solidFill>
              </a:rPr>
              <a:t>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53</a:t>
            </a:fld>
            <a:endParaRPr/>
          </a:p>
        </p:txBody>
      </p:sp>
      <p:sp>
        <p:nvSpPr>
          <p:cNvPr id="8" name="Rectangle 7"/>
          <p:cNvSpPr/>
          <p:nvPr/>
        </p:nvSpPr>
        <p:spPr>
          <a:xfrm>
            <a:off x="493776" y="555785"/>
            <a:ext cx="8337358" cy="4662815"/>
          </a:xfrm>
          <a:prstGeom prst="rect">
            <a:avLst/>
          </a:prstGeom>
        </p:spPr>
        <p:txBody>
          <a:bodyPr wrap="square">
            <a:spAutoFit/>
          </a:bodyPr>
          <a:lstStyle/>
          <a:p>
            <a:pPr>
              <a:lnSpc>
                <a:spcPct val="150000"/>
              </a:lnSpc>
            </a:pPr>
            <a:r>
              <a:rPr lang="en-US" sz="1800" b="1" dirty="0" err="1"/>
              <a:t>csv.writer</a:t>
            </a:r>
            <a:r>
              <a:rPr lang="en-US" sz="1800" dirty="0"/>
              <a:t> class provides two methods for writing to CSV. They are </a:t>
            </a:r>
            <a:r>
              <a:rPr lang="en-US" sz="1800" b="1" dirty="0" err="1">
                <a:solidFill>
                  <a:schemeClr val="accent1"/>
                </a:solidFill>
              </a:rPr>
              <a:t>writerow</a:t>
            </a:r>
            <a:r>
              <a:rPr lang="en-US" sz="1800" b="1" dirty="0">
                <a:solidFill>
                  <a:schemeClr val="accent1"/>
                </a:solidFill>
              </a:rPr>
              <a:t>() </a:t>
            </a:r>
            <a:r>
              <a:rPr lang="en-US" sz="1800" dirty="0"/>
              <a:t>and </a:t>
            </a:r>
            <a:r>
              <a:rPr lang="en-US" sz="1800" b="1" dirty="0" err="1">
                <a:solidFill>
                  <a:schemeClr val="accent1"/>
                </a:solidFill>
              </a:rPr>
              <a:t>writerows</a:t>
            </a:r>
            <a:r>
              <a:rPr lang="en-US" sz="1800" b="1" dirty="0">
                <a:solidFill>
                  <a:schemeClr val="accent1"/>
                </a:solidFill>
              </a:rPr>
              <a:t>().</a:t>
            </a:r>
          </a:p>
          <a:p>
            <a:pPr marL="285750" indent="-285750">
              <a:lnSpc>
                <a:spcPct val="150000"/>
              </a:lnSpc>
              <a:buFont typeface="Arial" panose="020B0604020202020204" pitchFamily="34" charset="0"/>
              <a:buChar char="•"/>
            </a:pPr>
            <a:r>
              <a:rPr lang="en-US" sz="1800" b="1" dirty="0" err="1" smtClean="0">
                <a:solidFill>
                  <a:schemeClr val="accent1"/>
                </a:solidFill>
              </a:rPr>
              <a:t>writerow</a:t>
            </a:r>
            <a:r>
              <a:rPr lang="en-US" sz="1800" dirty="0"/>
              <a:t>(): This method writes a single row at a time. Field row can be written using this method.</a:t>
            </a:r>
          </a:p>
          <a:p>
            <a:pPr>
              <a:lnSpc>
                <a:spcPct val="150000"/>
              </a:lnSpc>
            </a:pPr>
            <a:r>
              <a:rPr lang="en-US" sz="1800" dirty="0"/>
              <a:t>Syntax:</a:t>
            </a:r>
          </a:p>
          <a:p>
            <a:pPr>
              <a:lnSpc>
                <a:spcPct val="150000"/>
              </a:lnSpc>
            </a:pPr>
            <a:r>
              <a:rPr lang="en-US" sz="1800" dirty="0" smtClean="0"/>
              <a:t>	</a:t>
            </a:r>
            <a:r>
              <a:rPr lang="en-US" sz="1800" b="1" dirty="0" err="1" smtClean="0"/>
              <a:t>writerow</a:t>
            </a:r>
            <a:r>
              <a:rPr lang="en-US" sz="1800" b="1" dirty="0" smtClean="0"/>
              <a:t>(fields</a:t>
            </a:r>
            <a:r>
              <a:rPr lang="en-US" sz="1800" b="1" dirty="0"/>
              <a:t>)</a:t>
            </a:r>
          </a:p>
          <a:p>
            <a:pPr marL="285750" indent="-285750">
              <a:lnSpc>
                <a:spcPct val="150000"/>
              </a:lnSpc>
              <a:buFont typeface="Arial" panose="020B0604020202020204" pitchFamily="34" charset="0"/>
              <a:buChar char="•"/>
            </a:pPr>
            <a:r>
              <a:rPr lang="en-US" sz="1800" dirty="0" err="1">
                <a:solidFill>
                  <a:schemeClr val="accent1"/>
                </a:solidFill>
              </a:rPr>
              <a:t>writerows</a:t>
            </a:r>
            <a:r>
              <a:rPr lang="en-US" sz="1800" dirty="0"/>
              <a:t>(): This method is used to write multiple rows at a time. This can be used to write rows list.</a:t>
            </a:r>
          </a:p>
          <a:p>
            <a:pPr>
              <a:lnSpc>
                <a:spcPct val="150000"/>
              </a:lnSpc>
            </a:pPr>
            <a:r>
              <a:rPr lang="en-US" sz="1800" dirty="0"/>
              <a:t>Syntax:</a:t>
            </a:r>
          </a:p>
          <a:p>
            <a:pPr>
              <a:lnSpc>
                <a:spcPct val="150000"/>
              </a:lnSpc>
            </a:pPr>
            <a:r>
              <a:rPr lang="en-US" sz="1800" dirty="0" smtClean="0"/>
              <a:t>Writing </a:t>
            </a:r>
            <a:r>
              <a:rPr lang="en-US" sz="1800" dirty="0"/>
              <a:t>CSV files in Python</a:t>
            </a:r>
          </a:p>
          <a:p>
            <a:pPr>
              <a:lnSpc>
                <a:spcPct val="150000"/>
              </a:lnSpc>
            </a:pPr>
            <a:r>
              <a:rPr lang="en-US" sz="1800" dirty="0" smtClean="0"/>
              <a:t>	</a:t>
            </a:r>
            <a:r>
              <a:rPr lang="en-US" sz="1800" b="1" dirty="0" err="1" smtClean="0"/>
              <a:t>writerows</a:t>
            </a:r>
            <a:r>
              <a:rPr lang="en-US" sz="1800" b="1" dirty="0" smtClean="0"/>
              <a:t>(rows</a:t>
            </a:r>
            <a:r>
              <a:rPr lang="en-US" sz="1800" b="1" dirty="0"/>
              <a:t>)</a:t>
            </a:r>
            <a:endParaRPr lang="en-US" sz="1800" b="1" dirty="0">
              <a:solidFill>
                <a:schemeClr val="tx1"/>
              </a:solidFill>
            </a:endParaRPr>
          </a:p>
        </p:txBody>
      </p:sp>
    </p:spTree>
    <p:extLst>
      <p:ext uri="{BB962C8B-B14F-4D97-AF65-F5344CB8AC3E}">
        <p14:creationId xmlns:p14="http://schemas.microsoft.com/office/powerpoint/2010/main" val="3256023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 Writing to a CSV </a:t>
            </a:r>
            <a:r>
              <a:rPr lang="en-US" sz="2400" dirty="0">
                <a:solidFill>
                  <a:schemeClr val="tx1"/>
                </a:solidFill>
              </a:rPr>
              <a:t>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a:p>
        </p:txBody>
      </p:sp>
      <p:sp>
        <p:nvSpPr>
          <p:cNvPr id="3" name="Rectangle 2"/>
          <p:cNvSpPr/>
          <p:nvPr/>
        </p:nvSpPr>
        <p:spPr>
          <a:xfrm>
            <a:off x="484472" y="918032"/>
            <a:ext cx="4462272"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dirty="0"/>
              <a:t># importing the csv module</a:t>
            </a:r>
          </a:p>
          <a:p>
            <a:r>
              <a:rPr lang="en-US" sz="1800" dirty="0"/>
              <a:t>import csv</a:t>
            </a:r>
          </a:p>
          <a:p>
            <a:r>
              <a:rPr lang="en-US" sz="1800" dirty="0"/>
              <a:t> </a:t>
            </a:r>
          </a:p>
          <a:p>
            <a:r>
              <a:rPr lang="en-US" sz="1800" dirty="0"/>
              <a:t># field names</a:t>
            </a:r>
          </a:p>
          <a:p>
            <a:r>
              <a:rPr lang="en-US" sz="1800" dirty="0"/>
              <a:t>fields = ['Name', 'Branch', 'Year', 'CGPA']</a:t>
            </a:r>
          </a:p>
          <a:p>
            <a:r>
              <a:rPr lang="en-US" sz="1800" dirty="0"/>
              <a:t> </a:t>
            </a:r>
          </a:p>
          <a:p>
            <a:r>
              <a:rPr lang="en-US" sz="1800" dirty="0"/>
              <a:t># data rows of csv file</a:t>
            </a:r>
          </a:p>
          <a:p>
            <a:r>
              <a:rPr lang="en-US" sz="1800" dirty="0"/>
              <a:t>rows = [ ['Nikhil', </a:t>
            </a:r>
            <a:r>
              <a:rPr lang="en-US" sz="1800" dirty="0" smtClean="0"/>
              <a:t>‘EC', </a:t>
            </a:r>
            <a:r>
              <a:rPr lang="en-US" sz="1800" dirty="0"/>
              <a:t>'2', '9.0'],</a:t>
            </a:r>
          </a:p>
          <a:p>
            <a:r>
              <a:rPr lang="en-US" sz="1800" dirty="0"/>
              <a:t>        ['</a:t>
            </a:r>
            <a:r>
              <a:rPr lang="en-US" sz="1800" dirty="0" err="1"/>
              <a:t>Sanchit</a:t>
            </a:r>
            <a:r>
              <a:rPr lang="en-US" sz="1800" dirty="0"/>
              <a:t>', </a:t>
            </a:r>
            <a:r>
              <a:rPr lang="en-US" sz="1800" dirty="0" smtClean="0"/>
              <a:t>'CE', </a:t>
            </a:r>
            <a:r>
              <a:rPr lang="en-US" sz="1800" dirty="0"/>
              <a:t>'2', '9.1'],</a:t>
            </a:r>
          </a:p>
          <a:p>
            <a:r>
              <a:rPr lang="en-US" sz="1800" dirty="0"/>
              <a:t>        </a:t>
            </a:r>
            <a:r>
              <a:rPr lang="en-US" sz="1800" dirty="0" smtClean="0"/>
              <a:t>[‘Yusuf', ‘EC', </a:t>
            </a:r>
            <a:r>
              <a:rPr lang="en-US" sz="1800" dirty="0"/>
              <a:t>'2', '9.3'],</a:t>
            </a:r>
          </a:p>
          <a:p>
            <a:r>
              <a:rPr lang="en-US" sz="1800" dirty="0"/>
              <a:t>        ['</a:t>
            </a:r>
            <a:r>
              <a:rPr lang="en-US" sz="1800" dirty="0" err="1"/>
              <a:t>Sagar</a:t>
            </a:r>
            <a:r>
              <a:rPr lang="en-US" sz="1800" dirty="0"/>
              <a:t>', </a:t>
            </a:r>
            <a:r>
              <a:rPr lang="en-US" sz="1800" dirty="0" smtClean="0"/>
              <a:t>‘CS', </a:t>
            </a:r>
            <a:r>
              <a:rPr lang="en-US" sz="1800" dirty="0"/>
              <a:t>'1', '9.5'],</a:t>
            </a:r>
          </a:p>
          <a:p>
            <a:r>
              <a:rPr lang="en-US" sz="1800" dirty="0"/>
              <a:t>        </a:t>
            </a:r>
            <a:r>
              <a:rPr lang="en-US" sz="1800" dirty="0" smtClean="0"/>
              <a:t>[‘</a:t>
            </a:r>
            <a:r>
              <a:rPr lang="en-US" sz="1800" dirty="0" err="1" smtClean="0"/>
              <a:t>Ijaz</a:t>
            </a:r>
            <a:r>
              <a:rPr lang="en-US" sz="1800" dirty="0" smtClean="0"/>
              <a:t>', 'ME', </a:t>
            </a:r>
            <a:r>
              <a:rPr lang="en-US" sz="1800" dirty="0"/>
              <a:t>'3', '7.8'],</a:t>
            </a:r>
          </a:p>
          <a:p>
            <a:r>
              <a:rPr lang="en-US" sz="1800" dirty="0"/>
              <a:t>        </a:t>
            </a:r>
            <a:r>
              <a:rPr lang="en-US" sz="1800" dirty="0" smtClean="0"/>
              <a:t>[‘</a:t>
            </a:r>
            <a:r>
              <a:rPr lang="en-US" sz="1800" dirty="0" err="1" smtClean="0"/>
              <a:t>Hemanth</a:t>
            </a:r>
            <a:r>
              <a:rPr lang="en-US" sz="1800" dirty="0" smtClean="0"/>
              <a:t>', ‘CE', </a:t>
            </a:r>
            <a:r>
              <a:rPr lang="en-US" sz="1800" dirty="0"/>
              <a:t>'2', '9.1</a:t>
            </a:r>
            <a:r>
              <a:rPr lang="en-US" sz="1800" dirty="0" smtClean="0"/>
              <a:t>']]</a:t>
            </a:r>
          </a:p>
          <a:p>
            <a:endParaRPr lang="en-US" sz="1800" dirty="0"/>
          </a:p>
        </p:txBody>
      </p:sp>
      <p:sp>
        <p:nvSpPr>
          <p:cNvPr id="6" name="Rectangle 5"/>
          <p:cNvSpPr/>
          <p:nvPr/>
        </p:nvSpPr>
        <p:spPr>
          <a:xfrm>
            <a:off x="5262292" y="779533"/>
            <a:ext cx="3881708" cy="424731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sz="1800" dirty="0"/>
          </a:p>
          <a:p>
            <a:r>
              <a:rPr lang="en-US" sz="1800" dirty="0"/>
              <a:t># name of csv file</a:t>
            </a:r>
          </a:p>
          <a:p>
            <a:r>
              <a:rPr lang="en-US" sz="1800" dirty="0"/>
              <a:t>filename = </a:t>
            </a:r>
            <a:r>
              <a:rPr lang="en-US" sz="1800" dirty="0" smtClean="0"/>
              <a:t>“kle_university_records.csv</a:t>
            </a:r>
            <a:r>
              <a:rPr lang="en-US" sz="1800" dirty="0"/>
              <a:t>"</a:t>
            </a:r>
          </a:p>
          <a:p>
            <a:r>
              <a:rPr lang="en-US" sz="1800" dirty="0"/>
              <a:t> </a:t>
            </a:r>
          </a:p>
          <a:p>
            <a:r>
              <a:rPr lang="en-US" sz="1800" dirty="0"/>
              <a:t># writing to csv file</a:t>
            </a:r>
          </a:p>
          <a:p>
            <a:r>
              <a:rPr lang="en-US" sz="1800" dirty="0"/>
              <a:t>with open(filename, 'w') as </a:t>
            </a:r>
            <a:r>
              <a:rPr lang="en-US" sz="1800" dirty="0" err="1"/>
              <a:t>csvfile</a:t>
            </a:r>
            <a:r>
              <a:rPr lang="en-US" sz="1800" dirty="0"/>
              <a:t>:</a:t>
            </a:r>
          </a:p>
          <a:p>
            <a:r>
              <a:rPr lang="en-US" sz="1800" dirty="0"/>
              <a:t>    # creating a csv writer object</a:t>
            </a:r>
          </a:p>
          <a:p>
            <a:r>
              <a:rPr lang="en-US" sz="1800" dirty="0"/>
              <a:t>    </a:t>
            </a:r>
            <a:r>
              <a:rPr lang="en-US" sz="1800" dirty="0" err="1"/>
              <a:t>csvwriter</a:t>
            </a:r>
            <a:r>
              <a:rPr lang="en-US" sz="1800" dirty="0"/>
              <a:t> = </a:t>
            </a:r>
            <a:r>
              <a:rPr lang="en-US" sz="1800" dirty="0" err="1"/>
              <a:t>csv.writer</a:t>
            </a:r>
            <a:r>
              <a:rPr lang="en-US" sz="1800" dirty="0"/>
              <a:t>(</a:t>
            </a:r>
            <a:r>
              <a:rPr lang="en-US" sz="1800" dirty="0" err="1"/>
              <a:t>csvfile</a:t>
            </a:r>
            <a:r>
              <a:rPr lang="en-US" sz="1800" dirty="0"/>
              <a:t>)</a:t>
            </a:r>
          </a:p>
          <a:p>
            <a:r>
              <a:rPr lang="en-US" sz="1800" dirty="0"/>
              <a:t>     </a:t>
            </a:r>
          </a:p>
          <a:p>
            <a:r>
              <a:rPr lang="en-US" sz="1800" dirty="0"/>
              <a:t>    # writing the fields</a:t>
            </a:r>
          </a:p>
          <a:p>
            <a:r>
              <a:rPr lang="en-US" sz="1800" dirty="0"/>
              <a:t>    </a:t>
            </a:r>
            <a:r>
              <a:rPr lang="en-US" sz="1800" dirty="0" err="1"/>
              <a:t>csvwriter.writerow</a:t>
            </a:r>
            <a:r>
              <a:rPr lang="en-US" sz="1800" dirty="0"/>
              <a:t>(fields)</a:t>
            </a:r>
          </a:p>
          <a:p>
            <a:r>
              <a:rPr lang="en-US" sz="1800" dirty="0"/>
              <a:t>     </a:t>
            </a:r>
          </a:p>
          <a:p>
            <a:r>
              <a:rPr lang="en-US" sz="1800" dirty="0"/>
              <a:t>    # writing the data rows</a:t>
            </a:r>
          </a:p>
          <a:p>
            <a:r>
              <a:rPr lang="en-US" sz="1800" dirty="0"/>
              <a:t>    </a:t>
            </a:r>
            <a:r>
              <a:rPr lang="en-US" sz="1800" dirty="0" err="1"/>
              <a:t>csvwriter.writerows</a:t>
            </a:r>
            <a:r>
              <a:rPr lang="en-US" sz="1800" dirty="0"/>
              <a:t>(rows)</a:t>
            </a:r>
          </a:p>
        </p:txBody>
      </p:sp>
    </p:spTree>
    <p:extLst>
      <p:ext uri="{BB962C8B-B14F-4D97-AF65-F5344CB8AC3E}">
        <p14:creationId xmlns:p14="http://schemas.microsoft.com/office/powerpoint/2010/main" val="73697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0"/>
            <a:ext cx="8014796" cy="928690"/>
          </a:xfrm>
          <a:prstGeom prst="rect">
            <a:avLst/>
          </a:prstGeom>
        </p:spPr>
        <p:txBody>
          <a:bodyPr spcFirstLastPara="1" wrap="square" lIns="91425" tIns="91425" rIns="91425" bIns="91425" anchor="ctr" anchorCtr="0">
            <a:noAutofit/>
          </a:bodyPr>
          <a:lstStyle/>
          <a:p>
            <a:r>
              <a:rPr lang="en-US" sz="2400" dirty="0">
                <a:solidFill>
                  <a:schemeClr val="tx1"/>
                </a:solidFill>
              </a:rPr>
              <a:t>Using</a:t>
            </a:r>
            <a:r>
              <a:rPr lang="en-US" sz="2400" dirty="0">
                <a:solidFill>
                  <a:schemeClr val="accent1"/>
                </a:solidFill>
              </a:rPr>
              <a:t> </a:t>
            </a:r>
            <a:r>
              <a:rPr lang="en-US" sz="2400" dirty="0" err="1">
                <a:solidFill>
                  <a:schemeClr val="accent1"/>
                </a:solidFill>
              </a:rPr>
              <a:t>csv.DictWriter</a:t>
            </a:r>
            <a:r>
              <a:rPr lang="en-US" sz="2400" dirty="0">
                <a:solidFill>
                  <a:schemeClr val="accent1"/>
                </a:solidFill>
              </a:rPr>
              <a:t> class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55</a:t>
            </a:fld>
            <a:endParaRPr/>
          </a:p>
        </p:txBody>
      </p:sp>
      <p:sp>
        <p:nvSpPr>
          <p:cNvPr id="8" name="Rectangle 7"/>
          <p:cNvSpPr/>
          <p:nvPr/>
        </p:nvSpPr>
        <p:spPr>
          <a:xfrm>
            <a:off x="655057" y="928690"/>
            <a:ext cx="8337358" cy="2585323"/>
          </a:xfrm>
          <a:prstGeom prst="rect">
            <a:avLst/>
          </a:prstGeom>
        </p:spPr>
        <p:txBody>
          <a:bodyPr wrap="square">
            <a:spAutoFit/>
          </a:bodyPr>
          <a:lstStyle/>
          <a:p>
            <a:pPr>
              <a:lnSpc>
                <a:spcPct val="150000"/>
              </a:lnSpc>
            </a:pPr>
            <a:r>
              <a:rPr lang="en-US" sz="1800" dirty="0"/>
              <a:t>This class returns a writer object which maps dictionaries onto output rows</a:t>
            </a:r>
            <a:r>
              <a:rPr lang="en-US" sz="1800" dirty="0" smtClean="0"/>
              <a:t>.</a:t>
            </a:r>
          </a:p>
          <a:p>
            <a:pPr>
              <a:lnSpc>
                <a:spcPct val="150000"/>
              </a:lnSpc>
            </a:pPr>
            <a:endParaRPr lang="en-US" sz="1800" dirty="0" smtClean="0"/>
          </a:p>
          <a:p>
            <a:pPr>
              <a:lnSpc>
                <a:spcPct val="150000"/>
              </a:lnSpc>
            </a:pPr>
            <a:r>
              <a:rPr lang="en-US" sz="1800" b="1" dirty="0">
                <a:solidFill>
                  <a:schemeClr val="tx1"/>
                </a:solidFill>
              </a:rPr>
              <a:t>Syntax: </a:t>
            </a:r>
            <a:r>
              <a:rPr lang="en-US" sz="1800" b="1" dirty="0" err="1">
                <a:solidFill>
                  <a:schemeClr val="tx1"/>
                </a:solidFill>
              </a:rPr>
              <a:t>csv.DictWriter</a:t>
            </a:r>
            <a:r>
              <a:rPr lang="en-US" sz="1800" b="1" dirty="0">
                <a:solidFill>
                  <a:schemeClr val="tx1"/>
                </a:solidFill>
              </a:rPr>
              <a:t>(</a:t>
            </a:r>
            <a:r>
              <a:rPr lang="en-US" sz="1800" b="1" dirty="0" err="1">
                <a:solidFill>
                  <a:schemeClr val="tx1"/>
                </a:solidFill>
              </a:rPr>
              <a:t>csvfile</a:t>
            </a:r>
            <a:r>
              <a:rPr lang="en-US" sz="1800" b="1" dirty="0">
                <a:solidFill>
                  <a:schemeClr val="tx1"/>
                </a:solidFill>
              </a:rPr>
              <a:t>, </a:t>
            </a:r>
            <a:r>
              <a:rPr lang="en-US" sz="1800" b="1" smtClean="0">
                <a:solidFill>
                  <a:schemeClr val="tx1"/>
                </a:solidFill>
              </a:rPr>
              <a:t>fieldnames)</a:t>
            </a:r>
            <a:endParaRPr lang="en-US" sz="1800" b="1" dirty="0" smtClean="0">
              <a:solidFill>
                <a:schemeClr val="tx1"/>
              </a:solidFill>
            </a:endParaRPr>
          </a:p>
          <a:p>
            <a:pPr>
              <a:lnSpc>
                <a:spcPct val="150000"/>
              </a:lnSpc>
            </a:pPr>
            <a:r>
              <a:rPr lang="en-US" sz="1800" dirty="0" smtClean="0">
                <a:solidFill>
                  <a:schemeClr val="tx1"/>
                </a:solidFill>
              </a:rPr>
              <a:t>Parameters: </a:t>
            </a:r>
            <a:r>
              <a:rPr lang="en-US" sz="1800" b="1" dirty="0" err="1" smtClean="0">
                <a:solidFill>
                  <a:schemeClr val="tx1"/>
                </a:solidFill>
              </a:rPr>
              <a:t>csvfile</a:t>
            </a:r>
            <a:r>
              <a:rPr lang="en-US" sz="1800" dirty="0">
                <a:solidFill>
                  <a:schemeClr val="tx1"/>
                </a:solidFill>
              </a:rPr>
              <a:t>: A file object with write() method.</a:t>
            </a:r>
          </a:p>
          <a:p>
            <a:pPr>
              <a:lnSpc>
                <a:spcPct val="150000"/>
              </a:lnSpc>
            </a:pPr>
            <a:r>
              <a:rPr lang="en-US" sz="1800" dirty="0" smtClean="0">
                <a:solidFill>
                  <a:schemeClr val="tx1"/>
                </a:solidFill>
              </a:rPr>
              <a:t>	       </a:t>
            </a:r>
            <a:r>
              <a:rPr lang="en-US" sz="1800" b="1" dirty="0" smtClean="0">
                <a:solidFill>
                  <a:schemeClr val="tx1"/>
                </a:solidFill>
              </a:rPr>
              <a:t>fieldnames</a:t>
            </a:r>
            <a:r>
              <a:rPr lang="en-US" sz="1800" dirty="0">
                <a:solidFill>
                  <a:schemeClr val="tx1"/>
                </a:solidFill>
              </a:rPr>
              <a:t>: A sequence of keys that identify the order </a:t>
            </a:r>
            <a:r>
              <a:rPr lang="en-US" sz="1800" dirty="0" smtClean="0">
                <a:solidFill>
                  <a:schemeClr val="tx1"/>
                </a:solidFill>
              </a:rPr>
              <a:t>in</a:t>
            </a:r>
          </a:p>
          <a:p>
            <a:pPr>
              <a:lnSpc>
                <a:spcPct val="150000"/>
              </a:lnSpc>
            </a:pPr>
            <a:endParaRPr lang="en-US" sz="1800" dirty="0">
              <a:solidFill>
                <a:schemeClr val="tx1"/>
              </a:solidFill>
            </a:endParaRPr>
          </a:p>
        </p:txBody>
      </p:sp>
    </p:spTree>
    <p:extLst>
      <p:ext uri="{BB962C8B-B14F-4D97-AF65-F5344CB8AC3E}">
        <p14:creationId xmlns:p14="http://schemas.microsoft.com/office/powerpoint/2010/main" val="491181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0"/>
            <a:ext cx="8014796" cy="928690"/>
          </a:xfrm>
          <a:prstGeom prst="rect">
            <a:avLst/>
          </a:prstGeom>
        </p:spPr>
        <p:txBody>
          <a:bodyPr spcFirstLastPara="1" wrap="square" lIns="91425" tIns="91425" rIns="91425" bIns="91425" anchor="ctr" anchorCtr="0">
            <a:noAutofit/>
          </a:bodyPr>
          <a:lstStyle/>
          <a:p>
            <a:r>
              <a:rPr lang="en-US" sz="2400" dirty="0">
                <a:solidFill>
                  <a:schemeClr val="tx1"/>
                </a:solidFill>
              </a:rPr>
              <a:t>Using</a:t>
            </a:r>
            <a:r>
              <a:rPr lang="en-US" sz="2400" dirty="0">
                <a:solidFill>
                  <a:schemeClr val="accent1"/>
                </a:solidFill>
              </a:rPr>
              <a:t> </a:t>
            </a:r>
            <a:r>
              <a:rPr lang="en-US" sz="2400" dirty="0" err="1">
                <a:solidFill>
                  <a:schemeClr val="accent1"/>
                </a:solidFill>
              </a:rPr>
              <a:t>csv.DictWriter</a:t>
            </a:r>
            <a:r>
              <a:rPr lang="en-US" sz="2400" dirty="0">
                <a:solidFill>
                  <a:schemeClr val="accent1"/>
                </a:solidFill>
              </a:rPr>
              <a:t> class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56</a:t>
            </a:fld>
            <a:endParaRPr/>
          </a:p>
        </p:txBody>
      </p:sp>
      <p:sp>
        <p:nvSpPr>
          <p:cNvPr id="8" name="Rectangle 7"/>
          <p:cNvSpPr/>
          <p:nvPr/>
        </p:nvSpPr>
        <p:spPr>
          <a:xfrm>
            <a:off x="493776" y="928690"/>
            <a:ext cx="8337358" cy="4247317"/>
          </a:xfrm>
          <a:prstGeom prst="rect">
            <a:avLst/>
          </a:prstGeom>
        </p:spPr>
        <p:txBody>
          <a:bodyPr wrap="square">
            <a:spAutoFit/>
          </a:bodyPr>
          <a:lstStyle/>
          <a:p>
            <a:pPr>
              <a:lnSpc>
                <a:spcPct val="150000"/>
              </a:lnSpc>
            </a:pPr>
            <a:r>
              <a:rPr lang="en-US" sz="1800" b="1" dirty="0" err="1">
                <a:solidFill>
                  <a:schemeClr val="tx1"/>
                </a:solidFill>
              </a:rPr>
              <a:t>csv.DictWriter</a:t>
            </a:r>
            <a:r>
              <a:rPr lang="en-US" sz="1800" b="1" dirty="0">
                <a:solidFill>
                  <a:schemeClr val="tx1"/>
                </a:solidFill>
              </a:rPr>
              <a:t> provides two methods for writing to CSV. They are</a:t>
            </a:r>
            <a:r>
              <a:rPr lang="en-US" sz="1800" b="1" dirty="0" smtClean="0">
                <a:solidFill>
                  <a:schemeClr val="tx1"/>
                </a:solidFill>
              </a:rPr>
              <a:t>:</a:t>
            </a:r>
          </a:p>
          <a:p>
            <a:pPr>
              <a:lnSpc>
                <a:spcPct val="150000"/>
              </a:lnSpc>
            </a:pPr>
            <a:endParaRPr lang="en-US" sz="1800" b="1" dirty="0">
              <a:solidFill>
                <a:schemeClr val="tx1"/>
              </a:solidFill>
            </a:endParaRPr>
          </a:p>
          <a:p>
            <a:pPr marL="285750" indent="-285750">
              <a:lnSpc>
                <a:spcPct val="150000"/>
              </a:lnSpc>
              <a:buFont typeface="Arial" panose="020B0604020202020204" pitchFamily="34" charset="0"/>
              <a:buChar char="•"/>
            </a:pPr>
            <a:r>
              <a:rPr lang="en-US" sz="1800" b="1" dirty="0" err="1">
                <a:solidFill>
                  <a:schemeClr val="accent1"/>
                </a:solidFill>
              </a:rPr>
              <a:t>writeheader</a:t>
            </a:r>
            <a:r>
              <a:rPr lang="en-US" sz="1800" b="1" dirty="0">
                <a:solidFill>
                  <a:schemeClr val="tx1"/>
                </a:solidFill>
              </a:rPr>
              <a:t>(): </a:t>
            </a:r>
            <a:r>
              <a:rPr lang="en-US" sz="1800" dirty="0" err="1">
                <a:solidFill>
                  <a:schemeClr val="tx1"/>
                </a:solidFill>
              </a:rPr>
              <a:t>writeheader</a:t>
            </a:r>
            <a:r>
              <a:rPr lang="en-US" sz="1800" dirty="0">
                <a:solidFill>
                  <a:schemeClr val="tx1"/>
                </a:solidFill>
              </a:rPr>
              <a:t>() method simply writes the first row of your csv file using the pre-specified fieldnames</a:t>
            </a:r>
            <a:r>
              <a:rPr lang="en-US" sz="1800" dirty="0" smtClean="0">
                <a:solidFill>
                  <a:schemeClr val="tx1"/>
                </a:solidFill>
              </a:rPr>
              <a:t>.</a:t>
            </a:r>
            <a:endParaRPr lang="en-US" sz="1800" dirty="0">
              <a:solidFill>
                <a:schemeClr val="tx1"/>
              </a:solidFill>
            </a:endParaRPr>
          </a:p>
          <a:p>
            <a:pPr>
              <a:lnSpc>
                <a:spcPct val="150000"/>
              </a:lnSpc>
            </a:pPr>
            <a:r>
              <a:rPr lang="en-US" sz="1800" dirty="0">
                <a:solidFill>
                  <a:schemeClr val="tx1"/>
                </a:solidFill>
              </a:rPr>
              <a:t>Syntax: </a:t>
            </a:r>
            <a:r>
              <a:rPr lang="en-US" sz="1800" b="1" dirty="0" err="1">
                <a:solidFill>
                  <a:schemeClr val="tx1"/>
                </a:solidFill>
              </a:rPr>
              <a:t>writeheader</a:t>
            </a:r>
            <a:r>
              <a:rPr lang="en-US" sz="1800" dirty="0" smtClean="0">
                <a:solidFill>
                  <a:schemeClr val="tx1"/>
                </a:solidFill>
              </a:rPr>
              <a:t>()</a:t>
            </a:r>
          </a:p>
          <a:p>
            <a:pPr>
              <a:lnSpc>
                <a:spcPct val="150000"/>
              </a:lnSpc>
            </a:pPr>
            <a:endParaRPr lang="en-US" sz="1800" dirty="0">
              <a:solidFill>
                <a:schemeClr val="tx1"/>
              </a:solidFill>
            </a:endParaRPr>
          </a:p>
          <a:p>
            <a:pPr marL="285750" indent="-285750">
              <a:lnSpc>
                <a:spcPct val="150000"/>
              </a:lnSpc>
              <a:buFont typeface="Arial" panose="020B0604020202020204" pitchFamily="34" charset="0"/>
              <a:buChar char="•"/>
            </a:pPr>
            <a:r>
              <a:rPr lang="en-US" sz="1800" b="1" dirty="0" err="1">
                <a:solidFill>
                  <a:schemeClr val="accent1"/>
                </a:solidFill>
              </a:rPr>
              <a:t>writerows</a:t>
            </a:r>
            <a:r>
              <a:rPr lang="en-US" sz="1800" dirty="0">
                <a:solidFill>
                  <a:schemeClr val="tx1"/>
                </a:solidFill>
              </a:rPr>
              <a:t>(): </a:t>
            </a:r>
            <a:r>
              <a:rPr lang="en-US" sz="1800" dirty="0" err="1">
                <a:solidFill>
                  <a:schemeClr val="tx1"/>
                </a:solidFill>
              </a:rPr>
              <a:t>writerows</a:t>
            </a:r>
            <a:r>
              <a:rPr lang="en-US" sz="1800" dirty="0">
                <a:solidFill>
                  <a:schemeClr val="tx1"/>
                </a:solidFill>
              </a:rPr>
              <a:t> method simply writes all the rows but in each row, it writes only the values(not keys).</a:t>
            </a:r>
          </a:p>
          <a:p>
            <a:pPr>
              <a:lnSpc>
                <a:spcPct val="150000"/>
              </a:lnSpc>
            </a:pPr>
            <a:r>
              <a:rPr lang="en-US" sz="1800" dirty="0">
                <a:solidFill>
                  <a:schemeClr val="tx1"/>
                </a:solidFill>
              </a:rPr>
              <a:t>Syntax: </a:t>
            </a:r>
            <a:r>
              <a:rPr lang="en-US" sz="1800" b="1" dirty="0" err="1">
                <a:solidFill>
                  <a:schemeClr val="tx1"/>
                </a:solidFill>
              </a:rPr>
              <a:t>writerows</a:t>
            </a:r>
            <a:r>
              <a:rPr lang="en-US" sz="1800" b="1" dirty="0">
                <a:solidFill>
                  <a:schemeClr val="tx1"/>
                </a:solidFill>
              </a:rPr>
              <a:t>(</a:t>
            </a:r>
            <a:r>
              <a:rPr lang="en-US" sz="1800" b="1" dirty="0" err="1">
                <a:solidFill>
                  <a:schemeClr val="tx1"/>
                </a:solidFill>
              </a:rPr>
              <a:t>mydict</a:t>
            </a:r>
            <a:r>
              <a:rPr lang="en-US" sz="1800" dirty="0">
                <a:solidFill>
                  <a:schemeClr val="tx1"/>
                </a:solidFill>
              </a:rPr>
              <a:t>)</a:t>
            </a:r>
          </a:p>
          <a:p>
            <a:pPr>
              <a:lnSpc>
                <a:spcPct val="150000"/>
              </a:lnSpc>
            </a:pPr>
            <a:endParaRPr lang="en-US" sz="1800" dirty="0">
              <a:solidFill>
                <a:schemeClr val="tx1"/>
              </a:solidFill>
            </a:endParaRPr>
          </a:p>
        </p:txBody>
      </p:sp>
    </p:spTree>
    <p:extLst>
      <p:ext uri="{BB962C8B-B14F-4D97-AF65-F5344CB8AC3E}">
        <p14:creationId xmlns:p14="http://schemas.microsoft.com/office/powerpoint/2010/main" val="1757562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0"/>
            <a:ext cx="8014796" cy="928690"/>
          </a:xfrm>
          <a:prstGeom prst="rect">
            <a:avLst/>
          </a:prstGeom>
        </p:spPr>
        <p:txBody>
          <a:bodyPr spcFirstLastPara="1" wrap="square" lIns="91425" tIns="91425" rIns="91425" bIns="91425" anchor="ctr" anchorCtr="0">
            <a:noAutofit/>
          </a:bodyPr>
          <a:lstStyle/>
          <a:p>
            <a:r>
              <a:rPr lang="en-US" sz="2400" dirty="0">
                <a:solidFill>
                  <a:schemeClr val="tx1"/>
                </a:solidFill>
              </a:rPr>
              <a:t>Using</a:t>
            </a:r>
            <a:r>
              <a:rPr lang="en-US" sz="2400" dirty="0">
                <a:solidFill>
                  <a:schemeClr val="accent1"/>
                </a:solidFill>
              </a:rPr>
              <a:t> </a:t>
            </a:r>
            <a:r>
              <a:rPr lang="en-US" sz="2400" dirty="0" err="1">
                <a:solidFill>
                  <a:schemeClr val="accent1"/>
                </a:solidFill>
              </a:rPr>
              <a:t>csv.DictWriter</a:t>
            </a:r>
            <a:r>
              <a:rPr lang="en-US" sz="2400" dirty="0">
                <a:solidFill>
                  <a:schemeClr val="accent1"/>
                </a:solidFill>
              </a:rPr>
              <a:t> class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57</a:t>
            </a:fld>
            <a:endParaRPr/>
          </a:p>
        </p:txBody>
      </p:sp>
      <p:sp>
        <p:nvSpPr>
          <p:cNvPr id="8" name="Rectangle 7"/>
          <p:cNvSpPr/>
          <p:nvPr/>
        </p:nvSpPr>
        <p:spPr>
          <a:xfrm>
            <a:off x="219426" y="745810"/>
            <a:ext cx="5266974" cy="3647152"/>
          </a:xfrm>
          <a:prstGeom prst="rect">
            <a:avLst/>
          </a:prstGeom>
        </p:spPr>
        <p:txBody>
          <a:bodyPr wrap="square">
            <a:spAutoFit/>
          </a:bodyPr>
          <a:lstStyle/>
          <a:p>
            <a:pPr>
              <a:lnSpc>
                <a:spcPct val="150000"/>
              </a:lnSpc>
            </a:pPr>
            <a:r>
              <a:rPr lang="en-US" dirty="0" smtClean="0">
                <a:solidFill>
                  <a:schemeClr val="tx1"/>
                </a:solidFill>
              </a:rPr>
              <a:t>import </a:t>
            </a:r>
            <a:r>
              <a:rPr lang="en-US" dirty="0">
                <a:solidFill>
                  <a:schemeClr val="tx1"/>
                </a:solidFill>
              </a:rPr>
              <a:t>csv </a:t>
            </a:r>
          </a:p>
          <a:p>
            <a:pPr>
              <a:lnSpc>
                <a:spcPct val="150000"/>
              </a:lnSpc>
            </a:pPr>
            <a:r>
              <a:rPr lang="en-US" dirty="0" smtClean="0">
                <a:solidFill>
                  <a:schemeClr val="tx1"/>
                </a:solidFill>
              </a:rPr>
              <a:t># </a:t>
            </a:r>
            <a:r>
              <a:rPr lang="en-US" dirty="0">
                <a:solidFill>
                  <a:schemeClr val="tx1"/>
                </a:solidFill>
              </a:rPr>
              <a:t>my data rows as dictionary objects </a:t>
            </a:r>
          </a:p>
          <a:p>
            <a:pPr>
              <a:lnSpc>
                <a:spcPct val="150000"/>
              </a:lnSpc>
            </a:pPr>
            <a:r>
              <a:rPr lang="en-US" dirty="0" err="1">
                <a:solidFill>
                  <a:schemeClr val="tx1"/>
                </a:solidFill>
              </a:rPr>
              <a:t>mydict</a:t>
            </a:r>
            <a:r>
              <a:rPr lang="en-US" dirty="0">
                <a:solidFill>
                  <a:schemeClr val="tx1"/>
                </a:solidFill>
              </a:rPr>
              <a:t> =[{'branch': 'COE', '</a:t>
            </a:r>
            <a:r>
              <a:rPr lang="en-US" dirty="0" err="1">
                <a:solidFill>
                  <a:schemeClr val="tx1"/>
                </a:solidFill>
              </a:rPr>
              <a:t>cgpa</a:t>
            </a:r>
            <a:r>
              <a:rPr lang="en-US" dirty="0">
                <a:solidFill>
                  <a:schemeClr val="tx1"/>
                </a:solidFill>
              </a:rPr>
              <a:t>': '9.0', 'name': 'Nikhil', 'year': '2'}, </a:t>
            </a:r>
          </a:p>
          <a:p>
            <a:pPr>
              <a:lnSpc>
                <a:spcPct val="150000"/>
              </a:lnSpc>
            </a:pPr>
            <a:r>
              <a:rPr lang="en-US" dirty="0">
                <a:solidFill>
                  <a:schemeClr val="tx1"/>
                </a:solidFill>
              </a:rPr>
              <a:t>         {'branch': 'COE', '</a:t>
            </a:r>
            <a:r>
              <a:rPr lang="en-US" dirty="0" err="1">
                <a:solidFill>
                  <a:schemeClr val="tx1"/>
                </a:solidFill>
              </a:rPr>
              <a:t>cgpa</a:t>
            </a:r>
            <a:r>
              <a:rPr lang="en-US" dirty="0">
                <a:solidFill>
                  <a:schemeClr val="tx1"/>
                </a:solidFill>
              </a:rPr>
              <a:t>': '9.1', 'name': '</a:t>
            </a:r>
            <a:r>
              <a:rPr lang="en-US" dirty="0" err="1">
                <a:solidFill>
                  <a:schemeClr val="tx1"/>
                </a:solidFill>
              </a:rPr>
              <a:t>Sanchit</a:t>
            </a:r>
            <a:r>
              <a:rPr lang="en-US" dirty="0">
                <a:solidFill>
                  <a:schemeClr val="tx1"/>
                </a:solidFill>
              </a:rPr>
              <a:t>', 'year': '2'}, </a:t>
            </a:r>
          </a:p>
          <a:p>
            <a:pPr>
              <a:lnSpc>
                <a:spcPct val="150000"/>
              </a:lnSpc>
            </a:pPr>
            <a:r>
              <a:rPr lang="en-US" dirty="0">
                <a:solidFill>
                  <a:schemeClr val="tx1"/>
                </a:solidFill>
              </a:rPr>
              <a:t>         {'branch': 'IT', '</a:t>
            </a:r>
            <a:r>
              <a:rPr lang="en-US" dirty="0" err="1">
                <a:solidFill>
                  <a:schemeClr val="tx1"/>
                </a:solidFill>
              </a:rPr>
              <a:t>cgpa</a:t>
            </a:r>
            <a:r>
              <a:rPr lang="en-US" dirty="0">
                <a:solidFill>
                  <a:schemeClr val="tx1"/>
                </a:solidFill>
              </a:rPr>
              <a:t>': '9.3', 'name': 'Aditya', 'year': '2'}, </a:t>
            </a:r>
          </a:p>
          <a:p>
            <a:pPr>
              <a:lnSpc>
                <a:spcPct val="150000"/>
              </a:lnSpc>
            </a:pPr>
            <a:r>
              <a:rPr lang="en-US" dirty="0">
                <a:solidFill>
                  <a:schemeClr val="tx1"/>
                </a:solidFill>
              </a:rPr>
              <a:t>         {'branch': 'SE', '</a:t>
            </a:r>
            <a:r>
              <a:rPr lang="en-US" dirty="0" err="1">
                <a:solidFill>
                  <a:schemeClr val="tx1"/>
                </a:solidFill>
              </a:rPr>
              <a:t>cgpa</a:t>
            </a:r>
            <a:r>
              <a:rPr lang="en-US" dirty="0">
                <a:solidFill>
                  <a:schemeClr val="tx1"/>
                </a:solidFill>
              </a:rPr>
              <a:t>': '9.5', 'name': '</a:t>
            </a:r>
            <a:r>
              <a:rPr lang="en-US" dirty="0" err="1">
                <a:solidFill>
                  <a:schemeClr val="tx1"/>
                </a:solidFill>
              </a:rPr>
              <a:t>Sagar</a:t>
            </a:r>
            <a:r>
              <a:rPr lang="en-US" dirty="0">
                <a:solidFill>
                  <a:schemeClr val="tx1"/>
                </a:solidFill>
              </a:rPr>
              <a:t>', 'year': '1'}, </a:t>
            </a:r>
          </a:p>
          <a:p>
            <a:pPr>
              <a:lnSpc>
                <a:spcPct val="150000"/>
              </a:lnSpc>
            </a:pPr>
            <a:r>
              <a:rPr lang="en-US" dirty="0">
                <a:solidFill>
                  <a:schemeClr val="tx1"/>
                </a:solidFill>
              </a:rPr>
              <a:t>         {'branch': 'MCE', '</a:t>
            </a:r>
            <a:r>
              <a:rPr lang="en-US" dirty="0" err="1">
                <a:solidFill>
                  <a:schemeClr val="tx1"/>
                </a:solidFill>
              </a:rPr>
              <a:t>cgpa</a:t>
            </a:r>
            <a:r>
              <a:rPr lang="en-US" dirty="0">
                <a:solidFill>
                  <a:schemeClr val="tx1"/>
                </a:solidFill>
              </a:rPr>
              <a:t>': '7.8', 'name': '</a:t>
            </a:r>
            <a:r>
              <a:rPr lang="en-US" dirty="0" err="1">
                <a:solidFill>
                  <a:schemeClr val="tx1"/>
                </a:solidFill>
              </a:rPr>
              <a:t>Prateek</a:t>
            </a:r>
            <a:r>
              <a:rPr lang="en-US" dirty="0">
                <a:solidFill>
                  <a:schemeClr val="tx1"/>
                </a:solidFill>
              </a:rPr>
              <a:t>', 'year': '3'}, </a:t>
            </a:r>
          </a:p>
          <a:p>
            <a:pPr>
              <a:lnSpc>
                <a:spcPct val="150000"/>
              </a:lnSpc>
            </a:pPr>
            <a:r>
              <a:rPr lang="en-US" dirty="0">
                <a:solidFill>
                  <a:schemeClr val="tx1"/>
                </a:solidFill>
              </a:rPr>
              <a:t>         {'branch': 'EP', '</a:t>
            </a:r>
            <a:r>
              <a:rPr lang="en-US" dirty="0" err="1">
                <a:solidFill>
                  <a:schemeClr val="tx1"/>
                </a:solidFill>
              </a:rPr>
              <a:t>cgpa</a:t>
            </a:r>
            <a:r>
              <a:rPr lang="en-US" dirty="0">
                <a:solidFill>
                  <a:schemeClr val="tx1"/>
                </a:solidFill>
              </a:rPr>
              <a:t>': '9.1', 'name': '</a:t>
            </a:r>
            <a:r>
              <a:rPr lang="en-US" dirty="0" err="1">
                <a:solidFill>
                  <a:schemeClr val="tx1"/>
                </a:solidFill>
              </a:rPr>
              <a:t>Sahil</a:t>
            </a:r>
            <a:r>
              <a:rPr lang="en-US" dirty="0">
                <a:solidFill>
                  <a:schemeClr val="tx1"/>
                </a:solidFill>
              </a:rPr>
              <a:t>', 'year': '2'}] </a:t>
            </a:r>
          </a:p>
          <a:p>
            <a:pPr>
              <a:lnSpc>
                <a:spcPct val="150000"/>
              </a:lnSpc>
            </a:pPr>
            <a:r>
              <a:rPr lang="en-US" dirty="0">
                <a:solidFill>
                  <a:schemeClr val="tx1"/>
                </a:solidFill>
              </a:rPr>
              <a:t>    </a:t>
            </a:r>
          </a:p>
          <a:p>
            <a:pPr>
              <a:lnSpc>
                <a:spcPct val="150000"/>
              </a:lnSpc>
            </a:pPr>
            <a:r>
              <a:rPr lang="en-US" dirty="0">
                <a:solidFill>
                  <a:schemeClr val="tx1"/>
                </a:solidFill>
              </a:rPr>
              <a:t># field names </a:t>
            </a:r>
          </a:p>
          <a:p>
            <a:pPr>
              <a:lnSpc>
                <a:spcPct val="150000"/>
              </a:lnSpc>
            </a:pPr>
            <a:r>
              <a:rPr lang="en-US" dirty="0">
                <a:solidFill>
                  <a:schemeClr val="tx1"/>
                </a:solidFill>
              </a:rPr>
              <a:t>fields = ['name', 'branch', 'year', '</a:t>
            </a:r>
            <a:r>
              <a:rPr lang="en-US" dirty="0" err="1">
                <a:solidFill>
                  <a:schemeClr val="tx1"/>
                </a:solidFill>
              </a:rPr>
              <a:t>cgpa</a:t>
            </a:r>
            <a:r>
              <a:rPr lang="en-US" dirty="0" smtClean="0">
                <a:solidFill>
                  <a:schemeClr val="tx1"/>
                </a:solidFill>
              </a:rPr>
              <a:t>']</a:t>
            </a:r>
            <a:endParaRPr lang="en-US" dirty="0">
              <a:solidFill>
                <a:schemeClr val="tx1"/>
              </a:solidFill>
            </a:endParaRPr>
          </a:p>
        </p:txBody>
      </p:sp>
      <p:sp>
        <p:nvSpPr>
          <p:cNvPr id="3" name="Rectangle 2"/>
          <p:cNvSpPr/>
          <p:nvPr/>
        </p:nvSpPr>
        <p:spPr>
          <a:xfrm>
            <a:off x="5486400" y="443942"/>
            <a:ext cx="3769328" cy="4616648"/>
          </a:xfrm>
          <a:prstGeom prst="rect">
            <a:avLst/>
          </a:prstGeom>
        </p:spPr>
        <p:txBody>
          <a:bodyPr wrap="square">
            <a:spAutoFit/>
          </a:bodyPr>
          <a:lstStyle/>
          <a:p>
            <a:pPr>
              <a:lnSpc>
                <a:spcPct val="150000"/>
              </a:lnSpc>
            </a:pPr>
            <a:r>
              <a:rPr lang="en-US" dirty="0" smtClean="0">
                <a:solidFill>
                  <a:schemeClr val="tx1"/>
                </a:solidFill>
              </a:rPr>
              <a:t># </a:t>
            </a:r>
            <a:r>
              <a:rPr lang="en-US" dirty="0">
                <a:solidFill>
                  <a:schemeClr val="tx1"/>
                </a:solidFill>
              </a:rPr>
              <a:t>name of csv file </a:t>
            </a:r>
          </a:p>
          <a:p>
            <a:pPr>
              <a:lnSpc>
                <a:spcPct val="150000"/>
              </a:lnSpc>
            </a:pPr>
            <a:r>
              <a:rPr lang="en-US" dirty="0">
                <a:solidFill>
                  <a:schemeClr val="tx1"/>
                </a:solidFill>
              </a:rPr>
              <a:t>filename = "university_records.csv"</a:t>
            </a:r>
          </a:p>
          <a:p>
            <a:pPr>
              <a:lnSpc>
                <a:spcPct val="150000"/>
              </a:lnSpc>
            </a:pPr>
            <a:r>
              <a:rPr lang="en-US" dirty="0">
                <a:solidFill>
                  <a:schemeClr val="tx1"/>
                </a:solidFill>
              </a:rPr>
              <a:t>    </a:t>
            </a:r>
          </a:p>
          <a:p>
            <a:pPr>
              <a:lnSpc>
                <a:spcPct val="150000"/>
              </a:lnSpc>
            </a:pPr>
            <a:r>
              <a:rPr lang="en-US" dirty="0">
                <a:solidFill>
                  <a:schemeClr val="tx1"/>
                </a:solidFill>
              </a:rPr>
              <a:t># writing to csv file </a:t>
            </a:r>
          </a:p>
          <a:p>
            <a:pPr>
              <a:lnSpc>
                <a:spcPct val="150000"/>
              </a:lnSpc>
            </a:pPr>
            <a:r>
              <a:rPr lang="en-US" dirty="0">
                <a:solidFill>
                  <a:schemeClr val="tx1"/>
                </a:solidFill>
              </a:rPr>
              <a:t>with open(filename, 'w') as </a:t>
            </a:r>
            <a:r>
              <a:rPr lang="en-US" dirty="0" err="1">
                <a:solidFill>
                  <a:schemeClr val="tx1"/>
                </a:solidFill>
              </a:rPr>
              <a:t>csvfile</a:t>
            </a:r>
            <a:r>
              <a:rPr lang="en-US" dirty="0">
                <a:solidFill>
                  <a:schemeClr val="tx1"/>
                </a:solidFill>
              </a:rPr>
              <a:t>: </a:t>
            </a:r>
          </a:p>
          <a:p>
            <a:pPr>
              <a:lnSpc>
                <a:spcPct val="150000"/>
              </a:lnSpc>
            </a:pPr>
            <a:r>
              <a:rPr lang="en-US" dirty="0">
                <a:solidFill>
                  <a:schemeClr val="tx1"/>
                </a:solidFill>
              </a:rPr>
              <a:t>    # creating a csv </a:t>
            </a:r>
            <a:r>
              <a:rPr lang="en-US" dirty="0" err="1">
                <a:solidFill>
                  <a:schemeClr val="tx1"/>
                </a:solidFill>
              </a:rPr>
              <a:t>dict</a:t>
            </a:r>
            <a:r>
              <a:rPr lang="en-US" dirty="0">
                <a:solidFill>
                  <a:schemeClr val="tx1"/>
                </a:solidFill>
              </a:rPr>
              <a:t> writer object </a:t>
            </a:r>
          </a:p>
          <a:p>
            <a:pPr>
              <a:lnSpc>
                <a:spcPct val="150000"/>
              </a:lnSpc>
            </a:pPr>
            <a:r>
              <a:rPr lang="en-US" dirty="0">
                <a:solidFill>
                  <a:schemeClr val="tx1"/>
                </a:solidFill>
              </a:rPr>
              <a:t>    writer = </a:t>
            </a:r>
            <a:r>
              <a:rPr lang="en-US" dirty="0" err="1">
                <a:solidFill>
                  <a:schemeClr val="tx1"/>
                </a:solidFill>
              </a:rPr>
              <a:t>csv.DictWriter</a:t>
            </a:r>
            <a:r>
              <a:rPr lang="en-US" dirty="0">
                <a:solidFill>
                  <a:schemeClr val="tx1"/>
                </a:solidFill>
              </a:rPr>
              <a:t>(</a:t>
            </a:r>
            <a:r>
              <a:rPr lang="en-US" dirty="0" err="1">
                <a:solidFill>
                  <a:schemeClr val="tx1"/>
                </a:solidFill>
              </a:rPr>
              <a:t>csvfile</a:t>
            </a:r>
            <a:r>
              <a:rPr lang="en-US" dirty="0">
                <a:solidFill>
                  <a:schemeClr val="tx1"/>
                </a:solidFill>
              </a:rPr>
              <a:t>, fieldnames = fields) </a:t>
            </a:r>
          </a:p>
          <a:p>
            <a:pPr>
              <a:lnSpc>
                <a:spcPct val="150000"/>
              </a:lnSpc>
            </a:pPr>
            <a:r>
              <a:rPr lang="en-US" dirty="0">
                <a:solidFill>
                  <a:schemeClr val="tx1"/>
                </a:solidFill>
              </a:rPr>
              <a:t>        </a:t>
            </a:r>
          </a:p>
          <a:p>
            <a:pPr>
              <a:lnSpc>
                <a:spcPct val="150000"/>
              </a:lnSpc>
            </a:pPr>
            <a:r>
              <a:rPr lang="en-US" dirty="0">
                <a:solidFill>
                  <a:schemeClr val="tx1"/>
                </a:solidFill>
              </a:rPr>
              <a:t>    # writing headers (field names) </a:t>
            </a:r>
          </a:p>
          <a:p>
            <a:pPr>
              <a:lnSpc>
                <a:spcPct val="150000"/>
              </a:lnSpc>
            </a:pPr>
            <a:r>
              <a:rPr lang="en-US" dirty="0">
                <a:solidFill>
                  <a:schemeClr val="tx1"/>
                </a:solidFill>
              </a:rPr>
              <a:t>    </a:t>
            </a:r>
            <a:r>
              <a:rPr lang="en-US" dirty="0" err="1">
                <a:solidFill>
                  <a:schemeClr val="tx1"/>
                </a:solidFill>
              </a:rPr>
              <a:t>writer.writeheader</a:t>
            </a:r>
            <a:r>
              <a:rPr lang="en-US" dirty="0">
                <a:solidFill>
                  <a:schemeClr val="tx1"/>
                </a:solidFill>
              </a:rPr>
              <a:t>() </a:t>
            </a:r>
          </a:p>
          <a:p>
            <a:pPr>
              <a:lnSpc>
                <a:spcPct val="150000"/>
              </a:lnSpc>
            </a:pPr>
            <a:r>
              <a:rPr lang="en-US" dirty="0">
                <a:solidFill>
                  <a:schemeClr val="tx1"/>
                </a:solidFill>
              </a:rPr>
              <a:t>        </a:t>
            </a:r>
          </a:p>
          <a:p>
            <a:pPr>
              <a:lnSpc>
                <a:spcPct val="150000"/>
              </a:lnSpc>
            </a:pPr>
            <a:r>
              <a:rPr lang="en-US" dirty="0">
                <a:solidFill>
                  <a:schemeClr val="tx1"/>
                </a:solidFill>
              </a:rPr>
              <a:t>    # writing data rows </a:t>
            </a:r>
          </a:p>
          <a:p>
            <a:pPr>
              <a:lnSpc>
                <a:spcPct val="150000"/>
              </a:lnSpc>
            </a:pPr>
            <a:r>
              <a:rPr lang="en-US" dirty="0">
                <a:solidFill>
                  <a:schemeClr val="tx1"/>
                </a:solidFill>
              </a:rPr>
              <a:t>    </a:t>
            </a:r>
            <a:r>
              <a:rPr lang="en-US" dirty="0" err="1">
                <a:solidFill>
                  <a:schemeClr val="tx1"/>
                </a:solidFill>
              </a:rPr>
              <a:t>writer.writerows</a:t>
            </a:r>
            <a:r>
              <a:rPr lang="en-US" dirty="0">
                <a:solidFill>
                  <a:schemeClr val="tx1"/>
                </a:solidFill>
              </a:rPr>
              <a:t>(</a:t>
            </a:r>
            <a:r>
              <a:rPr lang="en-US" dirty="0" err="1">
                <a:solidFill>
                  <a:schemeClr val="tx1"/>
                </a:solidFill>
              </a:rPr>
              <a:t>mydict</a:t>
            </a:r>
            <a:r>
              <a:rPr lang="en-US" dirty="0">
                <a:solidFill>
                  <a:schemeClr val="tx1"/>
                </a:solidFill>
              </a:rPr>
              <a:t>) </a:t>
            </a:r>
          </a:p>
        </p:txBody>
      </p:sp>
    </p:spTree>
    <p:extLst>
      <p:ext uri="{BB962C8B-B14F-4D97-AF65-F5344CB8AC3E}">
        <p14:creationId xmlns:p14="http://schemas.microsoft.com/office/powerpoint/2010/main" val="1377071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58</a:t>
            </a:fld>
            <a:endParaRPr/>
          </a:p>
        </p:txBody>
      </p:sp>
      <p:sp>
        <p:nvSpPr>
          <p:cNvPr id="3" name="Rectangle 2"/>
          <p:cNvSpPr/>
          <p:nvPr/>
        </p:nvSpPr>
        <p:spPr>
          <a:xfrm>
            <a:off x="546670" y="1001842"/>
            <a:ext cx="8284464" cy="300082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a:t>Normally, a library is a collection of books or is a room or place where many books are stored to be used later. </a:t>
            </a:r>
            <a:endParaRPr lang="en-US" sz="1800" dirty="0" smtClean="0"/>
          </a:p>
          <a:p>
            <a:pPr marL="285750" indent="-285750" algn="just">
              <a:lnSpc>
                <a:spcPct val="150000"/>
              </a:lnSpc>
              <a:buFont typeface="Arial" panose="020B0604020202020204" pitchFamily="34" charset="0"/>
              <a:buChar char="•"/>
            </a:pPr>
            <a:r>
              <a:rPr lang="en-US" sz="1800" dirty="0" smtClean="0"/>
              <a:t>Similarly</a:t>
            </a:r>
            <a:r>
              <a:rPr lang="en-US" sz="1800" dirty="0"/>
              <a:t>, in the programming world, a library is a collection of precompiled codes that can be used later on in a program for some specific well-defined </a:t>
            </a:r>
            <a:r>
              <a:rPr lang="en-US" sz="1800" dirty="0" smtClean="0"/>
              <a:t>operations.</a:t>
            </a:r>
          </a:p>
          <a:p>
            <a:pPr marL="285750" indent="-285750" algn="just">
              <a:lnSpc>
                <a:spcPct val="150000"/>
              </a:lnSpc>
              <a:buFont typeface="Arial" panose="020B0604020202020204" pitchFamily="34" charset="0"/>
              <a:buChar char="•"/>
            </a:pPr>
            <a:r>
              <a:rPr lang="en-US" sz="1800" dirty="0" smtClean="0"/>
              <a:t>Other </a:t>
            </a:r>
            <a:r>
              <a:rPr lang="en-US" sz="1800" dirty="0"/>
              <a:t>than pre-compiled codes, a library may contain documentation, configuration data, message templates, classes, and values, etc</a:t>
            </a:r>
            <a:r>
              <a:rPr lang="en-US" sz="1800" dirty="0" smtClean="0"/>
              <a:t>.</a:t>
            </a:r>
            <a:endParaRPr lang="en-US" sz="1800" dirty="0"/>
          </a:p>
        </p:txBody>
      </p:sp>
    </p:spTree>
    <p:extLst>
      <p:ext uri="{BB962C8B-B14F-4D97-AF65-F5344CB8AC3E}">
        <p14:creationId xmlns:p14="http://schemas.microsoft.com/office/powerpoint/2010/main" val="1436671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59</a:t>
            </a:fld>
            <a:endParaRPr/>
          </a:p>
        </p:txBody>
      </p:sp>
      <p:sp>
        <p:nvSpPr>
          <p:cNvPr id="3" name="Rectangle 2"/>
          <p:cNvSpPr/>
          <p:nvPr/>
        </p:nvSpPr>
        <p:spPr>
          <a:xfrm>
            <a:off x="438912" y="1166434"/>
            <a:ext cx="8284464" cy="294952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smtClean="0"/>
              <a:t>A </a:t>
            </a:r>
            <a:r>
              <a:rPr lang="en-US" sz="1800" dirty="0"/>
              <a:t>Python library is a collection of related modules. It contains bundles of code that can be used repeatedly in different programs. </a:t>
            </a:r>
            <a:endParaRPr lang="en-US" sz="1800" dirty="0" smtClean="0"/>
          </a:p>
          <a:p>
            <a:pPr marL="285750" indent="-285750" algn="just">
              <a:lnSpc>
                <a:spcPct val="150000"/>
              </a:lnSpc>
              <a:buFont typeface="Arial" panose="020B0604020202020204" pitchFamily="34" charset="0"/>
              <a:buChar char="•"/>
            </a:pPr>
            <a:r>
              <a:rPr lang="en-US" sz="1800" dirty="0" smtClean="0"/>
              <a:t>It </a:t>
            </a:r>
            <a:r>
              <a:rPr lang="en-US" sz="1800" dirty="0"/>
              <a:t>makes Python Programming simpler and convenient for the programmer. </a:t>
            </a:r>
            <a:endParaRPr lang="en-US" sz="1800" dirty="0" smtClean="0"/>
          </a:p>
          <a:p>
            <a:pPr marL="285750" indent="-285750" algn="just">
              <a:lnSpc>
                <a:spcPct val="150000"/>
              </a:lnSpc>
              <a:buFont typeface="Arial" panose="020B0604020202020204" pitchFamily="34" charset="0"/>
              <a:buChar char="•"/>
            </a:pPr>
            <a:r>
              <a:rPr lang="en-US" sz="1800" dirty="0" smtClean="0"/>
              <a:t>As </a:t>
            </a:r>
            <a:r>
              <a:rPr lang="en-US" sz="1800" dirty="0"/>
              <a:t>we don’t need to write the same code again and again for different </a:t>
            </a:r>
            <a:r>
              <a:rPr lang="en-US" sz="1800" dirty="0" smtClean="0"/>
              <a:t>programs.</a:t>
            </a:r>
          </a:p>
          <a:p>
            <a:pPr marL="285750" indent="-285750" algn="just">
              <a:lnSpc>
                <a:spcPct val="150000"/>
              </a:lnSpc>
              <a:buFont typeface="Arial" panose="020B0604020202020204" pitchFamily="34" charset="0"/>
              <a:buChar char="•"/>
            </a:pPr>
            <a:r>
              <a:rPr lang="en-US" sz="1800" dirty="0" smtClean="0"/>
              <a:t>Python </a:t>
            </a:r>
            <a:r>
              <a:rPr lang="en-US" sz="1800" dirty="0"/>
              <a:t>libraries play a very vital role in fields of Machine Learning, Data Science, Data Visualization, etc.</a:t>
            </a:r>
          </a:p>
        </p:txBody>
      </p:sp>
    </p:spTree>
    <p:extLst>
      <p:ext uri="{BB962C8B-B14F-4D97-AF65-F5344CB8AC3E}">
        <p14:creationId xmlns:p14="http://schemas.microsoft.com/office/powerpoint/2010/main" val="1966288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938583" y="203367"/>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3" name="Rectangle 2"/>
          <p:cNvSpPr/>
          <p:nvPr/>
        </p:nvSpPr>
        <p:spPr>
          <a:xfrm>
            <a:off x="727633" y="1023393"/>
            <a:ext cx="4028012" cy="3831818"/>
          </a:xfrm>
          <a:prstGeom prst="rect">
            <a:avLst/>
          </a:prstGeom>
        </p:spPr>
        <p:txBody>
          <a:bodyPr wrap="square">
            <a:spAutoFit/>
          </a:bodyPr>
          <a:lstStyle/>
          <a:p>
            <a:pPr>
              <a:lnSpc>
                <a:spcPct val="150000"/>
              </a:lnSpc>
            </a:pPr>
            <a:r>
              <a:rPr lang="en-US" sz="1800" dirty="0">
                <a:solidFill>
                  <a:schemeClr val="tx1"/>
                </a:solidFill>
              </a:rPr>
              <a:t>val1 = input("Enter the name: ")</a:t>
            </a:r>
          </a:p>
          <a:p>
            <a:pPr>
              <a:lnSpc>
                <a:spcPct val="150000"/>
              </a:lnSpc>
            </a:pPr>
            <a:r>
              <a:rPr lang="en-US" sz="1800" dirty="0">
                <a:solidFill>
                  <a:schemeClr val="tx1"/>
                </a:solidFill>
              </a:rPr>
              <a:t> </a:t>
            </a:r>
            <a:r>
              <a:rPr lang="en-US" sz="1800" dirty="0" smtClean="0">
                <a:solidFill>
                  <a:schemeClr val="tx1"/>
                </a:solidFill>
              </a:rPr>
              <a:t># </a:t>
            </a:r>
            <a:r>
              <a:rPr lang="en-US" sz="1800" dirty="0">
                <a:solidFill>
                  <a:schemeClr val="tx1"/>
                </a:solidFill>
              </a:rPr>
              <a:t>print the type of input value</a:t>
            </a:r>
          </a:p>
          <a:p>
            <a:pPr>
              <a:lnSpc>
                <a:spcPct val="150000"/>
              </a:lnSpc>
            </a:pPr>
            <a:r>
              <a:rPr lang="en-US" sz="1800" dirty="0">
                <a:solidFill>
                  <a:schemeClr val="tx1"/>
                </a:solidFill>
              </a:rPr>
              <a:t>print(type(val1))</a:t>
            </a:r>
          </a:p>
          <a:p>
            <a:pPr>
              <a:lnSpc>
                <a:spcPct val="150000"/>
              </a:lnSpc>
            </a:pPr>
            <a:r>
              <a:rPr lang="en-US" sz="1800" dirty="0">
                <a:solidFill>
                  <a:schemeClr val="tx1"/>
                </a:solidFill>
              </a:rPr>
              <a:t>print(val1)</a:t>
            </a:r>
          </a:p>
          <a:p>
            <a:pPr>
              <a:lnSpc>
                <a:spcPct val="150000"/>
              </a:lnSpc>
            </a:pPr>
            <a:r>
              <a:rPr lang="en-US" sz="1800" dirty="0" smtClean="0">
                <a:solidFill>
                  <a:schemeClr val="tx1"/>
                </a:solidFill>
              </a:rPr>
              <a:t>val2 </a:t>
            </a:r>
            <a:r>
              <a:rPr lang="en-US" sz="1800" dirty="0">
                <a:solidFill>
                  <a:schemeClr val="tx1"/>
                </a:solidFill>
              </a:rPr>
              <a:t>= input("Enter the number: ")</a:t>
            </a:r>
          </a:p>
          <a:p>
            <a:pPr>
              <a:lnSpc>
                <a:spcPct val="150000"/>
              </a:lnSpc>
            </a:pPr>
            <a:r>
              <a:rPr lang="en-US" sz="1800" dirty="0">
                <a:solidFill>
                  <a:schemeClr val="tx1"/>
                </a:solidFill>
              </a:rPr>
              <a:t>print(type(val2))</a:t>
            </a:r>
          </a:p>
          <a:p>
            <a:pPr>
              <a:lnSpc>
                <a:spcPct val="150000"/>
              </a:lnSpc>
            </a:pPr>
            <a:r>
              <a:rPr lang="en-US" sz="1800" dirty="0">
                <a:solidFill>
                  <a:schemeClr val="tx1"/>
                </a:solidFill>
              </a:rPr>
              <a:t> </a:t>
            </a:r>
            <a:r>
              <a:rPr lang="en-US" sz="1800" dirty="0" smtClean="0">
                <a:solidFill>
                  <a:schemeClr val="tx1"/>
                </a:solidFill>
              </a:rPr>
              <a:t>val2 </a:t>
            </a:r>
            <a:r>
              <a:rPr lang="en-US" sz="1800" dirty="0">
                <a:solidFill>
                  <a:schemeClr val="tx1"/>
                </a:solidFill>
              </a:rPr>
              <a:t>= </a:t>
            </a:r>
            <a:r>
              <a:rPr lang="en-US" sz="1800" dirty="0" err="1">
                <a:solidFill>
                  <a:schemeClr val="tx1"/>
                </a:solidFill>
              </a:rPr>
              <a:t>int</a:t>
            </a:r>
            <a:r>
              <a:rPr lang="en-US" sz="1800" dirty="0">
                <a:solidFill>
                  <a:schemeClr val="tx1"/>
                </a:solidFill>
              </a:rPr>
              <a:t>(val2)</a:t>
            </a:r>
          </a:p>
          <a:p>
            <a:pPr>
              <a:lnSpc>
                <a:spcPct val="150000"/>
              </a:lnSpc>
            </a:pPr>
            <a:r>
              <a:rPr lang="en-US" sz="1800" dirty="0">
                <a:solidFill>
                  <a:schemeClr val="tx1"/>
                </a:solidFill>
              </a:rPr>
              <a:t>print(type(val2))</a:t>
            </a:r>
          </a:p>
          <a:p>
            <a:pPr>
              <a:lnSpc>
                <a:spcPct val="150000"/>
              </a:lnSpc>
            </a:pPr>
            <a:r>
              <a:rPr lang="en-US" sz="1800" dirty="0">
                <a:solidFill>
                  <a:schemeClr val="tx1"/>
                </a:solidFill>
              </a:rPr>
              <a:t>print(val2)</a:t>
            </a:r>
          </a:p>
        </p:txBody>
      </p:sp>
      <p:pic>
        <p:nvPicPr>
          <p:cNvPr id="1028" name="Picture 4" descr="https://media.geeksforgeeks.org/wp-content/uploads/20191207194518/Screenshot-15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4695" y="928515"/>
            <a:ext cx="4644488" cy="374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020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73152"/>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60</a:t>
            </a:fld>
            <a:endParaRPr/>
          </a:p>
        </p:txBody>
      </p:sp>
      <p:sp>
        <p:nvSpPr>
          <p:cNvPr id="3" name="Rectangle 2"/>
          <p:cNvSpPr/>
          <p:nvPr/>
        </p:nvSpPr>
        <p:spPr>
          <a:xfrm>
            <a:off x="585216" y="1056706"/>
            <a:ext cx="8284464" cy="3831818"/>
          </a:xfrm>
          <a:prstGeom prst="rect">
            <a:avLst/>
          </a:prstGeom>
        </p:spPr>
        <p:txBody>
          <a:bodyPr wrap="square">
            <a:spAutoFit/>
          </a:bodyPr>
          <a:lstStyle/>
          <a:p>
            <a:pPr algn="just">
              <a:lnSpc>
                <a:spcPct val="150000"/>
              </a:lnSpc>
            </a:pPr>
            <a:r>
              <a:rPr lang="en-US" sz="1800" b="1" dirty="0"/>
              <a:t>Working of Python Library</a:t>
            </a:r>
          </a:p>
          <a:p>
            <a:pPr marL="285750" indent="-285750" algn="just">
              <a:lnSpc>
                <a:spcPct val="150000"/>
              </a:lnSpc>
              <a:buFont typeface="Arial" panose="020B0604020202020204" pitchFamily="34" charset="0"/>
              <a:buChar char="•"/>
            </a:pPr>
            <a:r>
              <a:rPr lang="en-US" sz="1800" dirty="0" smtClean="0"/>
              <a:t>Python </a:t>
            </a:r>
            <a:r>
              <a:rPr lang="en-US" sz="1800" dirty="0"/>
              <a:t>library is simply a collection of codes or modules of codes that we can use in a program for specific operations</a:t>
            </a:r>
            <a:r>
              <a:rPr lang="en-US" sz="1800" dirty="0" smtClean="0"/>
              <a:t>.</a:t>
            </a:r>
          </a:p>
          <a:p>
            <a:pPr marL="285750" indent="-285750" algn="just">
              <a:lnSpc>
                <a:spcPct val="150000"/>
              </a:lnSpc>
              <a:buFont typeface="Arial" panose="020B0604020202020204" pitchFamily="34" charset="0"/>
              <a:buChar char="•"/>
            </a:pPr>
            <a:r>
              <a:rPr lang="en-US" sz="1800" dirty="0"/>
              <a:t>We use libraries so that we don’t need to write the code again in our program that is already available</a:t>
            </a:r>
            <a:r>
              <a:rPr lang="en-US" sz="1800" dirty="0" smtClean="0"/>
              <a:t>.</a:t>
            </a:r>
          </a:p>
          <a:p>
            <a:pPr marL="285750" indent="-285750" algn="just">
              <a:lnSpc>
                <a:spcPct val="150000"/>
              </a:lnSpc>
              <a:buFont typeface="Arial" panose="020B0604020202020204" pitchFamily="34" charset="0"/>
              <a:buChar char="•"/>
            </a:pPr>
            <a:r>
              <a:rPr lang="en-US" sz="1800" dirty="0"/>
              <a:t>When we link a library with our program and run that program, the linker automatically searches for that </a:t>
            </a:r>
            <a:r>
              <a:rPr lang="en-US" sz="1800" dirty="0" smtClean="0"/>
              <a:t>library.</a:t>
            </a:r>
          </a:p>
          <a:p>
            <a:pPr marL="285750" indent="-285750" algn="just">
              <a:lnSpc>
                <a:spcPct val="150000"/>
              </a:lnSpc>
              <a:buFont typeface="Arial" panose="020B0604020202020204" pitchFamily="34" charset="0"/>
              <a:buChar char="•"/>
            </a:pPr>
            <a:r>
              <a:rPr lang="en-US" sz="1800" dirty="0" smtClean="0"/>
              <a:t>It </a:t>
            </a:r>
            <a:r>
              <a:rPr lang="en-US" sz="1800" dirty="0"/>
              <a:t>extracts the functionalities of that library and interprets the program accordingly. That’s how we use the methods of a library in our program. </a:t>
            </a:r>
          </a:p>
        </p:txBody>
      </p:sp>
    </p:spTree>
    <p:extLst>
      <p:ext uri="{BB962C8B-B14F-4D97-AF65-F5344CB8AC3E}">
        <p14:creationId xmlns:p14="http://schemas.microsoft.com/office/powerpoint/2010/main" val="293794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73152"/>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61</a:t>
            </a:fld>
            <a:endParaRPr/>
          </a:p>
        </p:txBody>
      </p:sp>
      <p:sp>
        <p:nvSpPr>
          <p:cNvPr id="3" name="Rectangle 2"/>
          <p:cNvSpPr/>
          <p:nvPr/>
        </p:nvSpPr>
        <p:spPr>
          <a:xfrm>
            <a:off x="585216" y="764098"/>
            <a:ext cx="7808976" cy="4247317"/>
          </a:xfrm>
          <a:prstGeom prst="rect">
            <a:avLst/>
          </a:prstGeom>
        </p:spPr>
        <p:txBody>
          <a:bodyPr wrap="square">
            <a:spAutoFit/>
          </a:bodyPr>
          <a:lstStyle/>
          <a:p>
            <a:pPr algn="just">
              <a:lnSpc>
                <a:spcPct val="150000"/>
              </a:lnSpc>
            </a:pPr>
            <a:r>
              <a:rPr lang="en-US" sz="1800" b="1" dirty="0"/>
              <a:t>Python standard </a:t>
            </a:r>
            <a:r>
              <a:rPr lang="en-US" sz="1800" b="1" dirty="0" smtClean="0"/>
              <a:t>library</a:t>
            </a:r>
          </a:p>
          <a:p>
            <a:pPr marL="285750" indent="-285750" algn="just">
              <a:lnSpc>
                <a:spcPct val="150000"/>
              </a:lnSpc>
              <a:buFont typeface="Arial" panose="020B0604020202020204" pitchFamily="34" charset="0"/>
              <a:buChar char="•"/>
            </a:pPr>
            <a:r>
              <a:rPr lang="en-US" sz="1800" dirty="0"/>
              <a:t>The Python Standard Library contains the exact syntax, semantics, and tokens of Python. It contains built-in modules that provide access to basic system functionality like I/O and some other core modules. Most of the Python Libraries are written in the C programming language. The Python standard library consists of more than 200 core modules. </a:t>
            </a:r>
            <a:endParaRPr lang="en-US" sz="1800" dirty="0" smtClean="0"/>
          </a:p>
          <a:p>
            <a:pPr marL="285750" indent="-285750" algn="just">
              <a:lnSpc>
                <a:spcPct val="150000"/>
              </a:lnSpc>
              <a:buFont typeface="Arial" panose="020B0604020202020204" pitchFamily="34" charset="0"/>
              <a:buChar char="•"/>
            </a:pPr>
            <a:r>
              <a:rPr lang="en-US" sz="1800" dirty="0"/>
              <a:t> Python Standard Library plays a very important role. Without it, the programmers can’t have access to the functionalities of Python. </a:t>
            </a:r>
            <a:endParaRPr lang="en-US" sz="1800" dirty="0" smtClean="0"/>
          </a:p>
          <a:p>
            <a:pPr marL="285750" indent="-285750" algn="just">
              <a:lnSpc>
                <a:spcPct val="150000"/>
              </a:lnSpc>
              <a:buFont typeface="Arial" panose="020B0604020202020204" pitchFamily="34" charset="0"/>
              <a:buChar char="•"/>
            </a:pPr>
            <a:r>
              <a:rPr lang="en-US" sz="1800" dirty="0"/>
              <a:t>But other than this, there are several other libraries in Python that make a programmer’s life easier.</a:t>
            </a:r>
          </a:p>
        </p:txBody>
      </p:sp>
    </p:spTree>
    <p:extLst>
      <p:ext uri="{BB962C8B-B14F-4D97-AF65-F5344CB8AC3E}">
        <p14:creationId xmlns:p14="http://schemas.microsoft.com/office/powerpoint/2010/main" val="2718111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73152"/>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62</a:t>
            </a:fld>
            <a:endParaRPr/>
          </a:p>
        </p:txBody>
      </p:sp>
      <p:sp>
        <p:nvSpPr>
          <p:cNvPr id="3" name="Rectangle 2"/>
          <p:cNvSpPr/>
          <p:nvPr/>
        </p:nvSpPr>
        <p:spPr>
          <a:xfrm>
            <a:off x="726868" y="821342"/>
            <a:ext cx="7808976" cy="4247317"/>
          </a:xfrm>
          <a:prstGeom prst="rect">
            <a:avLst/>
          </a:prstGeom>
        </p:spPr>
        <p:txBody>
          <a:bodyPr wrap="square">
            <a:spAutoFit/>
          </a:bodyPr>
          <a:lstStyle/>
          <a:p>
            <a:pPr algn="just">
              <a:lnSpc>
                <a:spcPct val="150000"/>
              </a:lnSpc>
            </a:pPr>
            <a:r>
              <a:rPr lang="en-US" sz="1800" b="1" dirty="0"/>
              <a:t>Let’s have a look at some of the commonly used libraries</a:t>
            </a:r>
            <a:r>
              <a:rPr lang="en-US" sz="1800" b="1" dirty="0" smtClean="0"/>
              <a:t>:</a:t>
            </a:r>
          </a:p>
          <a:p>
            <a:pPr algn="just">
              <a:lnSpc>
                <a:spcPct val="150000"/>
              </a:lnSpc>
            </a:pPr>
            <a:r>
              <a:rPr lang="en-US" sz="1800" b="1" dirty="0" err="1">
                <a:solidFill>
                  <a:schemeClr val="accent1"/>
                </a:solidFill>
              </a:rPr>
              <a:t>TensorFlow</a:t>
            </a:r>
            <a:r>
              <a:rPr lang="en-US" sz="1800" dirty="0"/>
              <a:t>: This library was developed by Google in collaboration with the Brain Team. It is also used in machine learning and deep learning algorithms. It contains a large number of tensor operations. Researchers also use this Python library to solve complex computations in Mathematics and Physics</a:t>
            </a:r>
            <a:r>
              <a:rPr lang="en-US" sz="1800" dirty="0" smtClean="0"/>
              <a:t>.</a:t>
            </a:r>
          </a:p>
          <a:p>
            <a:pPr algn="just">
              <a:lnSpc>
                <a:spcPct val="150000"/>
              </a:lnSpc>
            </a:pPr>
            <a:endParaRPr lang="en-US" sz="1800" dirty="0" smtClean="0"/>
          </a:p>
          <a:p>
            <a:pPr algn="just">
              <a:lnSpc>
                <a:spcPct val="150000"/>
              </a:lnSpc>
            </a:pPr>
            <a:r>
              <a:rPr lang="en-US" sz="1800" b="1" dirty="0" err="1">
                <a:solidFill>
                  <a:schemeClr val="accent1"/>
                </a:solidFill>
              </a:rPr>
              <a:t>Matplotlib</a:t>
            </a:r>
            <a:r>
              <a:rPr lang="en-US" sz="1800" dirty="0"/>
              <a:t>: This library is responsible for plotting numerical data. And that’s why it is used in data analysis. It is also an open-source library and plots high-defined figures like pie charts, histograms, scatterplots, graphs, etc.</a:t>
            </a:r>
          </a:p>
        </p:txBody>
      </p:sp>
    </p:spTree>
    <p:extLst>
      <p:ext uri="{BB962C8B-B14F-4D97-AF65-F5344CB8AC3E}">
        <p14:creationId xmlns:p14="http://schemas.microsoft.com/office/powerpoint/2010/main" val="3066662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73152"/>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63</a:t>
            </a:fld>
            <a:endParaRPr/>
          </a:p>
        </p:txBody>
      </p:sp>
      <p:sp>
        <p:nvSpPr>
          <p:cNvPr id="3" name="Rectangle 2"/>
          <p:cNvSpPr/>
          <p:nvPr/>
        </p:nvSpPr>
        <p:spPr>
          <a:xfrm>
            <a:off x="726868" y="821342"/>
            <a:ext cx="7808976" cy="3416320"/>
          </a:xfrm>
          <a:prstGeom prst="rect">
            <a:avLst/>
          </a:prstGeom>
        </p:spPr>
        <p:txBody>
          <a:bodyPr wrap="square">
            <a:spAutoFit/>
          </a:bodyPr>
          <a:lstStyle/>
          <a:p>
            <a:pPr algn="just">
              <a:lnSpc>
                <a:spcPct val="150000"/>
              </a:lnSpc>
            </a:pPr>
            <a:r>
              <a:rPr lang="en-US" sz="1800" b="1" dirty="0"/>
              <a:t>Let’s have a look at some of the commonly used libraries</a:t>
            </a:r>
            <a:r>
              <a:rPr lang="en-US" sz="1800" b="1" dirty="0" smtClean="0"/>
              <a:t>:</a:t>
            </a:r>
          </a:p>
          <a:p>
            <a:pPr algn="just">
              <a:lnSpc>
                <a:spcPct val="150000"/>
              </a:lnSpc>
            </a:pPr>
            <a:r>
              <a:rPr lang="en-US" sz="1800" b="1" dirty="0">
                <a:solidFill>
                  <a:schemeClr val="bg2"/>
                </a:solidFill>
              </a:rPr>
              <a:t>Pandas</a:t>
            </a:r>
            <a:r>
              <a:rPr lang="en-US" sz="1800" dirty="0">
                <a:solidFill>
                  <a:schemeClr val="tx1"/>
                </a:solidFill>
              </a:rPr>
              <a:t>: Pandas are an important library for data scientists. It is an open-source machine learning library that provides flexible high-level data structures and a variety of analysis tools. It eases data analysis, data manipulation, and cleaning of data. Pandas support operations like Sorting, Re-indexing, Iteration, Concatenation, Conversion of data, Visualizations, Aggregations, etc</a:t>
            </a:r>
            <a:r>
              <a:rPr lang="en-US" sz="1800" dirty="0" smtClean="0">
                <a:solidFill>
                  <a:schemeClr val="tx1"/>
                </a:solidFill>
              </a:rPr>
              <a:t>.</a:t>
            </a:r>
          </a:p>
          <a:p>
            <a:pPr algn="just">
              <a:lnSpc>
                <a:spcPct val="150000"/>
              </a:lnSpc>
            </a:pPr>
            <a:endParaRPr lang="en-US" sz="1800" dirty="0">
              <a:solidFill>
                <a:schemeClr val="tx1"/>
              </a:solidFill>
            </a:endParaRPr>
          </a:p>
        </p:txBody>
      </p:sp>
    </p:spTree>
    <p:extLst>
      <p:ext uri="{BB962C8B-B14F-4D97-AF65-F5344CB8AC3E}">
        <p14:creationId xmlns:p14="http://schemas.microsoft.com/office/powerpoint/2010/main" val="2816838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73152"/>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64</a:t>
            </a:fld>
            <a:endParaRPr/>
          </a:p>
        </p:txBody>
      </p:sp>
      <p:sp>
        <p:nvSpPr>
          <p:cNvPr id="3" name="Rectangle 2"/>
          <p:cNvSpPr/>
          <p:nvPr/>
        </p:nvSpPr>
        <p:spPr>
          <a:xfrm>
            <a:off x="384048" y="821342"/>
            <a:ext cx="8172736" cy="4154984"/>
          </a:xfrm>
          <a:prstGeom prst="rect">
            <a:avLst/>
          </a:prstGeom>
        </p:spPr>
        <p:txBody>
          <a:bodyPr wrap="square">
            <a:spAutoFit/>
          </a:bodyPr>
          <a:lstStyle/>
          <a:p>
            <a:pPr algn="just">
              <a:lnSpc>
                <a:spcPct val="150000"/>
              </a:lnSpc>
            </a:pPr>
            <a:r>
              <a:rPr lang="en-US" sz="1600" b="1" dirty="0"/>
              <a:t>Let’s have a look at some of the commonly used libraries</a:t>
            </a:r>
            <a:r>
              <a:rPr lang="en-US" sz="1600" b="1" dirty="0" smtClean="0"/>
              <a:t>:</a:t>
            </a:r>
          </a:p>
          <a:p>
            <a:pPr algn="just">
              <a:lnSpc>
                <a:spcPct val="150000"/>
              </a:lnSpc>
            </a:pPr>
            <a:r>
              <a:rPr lang="en-US" sz="1600" b="1" dirty="0" err="1">
                <a:solidFill>
                  <a:schemeClr val="bg2"/>
                </a:solidFill>
              </a:rPr>
              <a:t>Numpy</a:t>
            </a:r>
            <a:r>
              <a:rPr lang="en-US" sz="1600" dirty="0">
                <a:solidFill>
                  <a:schemeClr val="tx1"/>
                </a:solidFill>
              </a:rPr>
              <a:t>: The name “</a:t>
            </a:r>
            <a:r>
              <a:rPr lang="en-US" sz="1600" dirty="0" err="1">
                <a:solidFill>
                  <a:schemeClr val="tx1"/>
                </a:solidFill>
              </a:rPr>
              <a:t>Numpy</a:t>
            </a:r>
            <a:r>
              <a:rPr lang="en-US" sz="1600" dirty="0">
                <a:solidFill>
                  <a:schemeClr val="tx1"/>
                </a:solidFill>
              </a:rPr>
              <a:t>” stands for “Numerical Python”. It is the commonly used library. It is a popular machine learning library that supports large matrices and multi-dimensional data. It consists of in-built mathematical functions for easy computations. Even libraries like </a:t>
            </a:r>
            <a:r>
              <a:rPr lang="en-US" sz="1600" dirty="0" err="1">
                <a:solidFill>
                  <a:schemeClr val="tx1"/>
                </a:solidFill>
              </a:rPr>
              <a:t>TensorFlow</a:t>
            </a:r>
            <a:r>
              <a:rPr lang="en-US" sz="1600" dirty="0">
                <a:solidFill>
                  <a:schemeClr val="tx1"/>
                </a:solidFill>
              </a:rPr>
              <a:t> use </a:t>
            </a:r>
            <a:r>
              <a:rPr lang="en-US" sz="1600" dirty="0" err="1">
                <a:solidFill>
                  <a:schemeClr val="tx1"/>
                </a:solidFill>
              </a:rPr>
              <a:t>Numpy</a:t>
            </a:r>
            <a:r>
              <a:rPr lang="en-US" sz="1600" dirty="0">
                <a:solidFill>
                  <a:schemeClr val="tx1"/>
                </a:solidFill>
              </a:rPr>
              <a:t> internally to perform several operations on tensors. Array Interface is one of the key features of this library</a:t>
            </a:r>
            <a:r>
              <a:rPr lang="en-US" sz="1600" dirty="0" smtClean="0">
                <a:solidFill>
                  <a:schemeClr val="tx1"/>
                </a:solidFill>
              </a:rPr>
              <a:t>.</a:t>
            </a:r>
          </a:p>
          <a:p>
            <a:pPr algn="just">
              <a:lnSpc>
                <a:spcPct val="150000"/>
              </a:lnSpc>
            </a:pPr>
            <a:endParaRPr lang="en-US" sz="1600" dirty="0" smtClean="0">
              <a:solidFill>
                <a:schemeClr val="tx1"/>
              </a:solidFill>
            </a:endParaRPr>
          </a:p>
          <a:p>
            <a:pPr algn="just">
              <a:lnSpc>
                <a:spcPct val="150000"/>
              </a:lnSpc>
            </a:pPr>
            <a:r>
              <a:rPr lang="en-US" sz="1600" b="1" dirty="0" err="1">
                <a:solidFill>
                  <a:schemeClr val="bg2"/>
                </a:solidFill>
              </a:rPr>
              <a:t>SciPy</a:t>
            </a:r>
            <a:r>
              <a:rPr lang="en-US" sz="1600" dirty="0">
                <a:solidFill>
                  <a:schemeClr val="tx1"/>
                </a:solidFill>
              </a:rPr>
              <a:t>: The name “</a:t>
            </a:r>
            <a:r>
              <a:rPr lang="en-US" sz="1600" dirty="0" err="1">
                <a:solidFill>
                  <a:schemeClr val="tx1"/>
                </a:solidFill>
              </a:rPr>
              <a:t>SciPy</a:t>
            </a:r>
            <a:r>
              <a:rPr lang="en-US" sz="1600" dirty="0">
                <a:solidFill>
                  <a:schemeClr val="tx1"/>
                </a:solidFill>
              </a:rPr>
              <a:t>” stands for “Scientific </a:t>
            </a:r>
            <a:r>
              <a:rPr lang="en-US" sz="1600" dirty="0" smtClean="0">
                <a:solidFill>
                  <a:schemeClr val="tx1"/>
                </a:solidFill>
              </a:rPr>
              <a:t>Python”. Used </a:t>
            </a:r>
            <a:r>
              <a:rPr lang="en-US" sz="1600" dirty="0">
                <a:solidFill>
                  <a:schemeClr val="tx1"/>
                </a:solidFill>
              </a:rPr>
              <a:t>for high-level scientific computations. This </a:t>
            </a:r>
            <a:r>
              <a:rPr lang="en-US" sz="1600" dirty="0" smtClean="0">
                <a:solidFill>
                  <a:schemeClr val="tx1"/>
                </a:solidFill>
              </a:rPr>
              <a:t>library </a:t>
            </a:r>
            <a:r>
              <a:rPr lang="en-US" sz="1600" dirty="0">
                <a:solidFill>
                  <a:schemeClr val="tx1"/>
                </a:solidFill>
              </a:rPr>
              <a:t>is built over an extension of </a:t>
            </a:r>
            <a:r>
              <a:rPr lang="en-US" sz="1600" dirty="0" err="1">
                <a:solidFill>
                  <a:schemeClr val="tx1"/>
                </a:solidFill>
              </a:rPr>
              <a:t>Numpy</a:t>
            </a:r>
            <a:r>
              <a:rPr lang="en-US" sz="1600" dirty="0">
                <a:solidFill>
                  <a:schemeClr val="tx1"/>
                </a:solidFill>
              </a:rPr>
              <a:t>. It works with </a:t>
            </a:r>
            <a:r>
              <a:rPr lang="en-US" sz="1600" dirty="0" err="1">
                <a:solidFill>
                  <a:schemeClr val="tx1"/>
                </a:solidFill>
              </a:rPr>
              <a:t>Numpy</a:t>
            </a:r>
            <a:r>
              <a:rPr lang="en-US" sz="1600" dirty="0">
                <a:solidFill>
                  <a:schemeClr val="tx1"/>
                </a:solidFill>
              </a:rPr>
              <a:t> to handle complex computations. While </a:t>
            </a:r>
            <a:r>
              <a:rPr lang="en-US" sz="1600" dirty="0" err="1">
                <a:solidFill>
                  <a:schemeClr val="tx1"/>
                </a:solidFill>
              </a:rPr>
              <a:t>Numpy</a:t>
            </a:r>
            <a:r>
              <a:rPr lang="en-US" sz="1600" dirty="0">
                <a:solidFill>
                  <a:schemeClr val="tx1"/>
                </a:solidFill>
              </a:rPr>
              <a:t> allows sorting and indexing of array data, the numerical data code is stored in </a:t>
            </a:r>
            <a:r>
              <a:rPr lang="en-US" sz="1600" dirty="0" err="1">
                <a:solidFill>
                  <a:schemeClr val="tx1"/>
                </a:solidFill>
              </a:rPr>
              <a:t>SciPy</a:t>
            </a:r>
            <a:r>
              <a:rPr lang="en-US" sz="1600" dirty="0">
                <a:solidFill>
                  <a:schemeClr val="tx1"/>
                </a:solidFill>
              </a:rPr>
              <a:t>. </a:t>
            </a:r>
          </a:p>
        </p:txBody>
      </p:sp>
    </p:spTree>
    <p:extLst>
      <p:ext uri="{BB962C8B-B14F-4D97-AF65-F5344CB8AC3E}">
        <p14:creationId xmlns:p14="http://schemas.microsoft.com/office/powerpoint/2010/main" val="3724575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73152"/>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65</a:t>
            </a:fld>
            <a:endParaRPr/>
          </a:p>
        </p:txBody>
      </p:sp>
      <p:sp>
        <p:nvSpPr>
          <p:cNvPr id="3" name="Rectangle 2"/>
          <p:cNvSpPr/>
          <p:nvPr/>
        </p:nvSpPr>
        <p:spPr>
          <a:xfrm>
            <a:off x="384048" y="821342"/>
            <a:ext cx="8172736" cy="3416320"/>
          </a:xfrm>
          <a:prstGeom prst="rect">
            <a:avLst/>
          </a:prstGeom>
        </p:spPr>
        <p:txBody>
          <a:bodyPr wrap="square">
            <a:spAutoFit/>
          </a:bodyPr>
          <a:lstStyle/>
          <a:p>
            <a:pPr algn="just">
              <a:lnSpc>
                <a:spcPct val="150000"/>
              </a:lnSpc>
            </a:pPr>
            <a:r>
              <a:rPr lang="en-US" sz="1600" b="1" dirty="0"/>
              <a:t>Let’s have a look at some of the commonly used libraries</a:t>
            </a:r>
            <a:r>
              <a:rPr lang="en-US" sz="1600" b="1" dirty="0" smtClean="0"/>
              <a:t>:</a:t>
            </a:r>
          </a:p>
          <a:p>
            <a:pPr algn="just">
              <a:lnSpc>
                <a:spcPct val="150000"/>
              </a:lnSpc>
            </a:pPr>
            <a:r>
              <a:rPr lang="en-US" sz="1600" b="1" dirty="0" err="1" smtClean="0">
                <a:solidFill>
                  <a:schemeClr val="bg2"/>
                </a:solidFill>
              </a:rPr>
              <a:t>Scrapy</a:t>
            </a:r>
            <a:r>
              <a:rPr lang="en-US" sz="1600" dirty="0">
                <a:solidFill>
                  <a:schemeClr val="tx1"/>
                </a:solidFill>
              </a:rPr>
              <a:t>: It is an open-source library that is used for extracting data from websites. It provides very fast web crawling and high-level screen scraping. It can also be used for data mining and automated testing of data</a:t>
            </a:r>
            <a:r>
              <a:rPr lang="en-US" sz="1600" dirty="0" smtClean="0">
                <a:solidFill>
                  <a:schemeClr val="tx1"/>
                </a:solidFill>
              </a:rPr>
              <a:t>.</a:t>
            </a:r>
          </a:p>
          <a:p>
            <a:pPr algn="just">
              <a:lnSpc>
                <a:spcPct val="150000"/>
              </a:lnSpc>
            </a:pPr>
            <a:endParaRPr lang="en-US" sz="1600" dirty="0" smtClean="0">
              <a:solidFill>
                <a:schemeClr val="tx1"/>
              </a:solidFill>
            </a:endParaRPr>
          </a:p>
          <a:p>
            <a:pPr algn="just">
              <a:lnSpc>
                <a:spcPct val="150000"/>
              </a:lnSpc>
            </a:pPr>
            <a:r>
              <a:rPr lang="en-US" sz="1600" b="1" dirty="0" err="1">
                <a:solidFill>
                  <a:schemeClr val="bg2"/>
                </a:solidFill>
              </a:rPr>
              <a:t>Scikit</a:t>
            </a:r>
            <a:r>
              <a:rPr lang="en-US" sz="1600" b="1" dirty="0">
                <a:solidFill>
                  <a:schemeClr val="bg2"/>
                </a:solidFill>
              </a:rPr>
              <a:t>-learn</a:t>
            </a:r>
            <a:r>
              <a:rPr lang="en-US" sz="1600" dirty="0">
                <a:solidFill>
                  <a:schemeClr val="tx1"/>
                </a:solidFill>
              </a:rPr>
              <a:t>: It is a famous Python library to work with complex data. </a:t>
            </a:r>
            <a:r>
              <a:rPr lang="en-US" sz="1600" dirty="0" err="1">
                <a:solidFill>
                  <a:schemeClr val="tx1"/>
                </a:solidFill>
              </a:rPr>
              <a:t>Scikit</a:t>
            </a:r>
            <a:r>
              <a:rPr lang="en-US" sz="1600" dirty="0">
                <a:solidFill>
                  <a:schemeClr val="tx1"/>
                </a:solidFill>
              </a:rPr>
              <a:t>-learn is an open-source library that supports machine learning. It supports variously supervised and unsupervised algorithms like linear regression, classification, clustering, etc. This library works in association with </a:t>
            </a:r>
            <a:r>
              <a:rPr lang="en-US" sz="1600" dirty="0" err="1">
                <a:solidFill>
                  <a:schemeClr val="tx1"/>
                </a:solidFill>
              </a:rPr>
              <a:t>Numpy</a:t>
            </a:r>
            <a:r>
              <a:rPr lang="en-US" sz="1600" dirty="0">
                <a:solidFill>
                  <a:schemeClr val="tx1"/>
                </a:solidFill>
              </a:rPr>
              <a:t> and </a:t>
            </a:r>
            <a:r>
              <a:rPr lang="en-US" sz="1600" dirty="0" err="1">
                <a:solidFill>
                  <a:schemeClr val="tx1"/>
                </a:solidFill>
              </a:rPr>
              <a:t>SciPy</a:t>
            </a:r>
            <a:r>
              <a:rPr lang="en-US" sz="1600" dirty="0">
                <a:solidFill>
                  <a:schemeClr val="tx1"/>
                </a:solidFill>
              </a:rPr>
              <a:t>.</a:t>
            </a:r>
          </a:p>
        </p:txBody>
      </p:sp>
    </p:spTree>
    <p:extLst>
      <p:ext uri="{BB962C8B-B14F-4D97-AF65-F5344CB8AC3E}">
        <p14:creationId xmlns:p14="http://schemas.microsoft.com/office/powerpoint/2010/main" val="1422711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9144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66</a:t>
            </a:fld>
            <a:endParaRPr/>
          </a:p>
        </p:txBody>
      </p:sp>
      <p:sp>
        <p:nvSpPr>
          <p:cNvPr id="3" name="Rectangle 2"/>
          <p:cNvSpPr/>
          <p:nvPr/>
        </p:nvSpPr>
        <p:spPr>
          <a:xfrm>
            <a:off x="418298" y="638462"/>
            <a:ext cx="8558784" cy="4524315"/>
          </a:xfrm>
          <a:prstGeom prst="rect">
            <a:avLst/>
          </a:prstGeom>
        </p:spPr>
        <p:txBody>
          <a:bodyPr wrap="square">
            <a:spAutoFit/>
          </a:bodyPr>
          <a:lstStyle/>
          <a:p>
            <a:pPr algn="just">
              <a:lnSpc>
                <a:spcPct val="150000"/>
              </a:lnSpc>
            </a:pPr>
            <a:r>
              <a:rPr lang="en-US" sz="1600" b="1" dirty="0"/>
              <a:t>Let’s have a look at some of the commonly used libraries</a:t>
            </a:r>
            <a:r>
              <a:rPr lang="en-US" sz="1600" b="1" dirty="0" smtClean="0"/>
              <a:t>:</a:t>
            </a:r>
          </a:p>
          <a:p>
            <a:pPr algn="just">
              <a:lnSpc>
                <a:spcPct val="150000"/>
              </a:lnSpc>
            </a:pPr>
            <a:r>
              <a:rPr lang="en-US" sz="1600" b="1" dirty="0" err="1" smtClean="0">
                <a:solidFill>
                  <a:schemeClr val="bg2"/>
                </a:solidFill>
              </a:rPr>
              <a:t>PyGame</a:t>
            </a:r>
            <a:r>
              <a:rPr lang="en-US" sz="1600" dirty="0">
                <a:solidFill>
                  <a:schemeClr val="tx1"/>
                </a:solidFill>
              </a:rPr>
              <a:t>: This library provides an easy interface to the Standard </a:t>
            </a:r>
            <a:r>
              <a:rPr lang="en-US" sz="1600" dirty="0" err="1">
                <a:solidFill>
                  <a:schemeClr val="tx1"/>
                </a:solidFill>
              </a:rPr>
              <a:t>Directmedia</a:t>
            </a:r>
            <a:r>
              <a:rPr lang="en-US" sz="1600" dirty="0">
                <a:solidFill>
                  <a:schemeClr val="tx1"/>
                </a:solidFill>
              </a:rPr>
              <a:t> Library (SDL) platform-independent graphics, audio, and input libraries. It is used for developing video games using computer graphics and audio libraries along with Python programming language</a:t>
            </a:r>
            <a:r>
              <a:rPr lang="en-US" sz="1600" dirty="0" smtClean="0">
                <a:solidFill>
                  <a:schemeClr val="tx1"/>
                </a:solidFill>
              </a:rPr>
              <a:t>.</a:t>
            </a:r>
          </a:p>
          <a:p>
            <a:pPr algn="just">
              <a:lnSpc>
                <a:spcPct val="150000"/>
              </a:lnSpc>
            </a:pPr>
            <a:r>
              <a:rPr lang="en-US" sz="1600" b="1" dirty="0" err="1" smtClean="0">
                <a:solidFill>
                  <a:schemeClr val="bg2"/>
                </a:solidFill>
              </a:rPr>
              <a:t>PyTorch</a:t>
            </a:r>
            <a:r>
              <a:rPr lang="en-US" sz="1600" dirty="0">
                <a:solidFill>
                  <a:schemeClr val="tx1"/>
                </a:solidFill>
              </a:rPr>
              <a:t>: </a:t>
            </a:r>
            <a:r>
              <a:rPr lang="en-US" sz="1600" dirty="0" err="1">
                <a:solidFill>
                  <a:schemeClr val="tx1"/>
                </a:solidFill>
              </a:rPr>
              <a:t>PyTorch</a:t>
            </a:r>
            <a:r>
              <a:rPr lang="en-US" sz="1600" dirty="0">
                <a:solidFill>
                  <a:schemeClr val="tx1"/>
                </a:solidFill>
              </a:rPr>
              <a:t> is the largest machine learning library that optimizes tensor computations. It has rich APIs to perform tensor computations with strong GPU acceleration. It also helps to solve application issues related to neural networks</a:t>
            </a:r>
            <a:r>
              <a:rPr lang="en-US" sz="1600" dirty="0" smtClean="0">
                <a:solidFill>
                  <a:schemeClr val="tx1"/>
                </a:solidFill>
              </a:rPr>
              <a:t>.</a:t>
            </a:r>
          </a:p>
          <a:p>
            <a:pPr algn="just">
              <a:lnSpc>
                <a:spcPct val="150000"/>
              </a:lnSpc>
            </a:pPr>
            <a:r>
              <a:rPr lang="en-US" sz="1600" b="1" dirty="0" err="1">
                <a:solidFill>
                  <a:schemeClr val="bg2"/>
                </a:solidFill>
              </a:rPr>
              <a:t>PyBrain</a:t>
            </a:r>
            <a:r>
              <a:rPr lang="en-US" sz="1600" dirty="0">
                <a:solidFill>
                  <a:schemeClr val="tx1"/>
                </a:solidFill>
              </a:rPr>
              <a:t>: The name “</a:t>
            </a:r>
            <a:r>
              <a:rPr lang="en-US" sz="1600" dirty="0" err="1">
                <a:solidFill>
                  <a:schemeClr val="tx1"/>
                </a:solidFill>
              </a:rPr>
              <a:t>PyBrain</a:t>
            </a:r>
            <a:r>
              <a:rPr lang="en-US" sz="1600" dirty="0">
                <a:solidFill>
                  <a:schemeClr val="tx1"/>
                </a:solidFill>
              </a:rPr>
              <a:t>” stands for Python Based Reinforcement Learning, Artificial Intelligence, and Neural Networks library. It is an open-source library built for beginners in the field of Machine Learning. It provides fast and easy-to-use algorithms for machine learning tasks.</a:t>
            </a:r>
          </a:p>
        </p:txBody>
      </p:sp>
    </p:spTree>
    <p:extLst>
      <p:ext uri="{BB962C8B-B14F-4D97-AF65-F5344CB8AC3E}">
        <p14:creationId xmlns:p14="http://schemas.microsoft.com/office/powerpoint/2010/main" val="2877300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9144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67</a:t>
            </a:fld>
            <a:endParaRPr/>
          </a:p>
        </p:txBody>
      </p:sp>
      <p:sp>
        <p:nvSpPr>
          <p:cNvPr id="3" name="Rectangle 2"/>
          <p:cNvSpPr/>
          <p:nvPr/>
        </p:nvSpPr>
        <p:spPr>
          <a:xfrm>
            <a:off x="310895" y="565310"/>
            <a:ext cx="5175505" cy="4524315"/>
          </a:xfrm>
          <a:prstGeom prst="rect">
            <a:avLst/>
          </a:prstGeom>
        </p:spPr>
        <p:txBody>
          <a:bodyPr wrap="square">
            <a:spAutoFit/>
          </a:bodyPr>
          <a:lstStyle/>
          <a:p>
            <a:pPr algn="just">
              <a:lnSpc>
                <a:spcPct val="150000"/>
              </a:lnSpc>
            </a:pPr>
            <a:r>
              <a:rPr lang="en-US" sz="1600" dirty="0" smtClean="0">
                <a:solidFill>
                  <a:schemeClr val="tx1"/>
                </a:solidFill>
              </a:rPr>
              <a:t>Multiple </a:t>
            </a:r>
            <a:r>
              <a:rPr lang="en-US" sz="1600" dirty="0">
                <a:solidFill>
                  <a:schemeClr val="tx1"/>
                </a:solidFill>
              </a:rPr>
              <a:t>interrelated modules are stored in a library. And whenever we need to use a module, we import it from its library</a:t>
            </a:r>
            <a:r>
              <a:rPr lang="en-US" sz="1600" dirty="0" smtClean="0">
                <a:solidFill>
                  <a:schemeClr val="tx1"/>
                </a:solidFill>
              </a:rPr>
              <a:t>.</a:t>
            </a:r>
          </a:p>
          <a:p>
            <a:pPr algn="just">
              <a:lnSpc>
                <a:spcPct val="150000"/>
              </a:lnSpc>
            </a:pPr>
            <a:r>
              <a:rPr lang="en-US" sz="1600" dirty="0" smtClean="0">
                <a:solidFill>
                  <a:schemeClr val="tx1"/>
                </a:solidFill>
              </a:rPr>
              <a:t>we </a:t>
            </a:r>
            <a:r>
              <a:rPr lang="en-US" sz="1600" dirty="0">
                <a:solidFill>
                  <a:schemeClr val="tx1"/>
                </a:solidFill>
              </a:rPr>
              <a:t>imported the math library and used one of its methods i.e. </a:t>
            </a:r>
            <a:r>
              <a:rPr lang="en-US" sz="1600" dirty="0" err="1">
                <a:solidFill>
                  <a:schemeClr val="tx1"/>
                </a:solidFill>
              </a:rPr>
              <a:t>sqrt</a:t>
            </a:r>
            <a:r>
              <a:rPr lang="en-US" sz="1600" dirty="0">
                <a:solidFill>
                  <a:schemeClr val="tx1"/>
                </a:solidFill>
              </a:rPr>
              <a:t> (square root) without writing the actual code to calculate the square root of a number. That’s how a library makes the programmers’ job easier. we imported the math library and used one of its methods i.e. </a:t>
            </a:r>
            <a:r>
              <a:rPr lang="en-US" sz="1600" dirty="0" err="1">
                <a:solidFill>
                  <a:schemeClr val="tx1"/>
                </a:solidFill>
              </a:rPr>
              <a:t>sqrt</a:t>
            </a:r>
            <a:r>
              <a:rPr lang="en-US" sz="1600" dirty="0">
                <a:solidFill>
                  <a:schemeClr val="tx1"/>
                </a:solidFill>
              </a:rPr>
              <a:t> (square root) without writing the actual code to calculate the square root of a number. That’s how a library makes the programmers’ job easier. </a:t>
            </a:r>
          </a:p>
        </p:txBody>
      </p:sp>
      <p:sp>
        <p:nvSpPr>
          <p:cNvPr id="5" name="Rectangle 4"/>
          <p:cNvSpPr/>
          <p:nvPr/>
        </p:nvSpPr>
        <p:spPr>
          <a:xfrm>
            <a:off x="5661299" y="3653636"/>
            <a:ext cx="3129574"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800" dirty="0"/>
              <a:t>Output</a:t>
            </a:r>
          </a:p>
          <a:p>
            <a:r>
              <a:rPr lang="en-US" sz="1800" dirty="0"/>
              <a:t>4.0</a:t>
            </a:r>
          </a:p>
        </p:txBody>
      </p:sp>
      <p:sp>
        <p:nvSpPr>
          <p:cNvPr id="6" name="Rectangle 5"/>
          <p:cNvSpPr/>
          <p:nvPr/>
        </p:nvSpPr>
        <p:spPr>
          <a:xfrm>
            <a:off x="5661299" y="837250"/>
            <a:ext cx="3198074" cy="253402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en-US" sz="1800" dirty="0">
                <a:solidFill>
                  <a:schemeClr val="tx1"/>
                </a:solidFill>
              </a:rPr>
              <a:t>Let’s have a look at exemplar code:</a:t>
            </a:r>
          </a:p>
          <a:p>
            <a:pPr algn="just">
              <a:lnSpc>
                <a:spcPct val="150000"/>
              </a:lnSpc>
            </a:pPr>
            <a:r>
              <a:rPr lang="en-US" sz="1800" dirty="0">
                <a:solidFill>
                  <a:schemeClr val="tx1"/>
                </a:solidFill>
              </a:rPr>
              <a:t># Importing math library</a:t>
            </a:r>
          </a:p>
          <a:p>
            <a:pPr algn="just">
              <a:lnSpc>
                <a:spcPct val="150000"/>
              </a:lnSpc>
            </a:pPr>
            <a:r>
              <a:rPr lang="en-US" sz="1800" dirty="0">
                <a:solidFill>
                  <a:schemeClr val="tx1"/>
                </a:solidFill>
              </a:rPr>
              <a:t>import math</a:t>
            </a:r>
          </a:p>
          <a:p>
            <a:pPr algn="just">
              <a:lnSpc>
                <a:spcPct val="150000"/>
              </a:lnSpc>
            </a:pPr>
            <a:r>
              <a:rPr lang="en-US" sz="1800" dirty="0">
                <a:solidFill>
                  <a:schemeClr val="tx1"/>
                </a:solidFill>
              </a:rPr>
              <a:t>  A = 16</a:t>
            </a:r>
          </a:p>
          <a:p>
            <a:pPr algn="just">
              <a:lnSpc>
                <a:spcPct val="150000"/>
              </a:lnSpc>
            </a:pPr>
            <a:r>
              <a:rPr lang="en-US" sz="1800" dirty="0">
                <a:solidFill>
                  <a:schemeClr val="tx1"/>
                </a:solidFill>
              </a:rPr>
              <a:t>print(</a:t>
            </a:r>
            <a:r>
              <a:rPr lang="en-US" sz="1800" dirty="0" err="1">
                <a:solidFill>
                  <a:schemeClr val="tx1"/>
                </a:solidFill>
              </a:rPr>
              <a:t>math.sqrt</a:t>
            </a:r>
            <a:r>
              <a:rPr lang="en-US" sz="1800" dirty="0">
                <a:solidFill>
                  <a:schemeClr val="tx1"/>
                </a:solidFill>
              </a:rPr>
              <a:t>(A))</a:t>
            </a:r>
          </a:p>
        </p:txBody>
      </p:sp>
    </p:spTree>
    <p:extLst>
      <p:ext uri="{BB962C8B-B14F-4D97-AF65-F5344CB8AC3E}">
        <p14:creationId xmlns:p14="http://schemas.microsoft.com/office/powerpoint/2010/main" val="2243673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9144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68</a:t>
            </a:fld>
            <a:endParaRPr/>
          </a:p>
        </p:txBody>
      </p:sp>
      <p:sp>
        <p:nvSpPr>
          <p:cNvPr id="3" name="Rectangle 2"/>
          <p:cNvSpPr/>
          <p:nvPr/>
        </p:nvSpPr>
        <p:spPr>
          <a:xfrm>
            <a:off x="499431" y="794450"/>
            <a:ext cx="4885222" cy="3831818"/>
          </a:xfrm>
          <a:prstGeom prst="rect">
            <a:avLst/>
          </a:prstGeom>
        </p:spPr>
        <p:txBody>
          <a:bodyPr wrap="square">
            <a:spAutoFit/>
          </a:bodyPr>
          <a:lstStyle/>
          <a:p>
            <a:pPr algn="just">
              <a:lnSpc>
                <a:spcPct val="150000"/>
              </a:lnSpc>
            </a:pPr>
            <a:r>
              <a:rPr lang="en-US" sz="1800" b="1" dirty="0">
                <a:solidFill>
                  <a:schemeClr val="tx1"/>
                </a:solidFill>
              </a:rPr>
              <a:t>Importing specific items from a library module </a:t>
            </a:r>
          </a:p>
          <a:p>
            <a:pPr algn="just">
              <a:lnSpc>
                <a:spcPct val="150000"/>
              </a:lnSpc>
            </a:pPr>
            <a:r>
              <a:rPr lang="en-US" sz="1800" dirty="0">
                <a:solidFill>
                  <a:schemeClr val="tx1"/>
                </a:solidFill>
              </a:rPr>
              <a:t>we could have just imported “</a:t>
            </a:r>
            <a:r>
              <a:rPr lang="en-US" sz="1800" dirty="0" err="1">
                <a:solidFill>
                  <a:schemeClr val="tx1"/>
                </a:solidFill>
              </a:rPr>
              <a:t>sqrt</a:t>
            </a:r>
            <a:r>
              <a:rPr lang="en-US" sz="1800" dirty="0">
                <a:solidFill>
                  <a:schemeClr val="tx1"/>
                </a:solidFill>
              </a:rPr>
              <a:t>” from the math library. Python allows us to import specific items from a library. </a:t>
            </a:r>
            <a:endParaRPr lang="en-US" sz="1800" dirty="0" smtClean="0">
              <a:solidFill>
                <a:schemeClr val="tx1"/>
              </a:solidFill>
            </a:endParaRPr>
          </a:p>
          <a:p>
            <a:pPr algn="just">
              <a:lnSpc>
                <a:spcPct val="150000"/>
              </a:lnSpc>
            </a:pPr>
            <a:endParaRPr lang="en-US" sz="1800" dirty="0">
              <a:solidFill>
                <a:schemeClr val="tx1"/>
              </a:solidFill>
            </a:endParaRPr>
          </a:p>
          <a:p>
            <a:pPr algn="just">
              <a:lnSpc>
                <a:spcPct val="150000"/>
              </a:lnSpc>
            </a:pPr>
            <a:r>
              <a:rPr lang="en-US" sz="1800" dirty="0">
                <a:solidFill>
                  <a:schemeClr val="tx1"/>
                </a:solidFill>
              </a:rPr>
              <a:t>In the above code, we can see that we imported only “</a:t>
            </a:r>
            <a:r>
              <a:rPr lang="en-US" sz="1800" dirty="0" err="1">
                <a:solidFill>
                  <a:schemeClr val="tx1"/>
                </a:solidFill>
              </a:rPr>
              <a:t>sqrt</a:t>
            </a:r>
            <a:r>
              <a:rPr lang="en-US" sz="1800" dirty="0">
                <a:solidFill>
                  <a:schemeClr val="tx1"/>
                </a:solidFill>
              </a:rPr>
              <a:t>” and “sin” methods from the math library</a:t>
            </a:r>
            <a:r>
              <a:rPr lang="en-US" sz="1800" dirty="0" smtClean="0">
                <a:solidFill>
                  <a:schemeClr val="tx1"/>
                </a:solidFill>
              </a:rPr>
              <a:t>.</a:t>
            </a:r>
          </a:p>
        </p:txBody>
      </p:sp>
      <p:sp>
        <p:nvSpPr>
          <p:cNvPr id="5" name="Rectangle 4"/>
          <p:cNvSpPr/>
          <p:nvPr/>
        </p:nvSpPr>
        <p:spPr>
          <a:xfrm>
            <a:off x="5612090" y="3945147"/>
            <a:ext cx="3129574"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800" dirty="0"/>
              <a:t>Output</a:t>
            </a:r>
          </a:p>
          <a:p>
            <a:r>
              <a:rPr lang="en-US" sz="1800" dirty="0"/>
              <a:t>4.0</a:t>
            </a:r>
          </a:p>
          <a:p>
            <a:r>
              <a:rPr lang="en-US" sz="1800" dirty="0"/>
              <a:t>0.0015926529164868282</a:t>
            </a:r>
          </a:p>
        </p:txBody>
      </p:sp>
      <p:sp>
        <p:nvSpPr>
          <p:cNvPr id="6" name="Rectangle 5"/>
          <p:cNvSpPr/>
          <p:nvPr/>
        </p:nvSpPr>
        <p:spPr>
          <a:xfrm>
            <a:off x="5661299" y="837250"/>
            <a:ext cx="3198074" cy="30008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en-US" sz="1800" dirty="0">
                <a:solidFill>
                  <a:schemeClr val="tx1"/>
                </a:solidFill>
              </a:rPr>
              <a:t># Importing specific items</a:t>
            </a:r>
          </a:p>
          <a:p>
            <a:pPr algn="just">
              <a:lnSpc>
                <a:spcPct val="150000"/>
              </a:lnSpc>
            </a:pPr>
            <a:r>
              <a:rPr lang="en-US" sz="1800" b="1" dirty="0">
                <a:solidFill>
                  <a:schemeClr val="tx1"/>
                </a:solidFill>
              </a:rPr>
              <a:t>from</a:t>
            </a:r>
            <a:r>
              <a:rPr lang="en-US" sz="1800" dirty="0">
                <a:solidFill>
                  <a:schemeClr val="tx1"/>
                </a:solidFill>
              </a:rPr>
              <a:t> math </a:t>
            </a:r>
            <a:r>
              <a:rPr lang="en-US" sz="1800" b="1" dirty="0" smtClean="0">
                <a:solidFill>
                  <a:schemeClr val="tx1"/>
                </a:solidFill>
              </a:rPr>
              <a:t>import</a:t>
            </a:r>
            <a:r>
              <a:rPr lang="en-US" sz="1800" dirty="0" smtClean="0">
                <a:solidFill>
                  <a:schemeClr val="tx1"/>
                </a:solidFill>
              </a:rPr>
              <a:t> </a:t>
            </a:r>
            <a:r>
              <a:rPr lang="en-US" sz="1800" dirty="0" err="1" smtClean="0">
                <a:solidFill>
                  <a:schemeClr val="tx1"/>
                </a:solidFill>
              </a:rPr>
              <a:t>sqrt</a:t>
            </a:r>
            <a:r>
              <a:rPr lang="en-US" sz="1800" dirty="0">
                <a:solidFill>
                  <a:schemeClr val="tx1"/>
                </a:solidFill>
              </a:rPr>
              <a:t>, sin</a:t>
            </a:r>
          </a:p>
          <a:p>
            <a:pPr algn="just">
              <a:lnSpc>
                <a:spcPct val="150000"/>
              </a:lnSpc>
            </a:pPr>
            <a:r>
              <a:rPr lang="en-US" sz="1800" dirty="0">
                <a:solidFill>
                  <a:schemeClr val="tx1"/>
                </a:solidFill>
              </a:rPr>
              <a:t>  </a:t>
            </a:r>
          </a:p>
          <a:p>
            <a:pPr algn="just">
              <a:lnSpc>
                <a:spcPct val="150000"/>
              </a:lnSpc>
            </a:pPr>
            <a:r>
              <a:rPr lang="en-US" sz="1800" dirty="0">
                <a:solidFill>
                  <a:schemeClr val="tx1"/>
                </a:solidFill>
              </a:rPr>
              <a:t>A = 16</a:t>
            </a:r>
          </a:p>
          <a:p>
            <a:pPr algn="just">
              <a:lnSpc>
                <a:spcPct val="150000"/>
              </a:lnSpc>
            </a:pPr>
            <a:r>
              <a:rPr lang="en-US" sz="1800" dirty="0">
                <a:solidFill>
                  <a:schemeClr val="tx1"/>
                </a:solidFill>
              </a:rPr>
              <a:t>B = 3.14</a:t>
            </a:r>
          </a:p>
          <a:p>
            <a:pPr algn="just">
              <a:lnSpc>
                <a:spcPct val="150000"/>
              </a:lnSpc>
            </a:pPr>
            <a:r>
              <a:rPr lang="en-US" sz="1800" dirty="0">
                <a:solidFill>
                  <a:schemeClr val="tx1"/>
                </a:solidFill>
              </a:rPr>
              <a:t>print(</a:t>
            </a:r>
            <a:r>
              <a:rPr lang="en-US" sz="1800" dirty="0" err="1">
                <a:solidFill>
                  <a:schemeClr val="tx1"/>
                </a:solidFill>
              </a:rPr>
              <a:t>sqrt</a:t>
            </a:r>
            <a:r>
              <a:rPr lang="en-US" sz="1800" dirty="0">
                <a:solidFill>
                  <a:schemeClr val="tx1"/>
                </a:solidFill>
              </a:rPr>
              <a:t>(A))</a:t>
            </a:r>
          </a:p>
          <a:p>
            <a:pPr algn="just">
              <a:lnSpc>
                <a:spcPct val="150000"/>
              </a:lnSpc>
            </a:pPr>
            <a:r>
              <a:rPr lang="en-US" sz="1800" dirty="0">
                <a:solidFill>
                  <a:schemeClr val="tx1"/>
                </a:solidFill>
              </a:rPr>
              <a:t>print(sin(B))</a:t>
            </a:r>
          </a:p>
        </p:txBody>
      </p:sp>
    </p:spTree>
    <p:extLst>
      <p:ext uri="{BB962C8B-B14F-4D97-AF65-F5344CB8AC3E}">
        <p14:creationId xmlns:p14="http://schemas.microsoft.com/office/powerpoint/2010/main" val="1445730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Debugging python code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69</a:t>
            </a:fld>
            <a:endParaRPr/>
          </a:p>
        </p:txBody>
      </p:sp>
      <p:sp>
        <p:nvSpPr>
          <p:cNvPr id="4" name="Rectangle 3"/>
          <p:cNvSpPr/>
          <p:nvPr/>
        </p:nvSpPr>
        <p:spPr>
          <a:xfrm>
            <a:off x="585216" y="1020130"/>
            <a:ext cx="8284464" cy="3831818"/>
          </a:xfrm>
          <a:prstGeom prst="rect">
            <a:avLst/>
          </a:prstGeom>
        </p:spPr>
        <p:txBody>
          <a:bodyPr wrap="square">
            <a:spAutoFit/>
          </a:bodyPr>
          <a:lstStyle/>
          <a:p>
            <a:pPr>
              <a:lnSpc>
                <a:spcPct val="150000"/>
              </a:lnSpc>
            </a:pPr>
            <a:r>
              <a:rPr lang="en-US" sz="1800" dirty="0"/>
              <a:t>Debugging in Python is facilitated by </a:t>
            </a:r>
            <a:r>
              <a:rPr lang="en-US" sz="1800" dirty="0" err="1"/>
              <a:t>pdb</a:t>
            </a:r>
            <a:r>
              <a:rPr lang="en-US" sz="1800" dirty="0"/>
              <a:t> module(python debugger) which comes built-in to the Python standard library. The major advantage of </a:t>
            </a:r>
            <a:r>
              <a:rPr lang="en-US" sz="1800" dirty="0" err="1"/>
              <a:t>pdb</a:t>
            </a:r>
            <a:r>
              <a:rPr lang="en-US" sz="1800" dirty="0"/>
              <a:t> is it runs purely in the command line thereby making it great for debugging code on remote servers when we don’t have the privilege of a GUI-based debugger. </a:t>
            </a:r>
            <a:endParaRPr lang="en-US" sz="1800" dirty="0" smtClean="0"/>
          </a:p>
          <a:p>
            <a:pPr>
              <a:lnSpc>
                <a:spcPct val="150000"/>
              </a:lnSpc>
            </a:pPr>
            <a:r>
              <a:rPr lang="en-US" sz="1800" b="1" dirty="0" err="1">
                <a:solidFill>
                  <a:schemeClr val="bg2"/>
                </a:solidFill>
              </a:rPr>
              <a:t>pdb</a:t>
            </a:r>
            <a:r>
              <a:rPr lang="en-US" sz="1800" b="1" dirty="0">
                <a:solidFill>
                  <a:schemeClr val="bg2"/>
                </a:solidFill>
              </a:rPr>
              <a:t> supports- </a:t>
            </a:r>
          </a:p>
          <a:p>
            <a:pPr marL="342900" indent="-342900">
              <a:lnSpc>
                <a:spcPct val="150000"/>
              </a:lnSpc>
              <a:buFont typeface="+mj-lt"/>
              <a:buAutoNum type="arabicPeriod"/>
            </a:pPr>
            <a:r>
              <a:rPr lang="en-US" sz="1800" dirty="0" smtClean="0"/>
              <a:t>Setting </a:t>
            </a:r>
            <a:r>
              <a:rPr lang="en-US" sz="1800" dirty="0"/>
              <a:t>breakpoints</a:t>
            </a:r>
          </a:p>
          <a:p>
            <a:pPr marL="342900" indent="-342900">
              <a:lnSpc>
                <a:spcPct val="150000"/>
              </a:lnSpc>
              <a:buFont typeface="+mj-lt"/>
              <a:buAutoNum type="arabicPeriod"/>
            </a:pPr>
            <a:r>
              <a:rPr lang="en-US" sz="1800" dirty="0"/>
              <a:t>Stepping through code</a:t>
            </a:r>
          </a:p>
          <a:p>
            <a:pPr marL="342900" indent="-342900">
              <a:lnSpc>
                <a:spcPct val="150000"/>
              </a:lnSpc>
              <a:buFont typeface="+mj-lt"/>
              <a:buAutoNum type="arabicPeriod"/>
            </a:pPr>
            <a:r>
              <a:rPr lang="en-US" sz="1800" dirty="0"/>
              <a:t>Source code listing</a:t>
            </a:r>
          </a:p>
          <a:p>
            <a:pPr marL="342900" indent="-342900">
              <a:lnSpc>
                <a:spcPct val="150000"/>
              </a:lnSpc>
              <a:buFont typeface="+mj-lt"/>
              <a:buAutoNum type="arabicPeriod"/>
            </a:pPr>
            <a:r>
              <a:rPr lang="en-US" sz="1800" dirty="0"/>
              <a:t>Viewing stack traces</a:t>
            </a:r>
          </a:p>
        </p:txBody>
      </p:sp>
    </p:spTree>
    <p:extLst>
      <p:ext uri="{BB962C8B-B14F-4D97-AF65-F5344CB8AC3E}">
        <p14:creationId xmlns:p14="http://schemas.microsoft.com/office/powerpoint/2010/main" val="1727943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03541"/>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3" name="Rectangle 2"/>
          <p:cNvSpPr/>
          <p:nvPr/>
        </p:nvSpPr>
        <p:spPr>
          <a:xfrm>
            <a:off x="816368" y="1125860"/>
            <a:ext cx="4028012" cy="3000821"/>
          </a:xfrm>
          <a:prstGeom prst="rect">
            <a:avLst/>
          </a:prstGeom>
        </p:spPr>
        <p:txBody>
          <a:bodyPr wrap="square">
            <a:spAutoFit/>
          </a:bodyPr>
          <a:lstStyle/>
          <a:p>
            <a:pPr>
              <a:lnSpc>
                <a:spcPct val="150000"/>
              </a:lnSpc>
            </a:pPr>
            <a:r>
              <a:rPr lang="en-US" sz="1800" dirty="0">
                <a:solidFill>
                  <a:schemeClr val="tx1"/>
                </a:solidFill>
              </a:rPr>
              <a:t> </a:t>
            </a:r>
            <a:r>
              <a:rPr lang="en-US" sz="1800" dirty="0" smtClean="0">
                <a:solidFill>
                  <a:schemeClr val="tx1"/>
                </a:solidFill>
              </a:rPr>
              <a:t>val1 </a:t>
            </a:r>
            <a:r>
              <a:rPr lang="en-US" sz="1800" dirty="0">
                <a:solidFill>
                  <a:schemeClr val="tx1"/>
                </a:solidFill>
              </a:rPr>
              <a:t>= input("Enter the name: ")</a:t>
            </a:r>
          </a:p>
          <a:p>
            <a:pPr>
              <a:lnSpc>
                <a:spcPct val="150000"/>
              </a:lnSpc>
            </a:pPr>
            <a:r>
              <a:rPr lang="en-US" sz="1800" dirty="0">
                <a:solidFill>
                  <a:schemeClr val="tx1"/>
                </a:solidFill>
              </a:rPr>
              <a:t>print(type(val1))</a:t>
            </a:r>
          </a:p>
          <a:p>
            <a:pPr>
              <a:lnSpc>
                <a:spcPct val="150000"/>
              </a:lnSpc>
            </a:pPr>
            <a:r>
              <a:rPr lang="en-US" sz="1800" dirty="0">
                <a:solidFill>
                  <a:schemeClr val="tx1"/>
                </a:solidFill>
              </a:rPr>
              <a:t>print(val1)</a:t>
            </a:r>
          </a:p>
          <a:p>
            <a:pPr>
              <a:lnSpc>
                <a:spcPct val="150000"/>
              </a:lnSpc>
            </a:pPr>
            <a:r>
              <a:rPr lang="en-US" sz="1800" dirty="0">
                <a:solidFill>
                  <a:schemeClr val="tx1"/>
                </a:solidFill>
              </a:rPr>
              <a:t> </a:t>
            </a:r>
          </a:p>
          <a:p>
            <a:pPr>
              <a:lnSpc>
                <a:spcPct val="150000"/>
              </a:lnSpc>
            </a:pPr>
            <a:r>
              <a:rPr lang="en-US" sz="1800" dirty="0">
                <a:solidFill>
                  <a:schemeClr val="tx1"/>
                </a:solidFill>
              </a:rPr>
              <a:t>val2 = input("Enter the number: ")</a:t>
            </a:r>
          </a:p>
          <a:p>
            <a:pPr>
              <a:lnSpc>
                <a:spcPct val="150000"/>
              </a:lnSpc>
            </a:pPr>
            <a:r>
              <a:rPr lang="en-US" sz="1800" dirty="0">
                <a:solidFill>
                  <a:schemeClr val="tx1"/>
                </a:solidFill>
              </a:rPr>
              <a:t>print(type(val2))</a:t>
            </a:r>
          </a:p>
          <a:p>
            <a:pPr>
              <a:lnSpc>
                <a:spcPct val="150000"/>
              </a:lnSpc>
            </a:pPr>
            <a:r>
              <a:rPr lang="en-US" sz="1800" dirty="0">
                <a:solidFill>
                  <a:schemeClr val="tx1"/>
                </a:solidFill>
              </a:rPr>
              <a:t>print(val2)</a:t>
            </a:r>
          </a:p>
        </p:txBody>
      </p:sp>
      <p:pic>
        <p:nvPicPr>
          <p:cNvPr id="2052" name="Picture 4" descr="https://media.geeksforgeeks.org/wp-content/uploads/20191207193922/Screenshot-14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5013" y="917769"/>
            <a:ext cx="4370471" cy="3832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162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Debugging python code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70</a:t>
            </a:fld>
            <a:endParaRPr/>
          </a:p>
        </p:txBody>
      </p:sp>
      <p:sp>
        <p:nvSpPr>
          <p:cNvPr id="4" name="Rectangle 3"/>
          <p:cNvSpPr/>
          <p:nvPr/>
        </p:nvSpPr>
        <p:spPr>
          <a:xfrm>
            <a:off x="585216" y="1020130"/>
            <a:ext cx="4608576" cy="4196020"/>
          </a:xfrm>
          <a:prstGeom prst="rect">
            <a:avLst/>
          </a:prstGeom>
        </p:spPr>
        <p:txBody>
          <a:bodyPr wrap="square">
            <a:spAutoFit/>
          </a:bodyPr>
          <a:lstStyle/>
          <a:p>
            <a:pPr>
              <a:lnSpc>
                <a:spcPct val="150000"/>
              </a:lnSpc>
            </a:pPr>
            <a:r>
              <a:rPr lang="en-US" sz="1800" dirty="0"/>
              <a:t>To start debugging within the program just insert import </a:t>
            </a:r>
            <a:r>
              <a:rPr lang="en-US" sz="1800" dirty="0" err="1"/>
              <a:t>pdb</a:t>
            </a:r>
            <a:r>
              <a:rPr lang="en-US" sz="1800" dirty="0"/>
              <a:t>, </a:t>
            </a:r>
            <a:r>
              <a:rPr lang="en-US" sz="1800" dirty="0" err="1"/>
              <a:t>pdb.set_trace</a:t>
            </a:r>
            <a:r>
              <a:rPr lang="en-US" sz="1800" dirty="0"/>
              <a:t>() commands.  Run your script normally and execution will stop where we have introduced a breakpoint. So basically we are hard coding a breakpoint on a line below where we call </a:t>
            </a:r>
            <a:r>
              <a:rPr lang="en-US" sz="1800" dirty="0" err="1"/>
              <a:t>set_trace</a:t>
            </a:r>
            <a:r>
              <a:rPr lang="en-US" sz="1800" dirty="0"/>
              <a:t>().  With python 3.7 and later versions, there is a built-in function called breakpoint() which works in the same manner. </a:t>
            </a:r>
          </a:p>
        </p:txBody>
      </p:sp>
      <p:sp>
        <p:nvSpPr>
          <p:cNvPr id="5" name="Rectangle 4"/>
          <p:cNvSpPr/>
          <p:nvPr/>
        </p:nvSpPr>
        <p:spPr>
          <a:xfrm>
            <a:off x="5610476" y="425567"/>
            <a:ext cx="3147476" cy="466281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en-US" sz="1800" dirty="0" smtClean="0"/>
              <a:t>import </a:t>
            </a:r>
            <a:r>
              <a:rPr lang="en-US" sz="1800" dirty="0" err="1"/>
              <a:t>pdb</a:t>
            </a:r>
            <a:endParaRPr lang="en-US" sz="1800" dirty="0"/>
          </a:p>
          <a:p>
            <a:pPr>
              <a:lnSpc>
                <a:spcPct val="150000"/>
              </a:lnSpc>
            </a:pPr>
            <a:r>
              <a:rPr lang="en-US" sz="1800" dirty="0" err="1" smtClean="0"/>
              <a:t>def</a:t>
            </a:r>
            <a:r>
              <a:rPr lang="en-US" sz="1800" dirty="0" smtClean="0"/>
              <a:t> </a:t>
            </a:r>
            <a:r>
              <a:rPr lang="en-US" sz="1800" dirty="0"/>
              <a:t>addition(a, b):</a:t>
            </a:r>
          </a:p>
          <a:p>
            <a:pPr>
              <a:lnSpc>
                <a:spcPct val="150000"/>
              </a:lnSpc>
            </a:pPr>
            <a:r>
              <a:rPr lang="en-US" sz="1800" dirty="0"/>
              <a:t>    answer = a + b</a:t>
            </a:r>
          </a:p>
          <a:p>
            <a:pPr>
              <a:lnSpc>
                <a:spcPct val="150000"/>
              </a:lnSpc>
            </a:pPr>
            <a:r>
              <a:rPr lang="en-US" sz="1800" dirty="0"/>
              <a:t>    return answer</a:t>
            </a:r>
          </a:p>
          <a:p>
            <a:pPr>
              <a:lnSpc>
                <a:spcPct val="150000"/>
              </a:lnSpc>
            </a:pPr>
            <a:r>
              <a:rPr lang="en-US" sz="1800" dirty="0" err="1" smtClean="0"/>
              <a:t>pdb.set_trace</a:t>
            </a:r>
            <a:r>
              <a:rPr lang="en-US" sz="1800" dirty="0"/>
              <a:t>()</a:t>
            </a:r>
          </a:p>
          <a:p>
            <a:pPr>
              <a:lnSpc>
                <a:spcPct val="150000"/>
              </a:lnSpc>
            </a:pPr>
            <a:r>
              <a:rPr lang="en-US" sz="1800" dirty="0"/>
              <a:t>x = input("Enter first number : ")</a:t>
            </a:r>
          </a:p>
          <a:p>
            <a:pPr>
              <a:lnSpc>
                <a:spcPct val="150000"/>
              </a:lnSpc>
            </a:pPr>
            <a:r>
              <a:rPr lang="en-US" sz="1800" dirty="0"/>
              <a:t>y = input("Enter second number : ")</a:t>
            </a:r>
          </a:p>
          <a:p>
            <a:pPr>
              <a:lnSpc>
                <a:spcPct val="150000"/>
              </a:lnSpc>
            </a:pPr>
            <a:r>
              <a:rPr lang="en-US" sz="1800" dirty="0"/>
              <a:t>sum = addition(x, y)</a:t>
            </a:r>
          </a:p>
          <a:p>
            <a:pPr>
              <a:lnSpc>
                <a:spcPct val="150000"/>
              </a:lnSpc>
            </a:pPr>
            <a:r>
              <a:rPr lang="en-US" sz="1800" dirty="0"/>
              <a:t>print(sum)</a:t>
            </a:r>
          </a:p>
        </p:txBody>
      </p:sp>
    </p:spTree>
    <p:extLst>
      <p:ext uri="{BB962C8B-B14F-4D97-AF65-F5344CB8AC3E}">
        <p14:creationId xmlns:p14="http://schemas.microsoft.com/office/powerpoint/2010/main" val="550348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Debugging python code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71</a:t>
            </a:fld>
            <a:endParaRPr/>
          </a:p>
        </p:txBody>
      </p:sp>
      <p:graphicFrame>
        <p:nvGraphicFramePr>
          <p:cNvPr id="2" name="Table 1"/>
          <p:cNvGraphicFramePr>
            <a:graphicFrameLocks noGrp="1"/>
          </p:cNvGraphicFramePr>
          <p:nvPr>
            <p:extLst>
              <p:ext uri="{D42A27DB-BD31-4B8C-83A1-F6EECF244321}">
                <p14:modId xmlns:p14="http://schemas.microsoft.com/office/powerpoint/2010/main" val="1932263101"/>
              </p:ext>
            </p:extLst>
          </p:nvPr>
        </p:nvGraphicFramePr>
        <p:xfrm>
          <a:off x="728088" y="1166434"/>
          <a:ext cx="7828696" cy="3802380"/>
        </p:xfrm>
        <a:graphic>
          <a:graphicData uri="http://schemas.openxmlformats.org/drawingml/2006/table">
            <a:tbl>
              <a:tblPr>
                <a:tableStyleId>{5940675A-B579-460E-94D1-54222C63F5DA}</a:tableStyleId>
              </a:tblPr>
              <a:tblGrid>
                <a:gridCol w="1511837">
                  <a:extLst>
                    <a:ext uri="{9D8B030D-6E8A-4147-A177-3AD203B41FA5}">
                      <a16:colId xmlns:a16="http://schemas.microsoft.com/office/drawing/2014/main" val="942310644"/>
                    </a:ext>
                  </a:extLst>
                </a:gridCol>
                <a:gridCol w="6316859">
                  <a:extLst>
                    <a:ext uri="{9D8B030D-6E8A-4147-A177-3AD203B41FA5}">
                      <a16:colId xmlns:a16="http://schemas.microsoft.com/office/drawing/2014/main" val="2144416407"/>
                    </a:ext>
                  </a:extLst>
                </a:gridCol>
              </a:tblGrid>
              <a:tr h="0">
                <a:tc>
                  <a:txBody>
                    <a:bodyPr/>
                    <a:lstStyle/>
                    <a:p>
                      <a:pPr algn="l" fontAlgn="base">
                        <a:lnSpc>
                          <a:spcPct val="150000"/>
                        </a:lnSpc>
                      </a:pPr>
                      <a:r>
                        <a:rPr lang="en-US" sz="1800">
                          <a:effectLst/>
                        </a:rPr>
                        <a:t>Command</a:t>
                      </a:r>
                      <a:endParaRPr lang="en-US" sz="1800" b="0">
                        <a:effectLst/>
                      </a:endParaRPr>
                    </a:p>
                  </a:txBody>
                  <a:tcPr marL="95250" marR="95250" marT="133350" marB="133350" anchor="ctr"/>
                </a:tc>
                <a:tc>
                  <a:txBody>
                    <a:bodyPr/>
                    <a:lstStyle/>
                    <a:p>
                      <a:pPr algn="l" fontAlgn="base">
                        <a:lnSpc>
                          <a:spcPct val="150000"/>
                        </a:lnSpc>
                      </a:pPr>
                      <a:r>
                        <a:rPr lang="en-US" sz="1800">
                          <a:effectLst/>
                        </a:rPr>
                        <a:t>Function</a:t>
                      </a:r>
                      <a:endParaRPr lang="en-US" sz="1800" b="0">
                        <a:effectLst/>
                      </a:endParaRPr>
                    </a:p>
                  </a:txBody>
                  <a:tcPr marL="95250" marR="95250" marT="133350" marB="133350" anchor="ctr"/>
                </a:tc>
                <a:extLst>
                  <a:ext uri="{0D108BD9-81ED-4DB2-BD59-A6C34878D82A}">
                    <a16:rowId xmlns:a16="http://schemas.microsoft.com/office/drawing/2014/main" val="821636225"/>
                  </a:ext>
                </a:extLst>
              </a:tr>
              <a:tr h="0">
                <a:tc>
                  <a:txBody>
                    <a:bodyPr/>
                    <a:lstStyle/>
                    <a:p>
                      <a:pPr algn="l" fontAlgn="base">
                        <a:lnSpc>
                          <a:spcPct val="150000"/>
                        </a:lnSpc>
                      </a:pPr>
                      <a:r>
                        <a:rPr lang="en-US" sz="1800">
                          <a:effectLst/>
                        </a:rPr>
                        <a:t>help</a:t>
                      </a:r>
                      <a:endParaRPr lang="en-US" sz="1800" b="0">
                        <a:effectLst/>
                      </a:endParaRPr>
                    </a:p>
                  </a:txBody>
                  <a:tcPr marL="95250" marR="95250" marT="133350" marB="133350" anchor="ctr"/>
                </a:tc>
                <a:tc>
                  <a:txBody>
                    <a:bodyPr/>
                    <a:lstStyle/>
                    <a:p>
                      <a:pPr algn="l" fontAlgn="base">
                        <a:lnSpc>
                          <a:spcPct val="150000"/>
                        </a:lnSpc>
                      </a:pPr>
                      <a:r>
                        <a:rPr lang="en-US" sz="1800" dirty="0">
                          <a:effectLst/>
                        </a:rPr>
                        <a:t>To display all commands</a:t>
                      </a:r>
                      <a:endParaRPr lang="en-US" sz="1800" b="0" dirty="0">
                        <a:effectLst/>
                      </a:endParaRPr>
                    </a:p>
                  </a:txBody>
                  <a:tcPr marL="95250" marR="95250" marT="133350" marB="133350" anchor="ctr"/>
                </a:tc>
                <a:extLst>
                  <a:ext uri="{0D108BD9-81ED-4DB2-BD59-A6C34878D82A}">
                    <a16:rowId xmlns:a16="http://schemas.microsoft.com/office/drawing/2014/main" val="448978997"/>
                  </a:ext>
                </a:extLst>
              </a:tr>
              <a:tr h="0">
                <a:tc>
                  <a:txBody>
                    <a:bodyPr/>
                    <a:lstStyle/>
                    <a:p>
                      <a:pPr algn="l" fontAlgn="base">
                        <a:lnSpc>
                          <a:spcPct val="150000"/>
                        </a:lnSpc>
                      </a:pPr>
                      <a:r>
                        <a:rPr lang="en-US" sz="1800">
                          <a:effectLst/>
                        </a:rPr>
                        <a:t>where</a:t>
                      </a:r>
                      <a:endParaRPr lang="en-US" sz="1800" b="0">
                        <a:effectLst/>
                      </a:endParaRPr>
                    </a:p>
                  </a:txBody>
                  <a:tcPr marL="95250" marR="95250" marT="133350" marB="133350" anchor="ctr"/>
                </a:tc>
                <a:tc>
                  <a:txBody>
                    <a:bodyPr/>
                    <a:lstStyle/>
                    <a:p>
                      <a:pPr algn="l" fontAlgn="base">
                        <a:lnSpc>
                          <a:spcPct val="150000"/>
                        </a:lnSpc>
                      </a:pPr>
                      <a:r>
                        <a:rPr lang="en-US" sz="1800" dirty="0">
                          <a:effectLst/>
                        </a:rPr>
                        <a:t>Display the stack trace and line number of the current line</a:t>
                      </a:r>
                      <a:endParaRPr lang="en-US" sz="1800" b="0" dirty="0">
                        <a:effectLst/>
                      </a:endParaRPr>
                    </a:p>
                  </a:txBody>
                  <a:tcPr marL="95250" marR="95250" marT="133350" marB="133350" anchor="ctr"/>
                </a:tc>
                <a:extLst>
                  <a:ext uri="{0D108BD9-81ED-4DB2-BD59-A6C34878D82A}">
                    <a16:rowId xmlns:a16="http://schemas.microsoft.com/office/drawing/2014/main" val="4020419313"/>
                  </a:ext>
                </a:extLst>
              </a:tr>
              <a:tr h="0">
                <a:tc>
                  <a:txBody>
                    <a:bodyPr/>
                    <a:lstStyle/>
                    <a:p>
                      <a:pPr algn="l" fontAlgn="base">
                        <a:lnSpc>
                          <a:spcPct val="150000"/>
                        </a:lnSpc>
                      </a:pPr>
                      <a:r>
                        <a:rPr lang="en-US" sz="1800">
                          <a:effectLst/>
                        </a:rPr>
                        <a:t>next</a:t>
                      </a:r>
                      <a:endParaRPr lang="en-US" sz="1800" b="0">
                        <a:effectLst/>
                      </a:endParaRPr>
                    </a:p>
                  </a:txBody>
                  <a:tcPr marL="95250" marR="95250" marT="133350" marB="133350" anchor="ctr"/>
                </a:tc>
                <a:tc>
                  <a:txBody>
                    <a:bodyPr/>
                    <a:lstStyle/>
                    <a:p>
                      <a:pPr algn="l" fontAlgn="base">
                        <a:lnSpc>
                          <a:spcPct val="150000"/>
                        </a:lnSpc>
                      </a:pPr>
                      <a:r>
                        <a:rPr lang="en-US" sz="1800">
                          <a:effectLst/>
                        </a:rPr>
                        <a:t>Execute the current line and move to the next line ignoring function calls</a:t>
                      </a:r>
                      <a:endParaRPr lang="en-US" sz="1800" b="0">
                        <a:effectLst/>
                      </a:endParaRPr>
                    </a:p>
                  </a:txBody>
                  <a:tcPr marL="95250" marR="95250" marT="133350" marB="133350" anchor="ctr"/>
                </a:tc>
                <a:extLst>
                  <a:ext uri="{0D108BD9-81ED-4DB2-BD59-A6C34878D82A}">
                    <a16:rowId xmlns:a16="http://schemas.microsoft.com/office/drawing/2014/main" val="188060070"/>
                  </a:ext>
                </a:extLst>
              </a:tr>
              <a:tr h="0">
                <a:tc>
                  <a:txBody>
                    <a:bodyPr/>
                    <a:lstStyle/>
                    <a:p>
                      <a:pPr algn="l" fontAlgn="base">
                        <a:lnSpc>
                          <a:spcPct val="150000"/>
                        </a:lnSpc>
                      </a:pPr>
                      <a:r>
                        <a:rPr lang="en-US" sz="1800">
                          <a:effectLst/>
                        </a:rPr>
                        <a:t>step</a:t>
                      </a:r>
                      <a:endParaRPr lang="en-US" sz="1800" b="0">
                        <a:effectLst/>
                      </a:endParaRPr>
                    </a:p>
                  </a:txBody>
                  <a:tcPr marL="95250" marR="95250" marT="133350" marB="133350" anchor="ctr"/>
                </a:tc>
                <a:tc>
                  <a:txBody>
                    <a:bodyPr/>
                    <a:lstStyle/>
                    <a:p>
                      <a:pPr algn="l" fontAlgn="base">
                        <a:lnSpc>
                          <a:spcPct val="150000"/>
                        </a:lnSpc>
                      </a:pPr>
                      <a:r>
                        <a:rPr lang="en-US" sz="1800" dirty="0">
                          <a:effectLst/>
                        </a:rPr>
                        <a:t>Step into functions called at the current line</a:t>
                      </a:r>
                      <a:endParaRPr lang="en-US" sz="1800" b="0" dirty="0">
                        <a:effectLst/>
                      </a:endParaRPr>
                    </a:p>
                  </a:txBody>
                  <a:tcPr marL="95250" marR="95250" marT="133350" marB="133350" anchor="ctr"/>
                </a:tc>
                <a:extLst>
                  <a:ext uri="{0D108BD9-81ED-4DB2-BD59-A6C34878D82A}">
                    <a16:rowId xmlns:a16="http://schemas.microsoft.com/office/drawing/2014/main" val="3744923713"/>
                  </a:ext>
                </a:extLst>
              </a:tr>
            </a:tbl>
          </a:graphicData>
        </a:graphic>
      </p:graphicFrame>
    </p:spTree>
    <p:extLst>
      <p:ext uri="{BB962C8B-B14F-4D97-AF65-F5344CB8AC3E}">
        <p14:creationId xmlns:p14="http://schemas.microsoft.com/office/powerpoint/2010/main" val="2805997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Understanding packaging of python code to EXE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72</a:t>
            </a:fld>
            <a:endParaRPr/>
          </a:p>
        </p:txBody>
      </p:sp>
      <p:sp>
        <p:nvSpPr>
          <p:cNvPr id="3" name="Rectangle 2"/>
          <p:cNvSpPr/>
          <p:nvPr/>
        </p:nvSpPr>
        <p:spPr>
          <a:xfrm>
            <a:off x="676656" y="983141"/>
            <a:ext cx="8046720" cy="3831818"/>
          </a:xfrm>
          <a:prstGeom prst="rect">
            <a:avLst/>
          </a:prstGeom>
        </p:spPr>
        <p:txBody>
          <a:bodyPr wrap="square">
            <a:spAutoFit/>
          </a:bodyPr>
          <a:lstStyle/>
          <a:p>
            <a:pPr algn="just">
              <a:lnSpc>
                <a:spcPct val="150000"/>
              </a:lnSpc>
            </a:pPr>
            <a:r>
              <a:rPr lang="en-US" sz="1800" dirty="0"/>
              <a:t> It is not that you share that Python program with everyone, and they will run this script in some IDLE shell. But you want everyone to run your Python script without the installation of Python. So for this work, you can convert the .</a:t>
            </a:r>
            <a:r>
              <a:rPr lang="en-US" sz="1800" dirty="0" err="1"/>
              <a:t>py</a:t>
            </a:r>
            <a:r>
              <a:rPr lang="en-US" sz="1800" dirty="0"/>
              <a:t> file to .exe file. In this article, you will learn how you can convert .</a:t>
            </a:r>
            <a:r>
              <a:rPr lang="en-US" sz="1800" dirty="0" err="1"/>
              <a:t>py</a:t>
            </a:r>
            <a:r>
              <a:rPr lang="en-US" sz="1800" dirty="0"/>
              <a:t> file to .exe </a:t>
            </a:r>
            <a:endParaRPr lang="en-US" sz="1800" dirty="0" smtClean="0"/>
          </a:p>
          <a:p>
            <a:pPr algn="just">
              <a:lnSpc>
                <a:spcPct val="150000"/>
              </a:lnSpc>
            </a:pPr>
            <a:r>
              <a:rPr lang="en-US" sz="1800" dirty="0"/>
              <a:t>Step 1: </a:t>
            </a:r>
          </a:p>
          <a:p>
            <a:pPr algn="just">
              <a:lnSpc>
                <a:spcPct val="150000"/>
              </a:lnSpc>
            </a:pPr>
            <a:r>
              <a:rPr lang="en-US" sz="1800" dirty="0"/>
              <a:t>Install the library </a:t>
            </a:r>
            <a:r>
              <a:rPr lang="en-US" sz="1800" dirty="0" err="1"/>
              <a:t>pyinstaller</a:t>
            </a:r>
            <a:r>
              <a:rPr lang="en-US" sz="1800" dirty="0"/>
              <a:t>. </a:t>
            </a:r>
          </a:p>
          <a:p>
            <a:pPr algn="just">
              <a:lnSpc>
                <a:spcPct val="150000"/>
              </a:lnSpc>
            </a:pPr>
            <a:r>
              <a:rPr lang="en-US" sz="1800" dirty="0"/>
              <a:t>Type below command in the command prompt. </a:t>
            </a:r>
          </a:p>
          <a:p>
            <a:pPr algn="just">
              <a:lnSpc>
                <a:spcPct val="150000"/>
              </a:lnSpc>
            </a:pPr>
            <a:r>
              <a:rPr lang="en-US" sz="1800" dirty="0"/>
              <a:t> </a:t>
            </a:r>
            <a:r>
              <a:rPr lang="en-US" sz="1800" b="1" dirty="0" smtClean="0"/>
              <a:t>pip </a:t>
            </a:r>
            <a:r>
              <a:rPr lang="en-US" sz="1800" b="1" dirty="0"/>
              <a:t>install </a:t>
            </a:r>
            <a:r>
              <a:rPr lang="en-US" sz="1800" b="1" dirty="0" err="1"/>
              <a:t>pyinstaller</a:t>
            </a:r>
            <a:endParaRPr lang="en-US" sz="1800" b="1" dirty="0"/>
          </a:p>
        </p:txBody>
      </p:sp>
    </p:spTree>
    <p:extLst>
      <p:ext uri="{BB962C8B-B14F-4D97-AF65-F5344CB8AC3E}">
        <p14:creationId xmlns:p14="http://schemas.microsoft.com/office/powerpoint/2010/main" val="732127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Understanding packaging of python code to EXE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73</a:t>
            </a:fld>
            <a:endParaRPr/>
          </a:p>
        </p:txBody>
      </p:sp>
      <p:sp>
        <p:nvSpPr>
          <p:cNvPr id="3" name="Rectangle 2"/>
          <p:cNvSpPr/>
          <p:nvPr/>
        </p:nvSpPr>
        <p:spPr>
          <a:xfrm>
            <a:off x="347472" y="891701"/>
            <a:ext cx="8483662" cy="4247317"/>
          </a:xfrm>
          <a:prstGeom prst="rect">
            <a:avLst/>
          </a:prstGeom>
        </p:spPr>
        <p:txBody>
          <a:bodyPr wrap="square">
            <a:spAutoFit/>
          </a:bodyPr>
          <a:lstStyle/>
          <a:p>
            <a:pPr algn="just">
              <a:lnSpc>
                <a:spcPct val="150000"/>
              </a:lnSpc>
            </a:pPr>
            <a:r>
              <a:rPr lang="en-US" sz="1800" dirty="0"/>
              <a:t>Step 2: </a:t>
            </a:r>
            <a:r>
              <a:rPr lang="en-US" sz="1800" dirty="0" smtClean="0"/>
              <a:t>Go </a:t>
            </a:r>
            <a:r>
              <a:rPr lang="en-US" sz="1800" dirty="0"/>
              <a:t>into the directory where your ‘.</a:t>
            </a:r>
            <a:r>
              <a:rPr lang="en-US" sz="1800" dirty="0" err="1"/>
              <a:t>py</a:t>
            </a:r>
            <a:r>
              <a:rPr lang="en-US" sz="1800" dirty="0"/>
              <a:t>’ file is located. </a:t>
            </a:r>
          </a:p>
          <a:p>
            <a:pPr algn="just">
              <a:lnSpc>
                <a:spcPct val="150000"/>
              </a:lnSpc>
            </a:pPr>
            <a:r>
              <a:rPr lang="en-US" sz="1800" dirty="0"/>
              <a:t>Step 3: </a:t>
            </a:r>
            <a:r>
              <a:rPr lang="en-US" sz="1800" dirty="0" smtClean="0"/>
              <a:t>Press </a:t>
            </a:r>
            <a:r>
              <a:rPr lang="en-US" sz="1800" dirty="0"/>
              <a:t>the shift⇧ button and simultaneously right-click at the same location. You will get the below box</a:t>
            </a:r>
            <a:r>
              <a:rPr lang="en-US" sz="1800" dirty="0" smtClean="0"/>
              <a:t>.</a:t>
            </a:r>
          </a:p>
          <a:p>
            <a:pPr algn="just">
              <a:lnSpc>
                <a:spcPct val="150000"/>
              </a:lnSpc>
            </a:pPr>
            <a:r>
              <a:rPr lang="en-US" sz="1800" dirty="0"/>
              <a:t>Step 4: </a:t>
            </a:r>
            <a:r>
              <a:rPr lang="en-US" sz="1800" dirty="0" smtClean="0"/>
              <a:t> Click </a:t>
            </a:r>
            <a:r>
              <a:rPr lang="en-US" sz="1800" dirty="0"/>
              <a:t>on ‘Open PowerShell window here’. </a:t>
            </a:r>
          </a:p>
          <a:p>
            <a:pPr algn="just">
              <a:lnSpc>
                <a:spcPct val="150000"/>
              </a:lnSpc>
            </a:pPr>
            <a:r>
              <a:rPr lang="en-US" sz="1800" dirty="0"/>
              <a:t> Step 5: </a:t>
            </a:r>
            <a:r>
              <a:rPr lang="en-US" sz="1800" dirty="0" smtClean="0"/>
              <a:t>Type </a:t>
            </a:r>
            <a:r>
              <a:rPr lang="en-US" sz="1800" dirty="0"/>
              <a:t>the command given below in that PowerShell window. </a:t>
            </a:r>
          </a:p>
          <a:p>
            <a:pPr algn="ctr">
              <a:lnSpc>
                <a:spcPct val="150000"/>
              </a:lnSpc>
            </a:pPr>
            <a:r>
              <a:rPr lang="en-US" sz="1800" b="1" dirty="0"/>
              <a:t> </a:t>
            </a:r>
            <a:r>
              <a:rPr lang="en-US" sz="1800" b="1" dirty="0" err="1" smtClean="0"/>
              <a:t>pyinstaller</a:t>
            </a:r>
            <a:r>
              <a:rPr lang="en-US" sz="1800" b="1" dirty="0" smtClean="0"/>
              <a:t> </a:t>
            </a:r>
            <a:r>
              <a:rPr lang="en-US" sz="1800" b="1" dirty="0"/>
              <a:t>--</a:t>
            </a:r>
            <a:r>
              <a:rPr lang="en-US" sz="1800" b="1" dirty="0" err="1"/>
              <a:t>onefile</a:t>
            </a:r>
            <a:r>
              <a:rPr lang="en-US" sz="1800" b="1" dirty="0"/>
              <a:t> -w 'filename.py'</a:t>
            </a:r>
          </a:p>
          <a:p>
            <a:pPr algn="just">
              <a:lnSpc>
                <a:spcPct val="150000"/>
              </a:lnSpc>
            </a:pPr>
            <a:r>
              <a:rPr lang="en-US" sz="1800" dirty="0"/>
              <a:t>Here the ‘.</a:t>
            </a:r>
            <a:r>
              <a:rPr lang="en-US" sz="1800" dirty="0" err="1"/>
              <a:t>py</a:t>
            </a:r>
            <a:r>
              <a:rPr lang="en-US" sz="1800" dirty="0"/>
              <a:t>’ file name is ‘1’. </a:t>
            </a:r>
            <a:endParaRPr lang="en-US" sz="1800" dirty="0" smtClean="0"/>
          </a:p>
          <a:p>
            <a:pPr algn="just">
              <a:lnSpc>
                <a:spcPct val="150000"/>
              </a:lnSpc>
            </a:pPr>
            <a:r>
              <a:rPr lang="en-US" sz="1800" dirty="0"/>
              <a:t>.\</a:t>
            </a:r>
            <a:r>
              <a:rPr lang="en-US" sz="1800" dirty="0" err="1"/>
              <a:t>pyinstaller</a:t>
            </a:r>
            <a:r>
              <a:rPr lang="en-US" sz="1800" dirty="0"/>
              <a:t> --</a:t>
            </a:r>
            <a:r>
              <a:rPr lang="en-US" sz="1800" dirty="0" err="1"/>
              <a:t>onefile</a:t>
            </a:r>
            <a:r>
              <a:rPr lang="en-US" sz="1800" dirty="0"/>
              <a:t> -w 'filename.py'</a:t>
            </a:r>
          </a:p>
          <a:p>
            <a:pPr algn="just">
              <a:lnSpc>
                <a:spcPct val="150000"/>
              </a:lnSpc>
            </a:pPr>
            <a:r>
              <a:rPr lang="en-US" sz="1800" dirty="0" smtClean="0"/>
              <a:t>For </a:t>
            </a:r>
            <a:r>
              <a:rPr lang="en-US" sz="1800" dirty="0"/>
              <a:t>any missing package:</a:t>
            </a:r>
          </a:p>
          <a:p>
            <a:pPr algn="just">
              <a:lnSpc>
                <a:spcPct val="150000"/>
              </a:lnSpc>
            </a:pPr>
            <a:r>
              <a:rPr lang="en-US" sz="1800" dirty="0" err="1"/>
              <a:t>pyinstaller</a:t>
            </a:r>
            <a:r>
              <a:rPr lang="en-US" sz="1800" dirty="0"/>
              <a:t> --hidden-import '</a:t>
            </a:r>
            <a:r>
              <a:rPr lang="en-US" sz="1800" dirty="0" err="1"/>
              <a:t>package_name</a:t>
            </a:r>
            <a:r>
              <a:rPr lang="en-US" sz="1800" dirty="0"/>
              <a:t>' --</a:t>
            </a:r>
            <a:r>
              <a:rPr lang="en-US" sz="1800" dirty="0" err="1"/>
              <a:t>onefile</a:t>
            </a:r>
            <a:r>
              <a:rPr lang="en-US" sz="1800" dirty="0"/>
              <a:t> 'filename.py'</a:t>
            </a:r>
            <a:endParaRPr lang="en-US" sz="1800" dirty="0" smtClean="0"/>
          </a:p>
        </p:txBody>
      </p:sp>
    </p:spTree>
    <p:extLst>
      <p:ext uri="{BB962C8B-B14F-4D97-AF65-F5344CB8AC3E}">
        <p14:creationId xmlns:p14="http://schemas.microsoft.com/office/powerpoint/2010/main" val="1083074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Understanding packaging of python code to EXE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74</a:t>
            </a:fld>
            <a:endParaRPr/>
          </a:p>
        </p:txBody>
      </p:sp>
      <p:sp>
        <p:nvSpPr>
          <p:cNvPr id="3" name="Rectangle 2"/>
          <p:cNvSpPr/>
          <p:nvPr/>
        </p:nvSpPr>
        <p:spPr>
          <a:xfrm>
            <a:off x="347472" y="891701"/>
            <a:ext cx="8483662" cy="3416320"/>
          </a:xfrm>
          <a:prstGeom prst="rect">
            <a:avLst/>
          </a:prstGeom>
        </p:spPr>
        <p:txBody>
          <a:bodyPr wrap="square">
            <a:spAutoFit/>
          </a:bodyPr>
          <a:lstStyle/>
          <a:p>
            <a:pPr algn="just">
              <a:lnSpc>
                <a:spcPct val="150000"/>
              </a:lnSpc>
            </a:pPr>
            <a:r>
              <a:rPr lang="en-US" sz="1800" dirty="0" smtClean="0"/>
              <a:t>Step </a:t>
            </a:r>
            <a:r>
              <a:rPr lang="en-US" sz="1800" dirty="0"/>
              <a:t>6: </a:t>
            </a:r>
          </a:p>
          <a:p>
            <a:pPr algn="just">
              <a:lnSpc>
                <a:spcPct val="150000"/>
              </a:lnSpc>
            </a:pPr>
            <a:r>
              <a:rPr lang="en-US" sz="1800" dirty="0"/>
              <a:t>After typing the command ‘Hit the Enter’. </a:t>
            </a:r>
          </a:p>
          <a:p>
            <a:pPr algn="just">
              <a:lnSpc>
                <a:spcPct val="150000"/>
              </a:lnSpc>
            </a:pPr>
            <a:r>
              <a:rPr lang="en-US" sz="1800" dirty="0"/>
              <a:t>It will take some time to finish the process depending on the size of the file and how big is your project. </a:t>
            </a:r>
          </a:p>
          <a:p>
            <a:pPr algn="just">
              <a:lnSpc>
                <a:spcPct val="150000"/>
              </a:lnSpc>
            </a:pPr>
            <a:r>
              <a:rPr lang="en-US" sz="1800" dirty="0"/>
              <a:t>After the processing has been finished</a:t>
            </a:r>
            <a:r>
              <a:rPr lang="en-US" sz="1800" dirty="0" smtClean="0"/>
              <a:t>.</a:t>
            </a:r>
          </a:p>
          <a:p>
            <a:pPr algn="just">
              <a:lnSpc>
                <a:spcPct val="150000"/>
              </a:lnSpc>
            </a:pPr>
            <a:r>
              <a:rPr lang="en-US" sz="1800" dirty="0"/>
              <a:t>Step 7: </a:t>
            </a:r>
          </a:p>
          <a:p>
            <a:pPr algn="just">
              <a:lnSpc>
                <a:spcPct val="150000"/>
              </a:lnSpc>
            </a:pPr>
            <a:r>
              <a:rPr lang="en-US" sz="1800" dirty="0"/>
              <a:t>See the directory it should look like this: </a:t>
            </a:r>
            <a:endParaRPr lang="en-US" sz="1800" dirty="0" smtClean="0"/>
          </a:p>
          <a:p>
            <a:pPr algn="just">
              <a:lnSpc>
                <a:spcPct val="150000"/>
              </a:lnSpc>
            </a:pPr>
            <a:endParaRPr lang="en-US" sz="1800" dirty="0"/>
          </a:p>
        </p:txBody>
      </p:sp>
    </p:spTree>
    <p:extLst>
      <p:ext uri="{BB962C8B-B14F-4D97-AF65-F5344CB8AC3E}">
        <p14:creationId xmlns:p14="http://schemas.microsoft.com/office/powerpoint/2010/main" val="374511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8835"/>
            <a:ext cx="8250600" cy="798300"/>
          </a:xfrm>
          <a:prstGeom prst="rect">
            <a:avLst/>
          </a:prstGeom>
        </p:spPr>
        <p:txBody>
          <a:bodyPr spcFirstLastPara="1" wrap="square" lIns="91425" tIns="91425" rIns="91425" bIns="91425" anchor="ctr" anchorCtr="0">
            <a:noAutofit/>
          </a:bodyPr>
          <a:lstStyle/>
          <a:p>
            <a:r>
              <a:rPr lang="en-US" sz="2400" dirty="0" smtClean="0">
                <a:solidFill>
                  <a:srgbClr val="2C363A"/>
                </a:solidFill>
              </a:rPr>
              <a:t>Assignments</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75</a:t>
            </a:fld>
            <a:endParaRPr/>
          </a:p>
        </p:txBody>
      </p:sp>
      <p:sp>
        <p:nvSpPr>
          <p:cNvPr id="2" name="Rectangle 1"/>
          <p:cNvSpPr/>
          <p:nvPr/>
        </p:nvSpPr>
        <p:spPr>
          <a:xfrm>
            <a:off x="694944" y="1304300"/>
            <a:ext cx="8138160" cy="872034"/>
          </a:xfrm>
          <a:prstGeom prst="rect">
            <a:avLst/>
          </a:prstGeom>
        </p:spPr>
        <p:txBody>
          <a:bodyPr wrap="square">
            <a:spAutoFit/>
          </a:bodyPr>
          <a:lstStyle/>
          <a:p>
            <a:pPr>
              <a:lnSpc>
                <a:spcPct val="150000"/>
              </a:lnSpc>
            </a:pPr>
            <a:r>
              <a:rPr lang="en-US" sz="1800" dirty="0" smtClean="0"/>
              <a:t>Design an application to store student information and design various method of </a:t>
            </a:r>
            <a:r>
              <a:rPr lang="en-US" sz="1800" dirty="0" err="1" smtClean="0"/>
              <a:t>atleast</a:t>
            </a:r>
            <a:r>
              <a:rPr lang="en-US" sz="1800" dirty="0" smtClean="0"/>
              <a:t> 5 </a:t>
            </a:r>
            <a:r>
              <a:rPr lang="en-US" sz="1800" dirty="0" err="1" smtClean="0"/>
              <a:t>fumctions</a:t>
            </a:r>
            <a:r>
              <a:rPr lang="en-US" sz="1800" dirty="0" smtClean="0"/>
              <a:t> to operate on the date.</a:t>
            </a:r>
            <a:endParaRPr lang="en-US" sz="1800" dirty="0"/>
          </a:p>
        </p:txBody>
      </p:sp>
    </p:spTree>
    <p:extLst>
      <p:ext uri="{BB962C8B-B14F-4D97-AF65-F5344CB8AC3E}">
        <p14:creationId xmlns:p14="http://schemas.microsoft.com/office/powerpoint/2010/main" val="428845744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306184" y="619039"/>
            <a:ext cx="8250600" cy="798300"/>
          </a:xfrm>
          <a:prstGeom prst="rect">
            <a:avLst/>
          </a:prstGeom>
        </p:spPr>
        <p:txBody>
          <a:bodyPr spcFirstLastPara="1" wrap="square" lIns="91425" tIns="91425" rIns="91425" bIns="91425" anchor="ctr" anchorCtr="0">
            <a:noAutofit/>
          </a:bodyPr>
          <a:lstStyle/>
          <a:p>
            <a:pPr lvl="0" algn="ctr"/>
            <a:r>
              <a:rPr lang="en-US" sz="2400" dirty="0" smtClean="0">
                <a:solidFill>
                  <a:srgbClr val="2C363A"/>
                </a:solidFill>
              </a:rPr>
              <a:t>Code for the presentation can be found here</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76</a:t>
            </a:fld>
            <a:endParaRPr/>
          </a:p>
        </p:txBody>
      </p:sp>
      <p:sp>
        <p:nvSpPr>
          <p:cNvPr id="2" name="Rectangle 1"/>
          <p:cNvSpPr/>
          <p:nvPr/>
        </p:nvSpPr>
        <p:spPr>
          <a:xfrm>
            <a:off x="650452" y="2015526"/>
            <a:ext cx="7906332" cy="1138773"/>
          </a:xfrm>
          <a:prstGeom prst="rect">
            <a:avLst/>
          </a:prstGeom>
        </p:spPr>
        <p:txBody>
          <a:bodyPr wrap="none">
            <a:spAutoFit/>
          </a:bodyPr>
          <a:lstStyle/>
          <a:p>
            <a:pPr algn="ctr"/>
            <a:r>
              <a:rPr lang="en-US" sz="2000" b="1" dirty="0" smtClean="0"/>
              <a:t>Refer Readme.md of </a:t>
            </a:r>
            <a:r>
              <a:rPr lang="en-US" sz="2000" b="1" dirty="0" err="1" smtClean="0"/>
              <a:t>github</a:t>
            </a:r>
            <a:r>
              <a:rPr lang="en-US" sz="2000" b="1" dirty="0" smtClean="0"/>
              <a:t> repository for list of assignments:</a:t>
            </a:r>
          </a:p>
          <a:p>
            <a:pPr algn="ctr"/>
            <a:endParaRPr lang="en-US" sz="2400" b="1" dirty="0" smtClean="0"/>
          </a:p>
          <a:p>
            <a:pPr algn="ctr"/>
            <a:r>
              <a:rPr lang="en-US" sz="2400" b="1" dirty="0" smtClean="0"/>
              <a:t>https</a:t>
            </a:r>
            <a:r>
              <a:rPr lang="en-US" sz="2400" b="1" dirty="0"/>
              <a:t>://github.com/tahirmirji/ai_with_python_keonics</a:t>
            </a:r>
          </a:p>
        </p:txBody>
      </p:sp>
    </p:spTree>
    <p:extLst>
      <p:ext uri="{BB962C8B-B14F-4D97-AF65-F5344CB8AC3E}">
        <p14:creationId xmlns:p14="http://schemas.microsoft.com/office/powerpoint/2010/main" val="331930588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77</a:t>
            </a:fld>
            <a:endParaRPr lang="en"/>
          </a:p>
        </p:txBody>
      </p:sp>
      <p:sp>
        <p:nvSpPr>
          <p:cNvPr id="6" name="Oval 5"/>
          <p:cNvSpPr/>
          <p:nvPr/>
        </p:nvSpPr>
        <p:spPr>
          <a:xfrm>
            <a:off x="837282" y="-115669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Thank You</a:t>
            </a:r>
            <a:endParaRPr lang="en-US" sz="8000" dirty="0"/>
          </a:p>
        </p:txBody>
      </p:sp>
    </p:spTree>
    <p:extLst>
      <p:ext uri="{BB962C8B-B14F-4D97-AF65-F5344CB8AC3E}">
        <p14:creationId xmlns:p14="http://schemas.microsoft.com/office/powerpoint/2010/main" val="1594356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3" name="Rectangle 2"/>
          <p:cNvSpPr/>
          <p:nvPr/>
        </p:nvSpPr>
        <p:spPr>
          <a:xfrm>
            <a:off x="854884" y="1052708"/>
            <a:ext cx="7701900" cy="1754326"/>
          </a:xfrm>
          <a:prstGeom prst="rect">
            <a:avLst/>
          </a:prstGeom>
        </p:spPr>
        <p:txBody>
          <a:bodyPr wrap="square">
            <a:spAutoFit/>
          </a:bodyPr>
          <a:lstStyle/>
          <a:p>
            <a:r>
              <a:rPr lang="en-US" sz="1800" b="1" dirty="0" err="1">
                <a:solidFill>
                  <a:schemeClr val="accent1"/>
                </a:solidFill>
              </a:rPr>
              <a:t>raw_input</a:t>
            </a:r>
            <a:r>
              <a:rPr lang="en-US" sz="1800" b="1" dirty="0">
                <a:solidFill>
                  <a:schemeClr val="accent1"/>
                </a:solidFill>
              </a:rPr>
              <a:t>() </a:t>
            </a:r>
            <a:r>
              <a:rPr lang="en-US" sz="1800" b="1" dirty="0" smtClean="0">
                <a:solidFill>
                  <a:schemeClr val="accent1"/>
                </a:solidFill>
              </a:rPr>
              <a:t>function</a:t>
            </a:r>
          </a:p>
          <a:p>
            <a:endParaRPr lang="en-US" sz="1800" b="1" dirty="0" smtClean="0">
              <a:solidFill>
                <a:schemeClr val="accent1"/>
              </a:solidFill>
            </a:endParaRPr>
          </a:p>
          <a:p>
            <a:r>
              <a:rPr lang="en-US" sz="1800" dirty="0"/>
              <a:t>Python </a:t>
            </a:r>
            <a:r>
              <a:rPr lang="en-US" sz="1800" dirty="0" err="1"/>
              <a:t>raw_input</a:t>
            </a:r>
            <a:r>
              <a:rPr lang="en-US" sz="1800" dirty="0"/>
              <a:t> function is used to get the values from the user. We call this function to tell the program to stop and wait for the user to input the values. It is a built-in function</a:t>
            </a:r>
            <a:r>
              <a:rPr lang="en-US" sz="1800" dirty="0" smtClean="0"/>
              <a:t>.</a:t>
            </a:r>
          </a:p>
          <a:p>
            <a:endParaRPr lang="en-US" sz="1800" b="1" dirty="0"/>
          </a:p>
        </p:txBody>
      </p:sp>
    </p:spTree>
    <p:extLst>
      <p:ext uri="{BB962C8B-B14F-4D97-AF65-F5344CB8AC3E}">
        <p14:creationId xmlns:p14="http://schemas.microsoft.com/office/powerpoint/2010/main" val="4216724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34438" y="76967"/>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4" name="Rectangle 3"/>
          <p:cNvSpPr/>
          <p:nvPr/>
        </p:nvSpPr>
        <p:spPr>
          <a:xfrm>
            <a:off x="734438" y="585216"/>
            <a:ext cx="4697098" cy="4662815"/>
          </a:xfrm>
          <a:prstGeom prst="rect">
            <a:avLst/>
          </a:prstGeom>
        </p:spPr>
        <p:txBody>
          <a:bodyPr wrap="square">
            <a:spAutoFit/>
          </a:bodyPr>
          <a:lstStyle/>
          <a:p>
            <a:pPr>
              <a:lnSpc>
                <a:spcPct val="150000"/>
              </a:lnSpc>
            </a:pPr>
            <a:r>
              <a:rPr lang="en-US" sz="1800" dirty="0"/>
              <a:t># Python program to demonstrate</a:t>
            </a:r>
          </a:p>
          <a:p>
            <a:pPr>
              <a:lnSpc>
                <a:spcPct val="150000"/>
              </a:lnSpc>
            </a:pPr>
            <a:r>
              <a:rPr lang="en-US" sz="1800" dirty="0"/>
              <a:t># input() function in Python2.x</a:t>
            </a:r>
          </a:p>
          <a:p>
            <a:pPr>
              <a:lnSpc>
                <a:spcPct val="150000"/>
              </a:lnSpc>
            </a:pPr>
            <a:r>
              <a:rPr lang="en-US" sz="1800" dirty="0" smtClean="0"/>
              <a:t>val1 </a:t>
            </a:r>
            <a:r>
              <a:rPr lang="en-US" sz="1800" dirty="0"/>
              <a:t>= </a:t>
            </a:r>
            <a:r>
              <a:rPr lang="en-US" sz="1800" dirty="0" err="1"/>
              <a:t>raw_input</a:t>
            </a:r>
            <a:r>
              <a:rPr lang="en-US" sz="1800" dirty="0"/>
              <a:t>("Enter the name: ")</a:t>
            </a:r>
          </a:p>
          <a:p>
            <a:pPr>
              <a:lnSpc>
                <a:spcPct val="150000"/>
              </a:lnSpc>
            </a:pPr>
            <a:r>
              <a:rPr lang="en-US" sz="1800" dirty="0"/>
              <a:t>print(type(val1))</a:t>
            </a:r>
          </a:p>
          <a:p>
            <a:pPr>
              <a:lnSpc>
                <a:spcPct val="150000"/>
              </a:lnSpc>
            </a:pPr>
            <a:r>
              <a:rPr lang="en-US" sz="1800" dirty="0"/>
              <a:t>print(val1)</a:t>
            </a:r>
          </a:p>
          <a:p>
            <a:pPr>
              <a:lnSpc>
                <a:spcPct val="150000"/>
              </a:lnSpc>
            </a:pPr>
            <a:r>
              <a:rPr lang="en-US" sz="1800" dirty="0"/>
              <a:t> </a:t>
            </a:r>
          </a:p>
          <a:p>
            <a:pPr>
              <a:lnSpc>
                <a:spcPct val="150000"/>
              </a:lnSpc>
            </a:pPr>
            <a:r>
              <a:rPr lang="en-US" sz="1800" dirty="0"/>
              <a:t>val2 = </a:t>
            </a:r>
            <a:r>
              <a:rPr lang="en-US" sz="1800" dirty="0" err="1"/>
              <a:t>raw_input</a:t>
            </a:r>
            <a:r>
              <a:rPr lang="en-US" sz="1800" dirty="0"/>
              <a:t>("Enter the number: ")</a:t>
            </a:r>
          </a:p>
          <a:p>
            <a:pPr>
              <a:lnSpc>
                <a:spcPct val="150000"/>
              </a:lnSpc>
            </a:pPr>
            <a:r>
              <a:rPr lang="en-US" sz="1800" dirty="0"/>
              <a:t>print(type(val2))</a:t>
            </a:r>
          </a:p>
          <a:p>
            <a:pPr>
              <a:lnSpc>
                <a:spcPct val="150000"/>
              </a:lnSpc>
            </a:pPr>
            <a:r>
              <a:rPr lang="en-US" sz="1800" dirty="0"/>
              <a:t>val2 = </a:t>
            </a:r>
            <a:r>
              <a:rPr lang="en-US" sz="1800" dirty="0" err="1"/>
              <a:t>int</a:t>
            </a:r>
            <a:r>
              <a:rPr lang="en-US" sz="1800" dirty="0"/>
              <a:t>(val2)</a:t>
            </a:r>
          </a:p>
          <a:p>
            <a:pPr>
              <a:lnSpc>
                <a:spcPct val="150000"/>
              </a:lnSpc>
            </a:pPr>
            <a:r>
              <a:rPr lang="en-US" sz="1800" dirty="0"/>
              <a:t>print(type(val2))</a:t>
            </a:r>
          </a:p>
          <a:p>
            <a:pPr>
              <a:lnSpc>
                <a:spcPct val="150000"/>
              </a:lnSpc>
            </a:pPr>
            <a:r>
              <a:rPr lang="en-US" sz="1800" dirty="0"/>
              <a:t>print(val2)</a:t>
            </a:r>
          </a:p>
        </p:txBody>
      </p:sp>
      <p:pic>
        <p:nvPicPr>
          <p:cNvPr id="4100" name="Picture 4" descr="https://media.geeksforgeeks.org/wp-content/uploads/20191207194049/Screenshot-15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738" y="658368"/>
            <a:ext cx="4284262" cy="409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071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6060</TotalTime>
  <Words>6133</Words>
  <Application>Microsoft Office PowerPoint</Application>
  <PresentationFormat>On-screen Show (16:9)</PresentationFormat>
  <Paragraphs>737</Paragraphs>
  <Slides>77</Slides>
  <Notes>76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Montserrat</vt:lpstr>
      <vt:lpstr>Lato</vt:lpstr>
      <vt:lpstr>Sarala</vt:lpstr>
      <vt:lpstr>Arial</vt:lpstr>
      <vt:lpstr>Work Sans ExtraBold</vt:lpstr>
      <vt:lpstr>Microsoft YaHei</vt:lpstr>
      <vt:lpstr>Final Project Proposal by Slidesgo</vt:lpstr>
      <vt:lpstr>Python Advanced Python Scripting</vt:lpstr>
      <vt:lpstr>PowerPoint Presentation</vt:lpstr>
      <vt:lpstr>Write &amp; run scripts locally</vt:lpstr>
      <vt:lpstr>Work with raw input from users</vt:lpstr>
      <vt:lpstr>Work with raw input from users</vt:lpstr>
      <vt:lpstr>Work with raw input from users</vt:lpstr>
      <vt:lpstr>Work with raw input from users</vt:lpstr>
      <vt:lpstr>Work with raw input from users</vt:lpstr>
      <vt:lpstr>Work with raw input from users</vt:lpstr>
      <vt:lpstr>Work with raw input from users</vt:lpstr>
      <vt:lpstr>Read and write files</vt:lpstr>
      <vt:lpstr>Read and write files - File Access Modes</vt:lpstr>
      <vt:lpstr>Read and write files - File Access Modes</vt:lpstr>
      <vt:lpstr>Read and write files - File Access Modes</vt:lpstr>
      <vt:lpstr>Read and write files - File Access Modes</vt:lpstr>
      <vt:lpstr>Read and write files - Opening a File</vt:lpstr>
      <vt:lpstr>Read and write files - Opening a File</vt:lpstr>
      <vt:lpstr>Read and write files - closing a File</vt:lpstr>
      <vt:lpstr>Read and write files - Writing to a file</vt:lpstr>
      <vt:lpstr>Read and write files - Reading from a file </vt:lpstr>
      <vt:lpstr>Read and write files - Reading from a file </vt:lpstr>
      <vt:lpstr>Output Formatting </vt:lpstr>
      <vt:lpstr>WITH  statement in file handling </vt:lpstr>
      <vt:lpstr>Handle File errors</vt:lpstr>
      <vt:lpstr>Handle File errors</vt:lpstr>
      <vt:lpstr>Handle File errors</vt:lpstr>
      <vt:lpstr>Handle File errors</vt:lpstr>
      <vt:lpstr>Assignment on file handling</vt:lpstr>
      <vt:lpstr>Try and Except Statement – Catching Exceptions</vt:lpstr>
      <vt:lpstr>Catching Specific Exception</vt:lpstr>
      <vt:lpstr>Catching Specific Exception</vt:lpstr>
      <vt:lpstr>Finally Keyword in Python</vt:lpstr>
      <vt:lpstr>Finally Keyword in Python - Example</vt:lpstr>
      <vt:lpstr>Raising Exception</vt:lpstr>
      <vt:lpstr>Raising Exception</vt:lpstr>
      <vt:lpstr>Import Local scripts/module</vt:lpstr>
      <vt:lpstr>Import Local scripts/module</vt:lpstr>
      <vt:lpstr>Import Local scripts/module</vt:lpstr>
      <vt:lpstr>Import Local scripts/module</vt:lpstr>
      <vt:lpstr>Import Local scripts/module</vt:lpstr>
      <vt:lpstr>Import Local scripts/module</vt:lpstr>
      <vt:lpstr>Reading and loading text, csv data files using python</vt:lpstr>
      <vt:lpstr>Reading and loading text, csv data files using python</vt:lpstr>
      <vt:lpstr>Reading and loading text, csv data files using python</vt:lpstr>
      <vt:lpstr>Reading and loading text, csv data files using python</vt:lpstr>
      <vt:lpstr>Assignment on csv file handling</vt:lpstr>
      <vt:lpstr>Reading and loading text, csv data files using python</vt:lpstr>
      <vt:lpstr>Reading and loading text, csv data files using python</vt:lpstr>
      <vt:lpstr>Reading and loading text, csv data files using python</vt:lpstr>
      <vt:lpstr>Reading a CSV file</vt:lpstr>
      <vt:lpstr> Writing to a CSV file</vt:lpstr>
      <vt:lpstr> Writing to a CSV file</vt:lpstr>
      <vt:lpstr> Writing to a CSV file</vt:lpstr>
      <vt:lpstr> Writing to a CSV file</vt:lpstr>
      <vt:lpstr>Using csv.DictWriter class</vt:lpstr>
      <vt:lpstr>Using csv.DictWriter class</vt:lpstr>
      <vt:lpstr>Using csv.DictWriter class</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Debugging python code</vt:lpstr>
      <vt:lpstr>Debugging python code</vt:lpstr>
      <vt:lpstr>Debugging python code</vt:lpstr>
      <vt:lpstr>Understanding packaging of python code to EXE</vt:lpstr>
      <vt:lpstr>Understanding packaging of python code to EXE</vt:lpstr>
      <vt:lpstr>Understanding packaging of python code to EXE</vt:lpstr>
      <vt:lpstr>Assignments</vt:lpstr>
      <vt:lpstr>Code for the presentation can be found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PROGRAMMING</dc:title>
  <dc:creator>Dell</dc:creator>
  <cp:lastModifiedBy>Dell</cp:lastModifiedBy>
  <cp:revision>343</cp:revision>
  <dcterms:modified xsi:type="dcterms:W3CDTF">2022-09-01T05:02:20Z</dcterms:modified>
</cp:coreProperties>
</file>