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5" r:id="rId7"/>
    <p:sldId id="257" r:id="rId8"/>
    <p:sldId id="274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2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9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2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55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2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F97D-1F30-4156-A168-DAEF7BA4869F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297E2-3F3D-4699-8ADE-813AC311D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unction_composi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0265" y="440268"/>
            <a:ext cx="11311468" cy="983122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Module - 07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Neural Network and Deep Learning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423390"/>
            <a:ext cx="12192001" cy="543461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6842" y="5943599"/>
            <a:ext cx="8423108" cy="879141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rgbClr val="FFC000"/>
                </a:solidFill>
              </a:rPr>
              <a:t> By Tahir Mirji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 Function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/>
              <a:t>of the first ideas would be to use so called “</a:t>
            </a:r>
            <a:r>
              <a:rPr lang="en-US" i="1" dirty="0"/>
              <a:t>Step Function”</a:t>
            </a:r>
            <a:r>
              <a:rPr lang="en-US" dirty="0"/>
              <a:t> (discrete output values) where we define threshold value and:</a:t>
            </a:r>
          </a:p>
          <a:p>
            <a:r>
              <a:rPr lang="en-US" i="1" dirty="0"/>
              <a:t>if(z &gt; threshold) — “activate” the node (value 1)</a:t>
            </a:r>
            <a:br>
              <a:rPr lang="en-US" i="1" dirty="0"/>
            </a:br>
            <a:r>
              <a:rPr lang="en-US" i="1" dirty="0"/>
              <a:t>if(z &lt; threshold) — don’t “activate” the node (value 0)</a:t>
            </a:r>
            <a:endParaRPr lang="en-US" dirty="0"/>
          </a:p>
          <a:p>
            <a:r>
              <a:rPr lang="en-US" dirty="0"/>
              <a:t>This looks nice but it has drawback since the node can only have value 1 or 0 as output. In case when we would want to map multiple output classes (nodes) we got a problem. The problem is that it is possible multiple output classes/nodes to be activated (to have the value 1). So we are not able to properly classify/decide.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sz="8800" b="1" dirty="0">
                <a:solidFill>
                  <a:srgbClr val="292929"/>
                </a:solidFill>
              </a:rPr>
              <a:t>Linear Function</a:t>
            </a:r>
            <a:br>
              <a:rPr lang="en-US" altLang="en-US" sz="8800" b="1" dirty="0">
                <a:solidFill>
                  <a:srgbClr val="292929"/>
                </a:solidFill>
              </a:rPr>
            </a:b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366991"/>
            <a:ext cx="10515600" cy="28231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76119" rIns="0" bIns="-4919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Another possibility would be to define “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Linear Function”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and get a range of output values.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However using only linear function in the Neural Network would cause the output layer to be linear function, so we are not able to map any </a:t>
            </a:r>
            <a:r>
              <a:rPr kumimoji="0" lang="en-US" altLang="en-US" b="1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non-linear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data. The proof for this is given by: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then by </a:t>
            </a:r>
            <a:r>
              <a:rPr kumimoji="0" lang="en-US" altLang="en-US" b="0" i="0" u="sng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  <a:hlinkClick r:id="rId2"/>
              </a:rPr>
              <a:t>function composition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 we get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+mn-lt"/>
              </a:rPr>
              <a:t>which is also a linear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AutoShape 2" descr="https://miro.medium.com/max/67/1*FbfkI-rN327KMIj2OAnr_w.png"/>
          <p:cNvSpPr>
            <a:spLocks noChangeAspect="1" noChangeArrowheads="1"/>
          </p:cNvSpPr>
          <p:nvPr/>
        </p:nvSpPr>
        <p:spPr bwMode="auto">
          <a:xfrm>
            <a:off x="328195" y="2312235"/>
            <a:ext cx="638175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328195" y="2815473"/>
            <a:ext cx="1162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miro.medium.com/max/297/1*pYlNJc4VWfJTNIKY_CJiSw.png"/>
          <p:cNvSpPr>
            <a:spLocks noChangeAspect="1" noChangeArrowheads="1"/>
          </p:cNvSpPr>
          <p:nvPr/>
        </p:nvSpPr>
        <p:spPr bwMode="auto">
          <a:xfrm>
            <a:off x="328195" y="3866398"/>
            <a:ext cx="2828925" cy="23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miro.medium.com/max/122/1*HqYoWOQmNQi1B1nmK438L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3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one of the most widely used activation function today. It equation is given with the formula below.</a:t>
            </a:r>
          </a:p>
          <a:p>
            <a:r>
              <a:rPr lang="en-US" dirty="0"/>
              <a:t>It has multiple properties which makes it so popular:</a:t>
            </a:r>
          </a:p>
          <a:p>
            <a:r>
              <a:rPr lang="en-US" dirty="0"/>
              <a:t>It’s non-linear function</a:t>
            </a:r>
          </a:p>
          <a:p>
            <a:r>
              <a:rPr lang="en-US" dirty="0"/>
              <a:t>Range values are between (0,1)</a:t>
            </a:r>
          </a:p>
          <a:p>
            <a:r>
              <a:rPr lang="en-US" dirty="0"/>
              <a:t>Between (-2,2) on x-axis the function is very steep, that cause function to tend to classify values ether 1 or 0</a:t>
            </a:r>
          </a:p>
          <a:p>
            <a:r>
              <a:rPr lang="en-US" dirty="0"/>
              <a:t>Because of this properties it allows the nodes to take any values between 0 and 1. In the end, in case of multiple output classes, this would result with different probabilities of </a:t>
            </a:r>
            <a:r>
              <a:rPr lang="en-US" i="1" dirty="0"/>
              <a:t>“activation”</a:t>
            </a:r>
            <a:r>
              <a:rPr lang="en-US" dirty="0"/>
              <a:t> for each output class. And we will choose the one with the highest “activation”(probability) value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868" y="2666498"/>
            <a:ext cx="4430379" cy="1063291"/>
          </a:xfrm>
          <a:prstGeom prst="rect">
            <a:avLst/>
          </a:prstGeom>
        </p:spPr>
      </p:pic>
      <p:pic>
        <p:nvPicPr>
          <p:cNvPr id="4100" name="Picture 4" descr="https://miro.medium.com/max/700/1*jSCPkJo0ZpBRA5H3JqFhQ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56" y="3554995"/>
            <a:ext cx="5201691" cy="3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Bias Node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</a:t>
            </a:r>
            <a:r>
              <a:rPr lang="en-US" dirty="0"/>
              <a:t>“bias” node is usually critical for creating successful learning model. In short, </a:t>
            </a:r>
            <a:r>
              <a:rPr lang="en-US" b="1" i="1" dirty="0"/>
              <a:t>a bias value allows to shift the activation function to the left or right </a:t>
            </a:r>
            <a:r>
              <a:rPr lang="en-US" dirty="0"/>
              <a:t>and it helps getting </a:t>
            </a:r>
            <a:r>
              <a:rPr lang="en-US" b="1" dirty="0"/>
              <a:t>better fit for the data</a:t>
            </a:r>
            <a:r>
              <a:rPr lang="en-US" dirty="0"/>
              <a:t> (better prediction function as output).</a:t>
            </a:r>
          </a:p>
          <a:p>
            <a:r>
              <a:rPr lang="en-US" dirty="0"/>
              <a:t>Below there are 3 Sigmoid functions that I draw where you can notice how multiplication/add/subtract the variable </a:t>
            </a:r>
            <a:r>
              <a:rPr lang="en-US" i="1" dirty="0"/>
              <a:t>x</a:t>
            </a:r>
            <a:r>
              <a:rPr lang="en-US" dirty="0"/>
              <a:t> by some value can influence the function.</a:t>
            </a:r>
          </a:p>
          <a:p>
            <a:r>
              <a:rPr lang="en-US" dirty="0"/>
              <a:t>Multiplying </a:t>
            </a:r>
            <a:r>
              <a:rPr lang="en-US" b="1" i="1" dirty="0"/>
              <a:t>x</a:t>
            </a:r>
            <a:r>
              <a:rPr lang="en-US" dirty="0"/>
              <a:t> — makes the function steeper</a:t>
            </a:r>
          </a:p>
          <a:p>
            <a:r>
              <a:rPr lang="en-US" dirty="0"/>
              <a:t>Add/Subtract </a:t>
            </a:r>
            <a:r>
              <a:rPr lang="en-US" b="1" i="1" dirty="0"/>
              <a:t>x</a:t>
            </a:r>
            <a:r>
              <a:rPr lang="en-US" dirty="0"/>
              <a:t> — shift the function left/right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1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Forward Propagation Calculation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process of Forward propagation is actually getting the Neural Network output value based on a given input. This algorithm is used to calculate the cost value. What it does is the same mathematical process as the one described in section 2 “Model Representation Mathematics”. Where in the end we get our hypothesis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0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Backpropagation Algorithm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do is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 the optimal set of values for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(weights). Backpropagation is a method we use in order to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compute the partial derivative of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J(θ)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partial derivative value is then used in Gradient descent algorithm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values for the Neural Network that minimize the cost function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J(θ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 is about determining how changing the weights impact the overall cost in the neural network.</a:t>
            </a:r>
            <a:endParaRPr lang="en-US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6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8684" cy="4351338"/>
          </a:xfrm>
        </p:spPr>
        <p:txBody>
          <a:bodyPr/>
          <a:lstStyle/>
          <a:p>
            <a:r>
              <a:rPr lang="en-US" b="1" dirty="0"/>
              <a:t>Why derivatives ?</a:t>
            </a:r>
          </a:p>
          <a:p>
            <a:r>
              <a:rPr lang="en-US" dirty="0"/>
              <a:t>The derivative of a function (in our case </a:t>
            </a:r>
            <a:r>
              <a:rPr lang="en-US" b="1" i="1" dirty="0"/>
              <a:t>J(θ)</a:t>
            </a:r>
            <a:r>
              <a:rPr lang="en-US" dirty="0"/>
              <a:t>) on each variable (in our case weight </a:t>
            </a:r>
            <a:r>
              <a:rPr lang="en-US" b="1" i="1" dirty="0"/>
              <a:t>θ</a:t>
            </a:r>
            <a:r>
              <a:rPr lang="en-US" dirty="0"/>
              <a:t>) tells us the </a:t>
            </a:r>
            <a:r>
              <a:rPr lang="en-US" b="1" dirty="0"/>
              <a:t>sensitivity of the function with respect to that variable</a:t>
            </a:r>
            <a:r>
              <a:rPr lang="en-US" dirty="0"/>
              <a:t> or </a:t>
            </a:r>
            <a:r>
              <a:rPr lang="en-US" b="1" dirty="0"/>
              <a:t>how changing the variable impacts the function value</a:t>
            </a:r>
            <a:r>
              <a:rPr lang="en-US" dirty="0"/>
              <a:t>.</a:t>
            </a:r>
          </a:p>
          <a:p>
            <a:r>
              <a:rPr lang="en-US" dirty="0"/>
              <a:t>Let’s look at a simple example neural network</a:t>
            </a:r>
          </a:p>
          <a:p>
            <a:endParaRPr lang="en-US" dirty="0"/>
          </a:p>
        </p:txBody>
      </p:sp>
      <p:pic>
        <p:nvPicPr>
          <p:cNvPr id="5122" name="Picture 2" descr="https://miro.medium.com/max/388/1*xILhQuB9c7cByW6odMai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786" y="4412915"/>
            <a:ext cx="3935162" cy="2150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0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126705" cy="479174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en-US" dirty="0"/>
              <a:t>There are two input nodes </a:t>
            </a:r>
            <a:r>
              <a:rPr lang="en-US" i="1" dirty="0"/>
              <a:t>x</a:t>
            </a:r>
            <a:r>
              <a:rPr lang="en-US" dirty="0"/>
              <a:t> and </a:t>
            </a:r>
            <a:r>
              <a:rPr lang="en-US" i="1" dirty="0"/>
              <a:t>y</a:t>
            </a:r>
            <a:r>
              <a:rPr lang="en-US" dirty="0"/>
              <a:t>. The output function is calculating the product </a:t>
            </a:r>
            <a:r>
              <a:rPr lang="en-US" b="1" i="1" dirty="0"/>
              <a:t>x</a:t>
            </a:r>
            <a:r>
              <a:rPr lang="en-US" dirty="0"/>
              <a:t> and </a:t>
            </a:r>
            <a:r>
              <a:rPr lang="en-US" b="1" i="1" dirty="0"/>
              <a:t>y</a:t>
            </a:r>
            <a:r>
              <a:rPr lang="en-US" dirty="0"/>
              <a:t>. We can now compute the partial derivatives for both </a:t>
            </a:r>
            <a:r>
              <a:rPr lang="en-US" dirty="0" smtClean="0"/>
              <a:t>nodes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The partial derivative with respect to </a:t>
            </a:r>
            <a:r>
              <a:rPr lang="en-US" b="1" i="1" dirty="0"/>
              <a:t>x</a:t>
            </a:r>
            <a:r>
              <a:rPr lang="en-US" dirty="0"/>
              <a:t> is saying that if </a:t>
            </a:r>
            <a:r>
              <a:rPr lang="en-US" b="1" i="1" dirty="0"/>
              <a:t>x</a:t>
            </a:r>
            <a:r>
              <a:rPr lang="en-US" dirty="0"/>
              <a:t> value increase for some value </a:t>
            </a:r>
            <a:r>
              <a:rPr lang="en-US" b="1" i="1" dirty="0"/>
              <a:t>ϵ </a:t>
            </a:r>
            <a:r>
              <a:rPr lang="en-US" dirty="0"/>
              <a:t>then it would increase the function (product </a:t>
            </a:r>
            <a:r>
              <a:rPr lang="en-US" b="1" i="1" dirty="0" err="1"/>
              <a:t>xy</a:t>
            </a:r>
            <a:r>
              <a:rPr lang="en-US" dirty="0"/>
              <a:t>) by </a:t>
            </a:r>
            <a:r>
              <a:rPr lang="en-US" b="1" i="1" dirty="0"/>
              <a:t>7ϵ</a:t>
            </a:r>
            <a:r>
              <a:rPr lang="en-US" dirty="0"/>
              <a:t> and the partial derivative with respect to </a:t>
            </a:r>
            <a:r>
              <a:rPr lang="en-US" b="1" i="1" dirty="0"/>
              <a:t>y</a:t>
            </a:r>
            <a:r>
              <a:rPr lang="en-US" dirty="0"/>
              <a:t> is saying that if </a:t>
            </a:r>
            <a:r>
              <a:rPr lang="en-US" b="1" i="1" dirty="0"/>
              <a:t>y</a:t>
            </a:r>
            <a:r>
              <a:rPr lang="en-US" dirty="0"/>
              <a:t> value increase for some value </a:t>
            </a:r>
            <a:r>
              <a:rPr lang="en-US" b="1" i="1" dirty="0"/>
              <a:t>ϵ</a:t>
            </a:r>
            <a:r>
              <a:rPr lang="en-US" dirty="0"/>
              <a:t> then it would increase the function by </a:t>
            </a:r>
            <a:r>
              <a:rPr lang="en-US" b="1" i="1" dirty="0"/>
              <a:t>3ϵ</a:t>
            </a:r>
            <a:r>
              <a:rPr lang="en-US" dirty="0"/>
              <a:t>.</a:t>
            </a:r>
          </a:p>
        </p:txBody>
      </p:sp>
      <p:pic>
        <p:nvPicPr>
          <p:cNvPr id="6146" name="Picture 2" descr="https://miro.medium.com/max/181/1*XIQYcgWQYLbIvgu6Rn-Jr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913" y="2788998"/>
            <a:ext cx="3068887" cy="242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95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TensorFlow | Types of RN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08" y="1825625"/>
            <a:ext cx="10580158" cy="453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3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5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02010"/>
            <a:ext cx="10515600" cy="6847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0358"/>
            <a:ext cx="10515600" cy="4516605"/>
          </a:xfrm>
        </p:spPr>
        <p:txBody>
          <a:bodyPr/>
          <a:lstStyle/>
          <a:p>
            <a:r>
              <a:rPr lang="en-US" sz="3600" b="1" dirty="0" smtClean="0"/>
              <a:t>Introduction to deep learning</a:t>
            </a:r>
          </a:p>
          <a:p>
            <a:r>
              <a:rPr lang="en-US" sz="3600" b="1" dirty="0" smtClean="0"/>
              <a:t>Deep learning Continued</a:t>
            </a:r>
          </a:p>
          <a:p>
            <a:r>
              <a:rPr lang="en-US" sz="3600" b="1" dirty="0" smtClean="0"/>
              <a:t>Introduction to shallow Neural Networks</a:t>
            </a:r>
          </a:p>
          <a:p>
            <a:r>
              <a:rPr lang="en-US" sz="3600" b="1" dirty="0" smtClean="0"/>
              <a:t>Introduction to Deep Neural Networks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645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What's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600" b="1" dirty="0"/>
              <a:t>Deep learning is a branch of </a:t>
            </a:r>
            <a:r>
              <a:rPr lang="en-US" sz="3600" b="1" dirty="0">
                <a:solidFill>
                  <a:schemeClr val="accent5"/>
                </a:solidFill>
              </a:rPr>
              <a:t>machine learning </a:t>
            </a:r>
            <a:r>
              <a:rPr lang="en-US" sz="3600" b="1" dirty="0"/>
              <a:t>which is completely based on </a:t>
            </a:r>
            <a:r>
              <a:rPr lang="en-US" sz="3600" b="1" dirty="0">
                <a:solidFill>
                  <a:schemeClr val="accent5"/>
                </a:solidFill>
              </a:rPr>
              <a:t>artificial neural networks</a:t>
            </a:r>
            <a:r>
              <a:rPr lang="en-US" sz="3600" b="1" dirty="0"/>
              <a:t>, as neural network is going to mimic </a:t>
            </a:r>
            <a:r>
              <a:rPr lang="en-US" sz="3600" b="1" dirty="0">
                <a:solidFill>
                  <a:schemeClr val="accent5"/>
                </a:solidFill>
              </a:rPr>
              <a:t>the human brain </a:t>
            </a:r>
            <a:r>
              <a:rPr lang="en-US" sz="3600" b="1" dirty="0"/>
              <a:t>so </a:t>
            </a:r>
            <a:r>
              <a:rPr lang="en-US" sz="3600" b="1" dirty="0">
                <a:solidFill>
                  <a:schemeClr val="accent5"/>
                </a:solidFill>
              </a:rPr>
              <a:t>deep learning </a:t>
            </a:r>
            <a:r>
              <a:rPr lang="en-US" sz="3600" b="1" dirty="0"/>
              <a:t>is also a kind of mimic of human brain. </a:t>
            </a:r>
          </a:p>
        </p:txBody>
      </p:sp>
    </p:spTree>
    <p:extLst>
      <p:ext uri="{BB962C8B-B14F-4D97-AF65-F5344CB8AC3E}">
        <p14:creationId xmlns:p14="http://schemas.microsoft.com/office/powerpoint/2010/main" val="22146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4678"/>
            <a:ext cx="10515600" cy="435133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Deep learning is a particular kind of machine learning that achieves great power and flexibility by learning to represent the world as a nested hierarchy of concepts, with each concept defined in relation to simpler concepts, and more abstract representations computed in terms of less abstract ones.</a:t>
            </a:r>
          </a:p>
        </p:txBody>
      </p:sp>
    </p:spTree>
    <p:extLst>
      <p:ext uri="{BB962C8B-B14F-4D97-AF65-F5344CB8AC3E}">
        <p14:creationId xmlns:p14="http://schemas.microsoft.com/office/powerpoint/2010/main" val="7227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human brain approximately 100 billion neurons all together this is a picture of an individual neuron and each neuron is connected through thousand of their </a:t>
            </a:r>
            <a:r>
              <a:rPr lang="en-US" dirty="0" smtClean="0"/>
              <a:t>neighbors.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question here is how do we recreate these neurons in a computer. So, we create an artificial structure called an artificial neural net where we have nodes or neurons.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We </a:t>
            </a:r>
            <a:r>
              <a:rPr lang="en-US" dirty="0"/>
              <a:t>have some neurons for input value and some for output value and in between, there may be lots of neurons interconnected in the hidden layer.</a:t>
            </a:r>
          </a:p>
        </p:txBody>
      </p:sp>
    </p:spTree>
    <p:extLst>
      <p:ext uri="{BB962C8B-B14F-4D97-AF65-F5344CB8AC3E}">
        <p14:creationId xmlns:p14="http://schemas.microsoft.com/office/powerpoint/2010/main" val="222605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103" y="186794"/>
            <a:ext cx="6683793" cy="66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Concept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90688"/>
            <a:ext cx="10648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Architectures </a:t>
            </a:r>
          </a:p>
        </p:txBody>
      </p:sp>
      <p:pic>
        <p:nvPicPr>
          <p:cNvPr id="1026" name="Picture 2" descr="https://miro.medium.com/max/720/1*7tgDGwjdz9TFsRVCEJRO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3" y="1690688"/>
            <a:ext cx="11418805" cy="469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Activation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Neural Network the activation function defines if given node should be “activated” or not based on the weighted sum. Let’s define this weighted sum value as </a:t>
            </a:r>
            <a:r>
              <a:rPr lang="en-US" b="1" i="1" dirty="0"/>
              <a:t>z</a:t>
            </a:r>
            <a:r>
              <a:rPr lang="en-US" dirty="0"/>
              <a:t>. In this section I would explain why “Step Function” and “Linear Function” won’t work and talk about “</a:t>
            </a:r>
            <a:r>
              <a:rPr lang="en-US" i="1" dirty="0"/>
              <a:t>Sigmoid Function</a:t>
            </a:r>
            <a:r>
              <a:rPr lang="en-US" dirty="0"/>
              <a:t>” one of the most popular activation functions. There are also other functions which I will leave aside for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493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Module - 07 Neural Network and Deep Learning</vt:lpstr>
      <vt:lpstr>Contents</vt:lpstr>
      <vt:lpstr>What's deep learning</vt:lpstr>
      <vt:lpstr>Introduction To Deep Learning</vt:lpstr>
      <vt:lpstr>Architectures </vt:lpstr>
      <vt:lpstr> </vt:lpstr>
      <vt:lpstr>Neural Network Concept</vt:lpstr>
      <vt:lpstr>Architectures </vt:lpstr>
      <vt:lpstr>Activation Functions </vt:lpstr>
      <vt:lpstr>Step Function </vt:lpstr>
      <vt:lpstr>Linear Function </vt:lpstr>
      <vt:lpstr>Sigmoid Function</vt:lpstr>
      <vt:lpstr>Bias Node </vt:lpstr>
      <vt:lpstr>Forward Propagation Calculation </vt:lpstr>
      <vt:lpstr>Backpropagation Algorithm </vt:lpstr>
      <vt:lpstr>PowerPoint Presentation</vt:lpstr>
      <vt:lpstr>PowerPoint Presentation</vt:lpstr>
      <vt:lpstr>Types of RNN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Deep Learning</dc:title>
  <dc:creator>Dell</dc:creator>
  <cp:lastModifiedBy>Dell</cp:lastModifiedBy>
  <cp:revision>17</cp:revision>
  <dcterms:created xsi:type="dcterms:W3CDTF">2022-10-19T03:38:17Z</dcterms:created>
  <dcterms:modified xsi:type="dcterms:W3CDTF">2022-10-25T04:56:58Z</dcterms:modified>
</cp:coreProperties>
</file>